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g" ContentType="image/jpeg"/>
  <Override PartName="/ppt/presentation.xml" ContentType="application/vnd.openxmlformats-officedocument.presentationml.presentation.main+xml"/>
  <Override PartName="/ppt/slideMasters/slideMaster2.xml" ContentType="application/vnd.openxmlformats-officedocument.presentationml.slideMaster+xml"/>
  <Override PartName="/ppt/slides/slide31.xml" ContentType="application/vnd.openxmlformats-officedocument.presentationml.slide+xml"/>
  <Override PartName="/ppt/slides/slide34.xml" ContentType="application/vnd.openxmlformats-officedocument.presentationml.slide+xml"/>
  <Override PartName="/ppt/slides/slide58.xml" ContentType="application/vnd.openxmlformats-officedocument.presentationml.slide+xml"/>
  <Override PartName="/ppt/slides/slide79.xml" ContentType="application/vnd.openxmlformats-officedocument.presentationml.slide+xml"/>
  <Override PartName="/ppt/slides/slide67.xml" ContentType="application/vnd.openxmlformats-officedocument.presentationml.slide+xml"/>
  <Override PartName="/ppt/slides/slide72.xml" ContentType="application/vnd.openxmlformats-officedocument.presentationml.slide+xml"/>
  <Override PartName="/ppt/slides/slide59.xml" ContentType="application/vnd.openxmlformats-officedocument.presentationml.slide+xml"/>
  <Override PartName="/ppt/slides/slide39.xml" ContentType="application/vnd.openxmlformats-officedocument.presentationml.slide+xml"/>
  <Override PartName="/ppt/slides/slide82.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53.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83.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56.xml" ContentType="application/vnd.openxmlformats-officedocument.presentationml.slide+xml"/>
  <Override PartName="/ppt/slides/slide2.xml" ContentType="application/vnd.openxmlformats-officedocument.presentationml.slide+xml"/>
  <Override PartName="/ppt/slides/slide69.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slides/slide49.xml" ContentType="application/vnd.openxmlformats-officedocument.presentationml.slide+xml"/>
  <Override PartName="/ppt/slides/slide65.xml" ContentType="application/vnd.openxmlformats-officedocument.presentationml.slide+xml"/>
  <Override PartName="/ppt/slides/slide70.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64.xml" ContentType="application/vnd.openxmlformats-officedocument.presentationml.slide+xml"/>
  <Override PartName="/ppt/slides/slide81.xml" ContentType="application/vnd.openxmlformats-officedocument.presentationml.slide+xml"/>
  <Override PartName="/ppt/slides/slide15.xml" ContentType="application/vnd.openxmlformats-officedocument.presentationml.slide+xml"/>
  <Override PartName="/ppt/slides/slide71.xml" ContentType="application/vnd.openxmlformats-officedocument.presentationml.slide+xml"/>
  <Override PartName="/ppt/slides/slide84.xml" ContentType="application/vnd.openxmlformats-officedocument.presentationml.slide+xml"/>
  <Override PartName="/ppt/slides/slide63.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62.xml" ContentType="application/vnd.openxmlformats-officedocument.presentationml.slide+xml"/>
  <Override PartName="/ppt/slides/slide85.xml" ContentType="application/vnd.openxmlformats-officedocument.presentationml.slide+xml"/>
  <Override PartName="/ppt/slides/slide51.xml" ContentType="application/vnd.openxmlformats-officedocument.presentationml.slide+xml"/>
  <Override PartName="/ppt/slides/slide80.xml" ContentType="application/vnd.openxmlformats-officedocument.presentationml.slide+xml"/>
  <Override PartName="/ppt/slides/slide18.xml" ContentType="application/vnd.openxmlformats-officedocument.presentationml.slide+xml"/>
  <Override PartName="/ppt/slides/slide61.xml" ContentType="application/vnd.openxmlformats-officedocument.presentationml.slide+xml"/>
  <Override PartName="/ppt/slides/slide74.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68.xml" ContentType="application/vnd.openxmlformats-officedocument.presentationml.slide+xml"/>
  <Override PartName="/ppt/slides/slide47.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43.xml" ContentType="application/vnd.openxmlformats-officedocument.presentationml.slide+xml"/>
  <Override PartName="/ppt/slides/slide78.xml" ContentType="application/vnd.openxmlformats-officedocument.presentationml.slide+xml"/>
  <Override PartName="/ppt/slides/slide36.xml" ContentType="application/vnd.openxmlformats-officedocument.presentationml.slide+xml"/>
  <Override PartName="/ppt/slides/slide12.xml" ContentType="application/vnd.openxmlformats-officedocument.presentationml.slide+xml"/>
  <Override PartName="/ppt/slides/slide55.xml" ContentType="application/vnd.openxmlformats-officedocument.presentationml.slide+xml"/>
  <Override PartName="/ppt/slides/slide57.xml" ContentType="application/vnd.openxmlformats-officedocument.presentationml.slide+xml"/>
  <Override PartName="/ppt/slides/slide6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77.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80"/>
  </p:sldMasterIdLst>
  <p:sldIdLst>
    <p:sldId id="256" r:id="rId1"/>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tblBg/>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schemeClr val="lt1"/>
      </a:tcTxStyle>
      <a:tcStyle>
        <a:fill>
          <a:solidFill>
            <a:schemeClr val="accent1"/>
          </a:solidFill>
        </a:fill>
      </a:tcStyle>
    </a:lastCol>
    <a:firstCol>
      <a:tcTxStyle b="on">
        <a:fontRef idx="minor"/>
        <a:schemeClr val="lt1"/>
      </a:tcTxStyle>
      <a:tcStyle>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firstRow>
      <a:tcTxStyle b="on">
        <a:fontRef idx="minor"/>
        <a:schemeClr val="lt1"/>
      </a:tcTxStyle>
      <a:tcStyle>
        <a:tcBdr>
          <a:bottom>
            <a:ln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file>

<file path=ppt/_rels/presentation.xml.rels><?xml version="1.0" encoding="UTF-8" standalone="yes"?><Relationships xmlns="http://schemas.openxmlformats.org/package/2006/relationships"><Relationship Id="rId80" Type="http://schemas.openxmlformats.org/officeDocument/2006/relationships/slideMaster" Target="slideMasters/slideMaster2.xml"/><Relationship Id="rId61" Type="http://schemas.openxmlformats.org/officeDocument/2006/relationships/slide" Target="slides/slide14.xml"/><Relationship Id="rId3" Type="http://schemas.openxmlformats.org/officeDocument/2006/relationships/slide" Target="slides/slide63.xml"/><Relationship Id="rId35" Type="http://schemas.openxmlformats.org/officeDocument/2006/relationships/slide" Target="slides/slide10.xml"/><Relationship Id="rId66" Type="http://schemas.openxmlformats.org/officeDocument/2006/relationships/slide" Target="slides/slide27.xml"/><Relationship Id="rId13" Type="http://schemas.openxmlformats.org/officeDocument/2006/relationships/slide" Target="slides/slide46.xml"/><Relationship Id="rId31" Type="http://schemas.openxmlformats.org/officeDocument/2006/relationships/slide" Target="slides/slide15.xml"/><Relationship Id="rId55" Type="http://schemas.openxmlformats.org/officeDocument/2006/relationships/slide" Target="slides/slide53.xml"/><Relationship Id="rId70" Type="http://schemas.openxmlformats.org/officeDocument/2006/relationships/slide" Target="slides/slide68.xml"/><Relationship Id="rId5" Type="http://schemas.openxmlformats.org/officeDocument/2006/relationships/slide" Target="slides/slide34.xml"/><Relationship Id="rId65" Type="http://schemas.openxmlformats.org/officeDocument/2006/relationships/slide" Target="slides/slide59.xml"/><Relationship Id="rId73" Type="http://schemas.openxmlformats.org/officeDocument/2006/relationships/slide" Target="slides/slide11.xml"/><Relationship Id="rId25" Type="http://schemas.openxmlformats.org/officeDocument/2006/relationships/slide" Target="slides/slide47.xml"/><Relationship Id="rId33" Type="http://schemas.openxmlformats.org/officeDocument/2006/relationships/slide" Target="slides/slide70.xml"/><Relationship Id="rId14" Type="http://schemas.openxmlformats.org/officeDocument/2006/relationships/slide" Target="slides/slide61.xml"/><Relationship Id="rId15" Type="http://schemas.openxmlformats.org/officeDocument/2006/relationships/slide" Target="slides/slide32.xml"/><Relationship Id="rId76" Type="http://schemas.openxmlformats.org/officeDocument/2006/relationships/slide" Target="slides/slide23.xml"/><Relationship Id="rId40" Type="http://schemas.openxmlformats.org/officeDocument/2006/relationships/slide" Target="slides/slide67.xml"/><Relationship Id="rId49" Type="http://schemas.openxmlformats.org/officeDocument/2006/relationships/slide" Target="slides/slide69.xml"/><Relationship Id="rId56" Type="http://schemas.openxmlformats.org/officeDocument/2006/relationships/slide" Target="slides/slide36.xml"/><Relationship Id="rId26" Type="http://schemas.openxmlformats.org/officeDocument/2006/relationships/slide" Target="slides/slide62.xml"/><Relationship Id="rId51" Type="http://schemas.openxmlformats.org/officeDocument/2006/relationships/slide" Target="slides/slide51.xml"/><Relationship Id="rId38" Type="http://schemas.openxmlformats.org/officeDocument/2006/relationships/slide" Target="slides/slide76.xml"/><Relationship Id="rId64" Type="http://schemas.openxmlformats.org/officeDocument/2006/relationships/slide" Target="slides/slide81.xml"/><Relationship Id="rId44" Type="http://schemas.openxmlformats.org/officeDocument/2006/relationships/slide" Target="slides/slide35.xml"/><Relationship Id="rId53" Type="http://schemas.openxmlformats.org/officeDocument/2006/relationships/slide" Target="slides/slide48.xml"/><Relationship Id="rId29" Type="http://schemas.openxmlformats.org/officeDocument/2006/relationships/slide" Target="slides/slide72.xml"/><Relationship Id="rId71" Type="http://schemas.openxmlformats.org/officeDocument/2006/relationships/slide" Target="slides/slide82.xml"/><Relationship Id="rId24" Type="http://schemas.openxmlformats.org/officeDocument/2006/relationships/slide" Target="slides/slide24.xml"/><Relationship Id="rId9" Type="http://schemas.openxmlformats.org/officeDocument/2006/relationships/slide" Target="slides/slide1.xml"/><Relationship Id="rId32" Type="http://schemas.openxmlformats.org/officeDocument/2006/relationships/slide" Target="slides/slide84.xml"/><Relationship Id="rId41" Type="http://schemas.openxmlformats.org/officeDocument/2006/relationships/slide" Target="slides/slide85.xml"/><Relationship Id="rId47" Type="http://schemas.openxmlformats.org/officeDocument/2006/relationships/slide" Target="slides/slide31.xml"/><Relationship Id="rId58" Type="http://schemas.openxmlformats.org/officeDocument/2006/relationships/slide" Target="slides/slide74.xml"/><Relationship Id="rId62" Type="http://schemas.openxmlformats.org/officeDocument/2006/relationships/slide" Target="slides/slide65.xml"/><Relationship Id="rId7" Type="http://schemas.openxmlformats.org/officeDocument/2006/relationships/slide" Target="slides/slide60.xml"/><Relationship Id="rId8" Type="http://schemas.openxmlformats.org/officeDocument/2006/relationships/slide" Target="slides/slide25.xml"/><Relationship Id="rId20" Type="http://schemas.openxmlformats.org/officeDocument/2006/relationships/slide" Target="slides/slide43.xml"/><Relationship Id="rId6" Type="http://schemas.openxmlformats.org/officeDocument/2006/relationships/slide" Target="slides/slide80.xml"/><Relationship Id="rId21" Type="http://schemas.openxmlformats.org/officeDocument/2006/relationships/slide" Target="slides/slide37.xml"/><Relationship Id="rId22" Type="http://schemas.openxmlformats.org/officeDocument/2006/relationships/slide" Target="slides/slide57.xml"/><Relationship Id="rId4" Type="http://schemas.openxmlformats.org/officeDocument/2006/relationships/slide" Target="slides/slide64.xml"/><Relationship Id="rId30" Type="http://schemas.openxmlformats.org/officeDocument/2006/relationships/slide" Target="slides/slide19.xml"/><Relationship Id="rId34" Type="http://schemas.openxmlformats.org/officeDocument/2006/relationships/slide" Target="slides/slide6.xml"/><Relationship Id="rId50" Type="http://schemas.openxmlformats.org/officeDocument/2006/relationships/slide" Target="slides/slide71.xml"/><Relationship Id="rId72" Type="http://schemas.openxmlformats.org/officeDocument/2006/relationships/slide" Target="slides/slide26.xml"/><Relationship Id="rId75" Type="http://schemas.openxmlformats.org/officeDocument/2006/relationships/slide" Target="slides/slide33.xml"/><Relationship Id="rId60" Type="http://schemas.openxmlformats.org/officeDocument/2006/relationships/slide" Target="slides/slide4.xml"/><Relationship Id="rId63" Type="http://schemas.openxmlformats.org/officeDocument/2006/relationships/slide" Target="slides/slide13.xml"/><Relationship Id="rId18" Type="http://schemas.openxmlformats.org/officeDocument/2006/relationships/slide" Target="slides/slide30.xml"/><Relationship Id="rId19" Type="http://schemas.openxmlformats.org/officeDocument/2006/relationships/slide" Target="slides/slide8.xml"/><Relationship Id="rId67" Type="http://schemas.openxmlformats.org/officeDocument/2006/relationships/slide" Target="slides/slide41.xml"/><Relationship Id="rId69" Type="http://schemas.openxmlformats.org/officeDocument/2006/relationships/slide" Target="slides/slide18.xml"/><Relationship Id="rId54" Type="http://schemas.openxmlformats.org/officeDocument/2006/relationships/slide" Target="slides/slide12.xml"/><Relationship Id="rId23" Type="http://schemas.openxmlformats.org/officeDocument/2006/relationships/slide" Target="slides/slide21.xml"/><Relationship Id="rId36" Type="http://schemas.openxmlformats.org/officeDocument/2006/relationships/slide" Target="slides/slide56.xml"/><Relationship Id="rId77" Type="http://schemas.openxmlformats.org/officeDocument/2006/relationships/slide" Target="slides/slide20.xml"/><Relationship Id="rId43" Type="http://schemas.openxmlformats.org/officeDocument/2006/relationships/slide" Target="slides/slide16.xml"/><Relationship Id="rId78" Type="http://schemas.openxmlformats.org/officeDocument/2006/relationships/slide" Target="slides/slide49.xml"/><Relationship Id="rId68" Type="http://schemas.openxmlformats.org/officeDocument/2006/relationships/slide" Target="slides/slide77.xml"/><Relationship Id="rId42" Type="http://schemas.openxmlformats.org/officeDocument/2006/relationships/slide" Target="slides/slide55.xml"/><Relationship Id="rId2" Type="http://schemas.openxmlformats.org/officeDocument/2006/relationships/slide" Target="slides/slide5.xml"/><Relationship Id="rId16" Type="http://schemas.openxmlformats.org/officeDocument/2006/relationships/slide" Target="slides/slide52.xml"/><Relationship Id="rId57" Type="http://schemas.openxmlformats.org/officeDocument/2006/relationships/slide" Target="slides/slide3.xml"/><Relationship Id="rId27" Type="http://schemas.openxmlformats.org/officeDocument/2006/relationships/slide" Target="slides/slide17.xml"/><Relationship Id="rId37" Type="http://schemas.openxmlformats.org/officeDocument/2006/relationships/slide" Target="slides/slide2.xml"/><Relationship Id="rId45" Type="http://schemas.openxmlformats.org/officeDocument/2006/relationships/slide" Target="slides/slide79.xml"/><Relationship Id="rId12" Type="http://schemas.openxmlformats.org/officeDocument/2006/relationships/slide" Target="slides/slide83.xml"/><Relationship Id="rId39" Type="http://schemas.openxmlformats.org/officeDocument/2006/relationships/slide" Target="slides/slide39.xml"/><Relationship Id="rId1" Type="http://schemas.openxmlformats.org/officeDocument/2006/relationships/slide" Target="slides/slide54.xml"/><Relationship Id="rId59" Type="http://schemas.openxmlformats.org/officeDocument/2006/relationships/slide" Target="slides/slide73.xml"/><Relationship Id="rId10" Type="http://schemas.openxmlformats.org/officeDocument/2006/relationships/slide" Target="slides/slide66.xml"/><Relationship Id="rId74" Type="http://schemas.openxmlformats.org/officeDocument/2006/relationships/slide" Target="slides/slide58.xml"/><Relationship Id="rId11" Type="http://schemas.openxmlformats.org/officeDocument/2006/relationships/slide" Target="slides/slide29.xml"/><Relationship Id="rId17" Type="http://schemas.openxmlformats.org/officeDocument/2006/relationships/slide" Target="slides/slide38.xml"/><Relationship Id="rId48" Type="http://schemas.openxmlformats.org/officeDocument/2006/relationships/slide" Target="slides/slide75.xml"/><Relationship Id="rId52" Type="http://schemas.openxmlformats.org/officeDocument/2006/relationships/slide" Target="slides/slide28.xml"/><Relationship Id="rId28" Type="http://schemas.openxmlformats.org/officeDocument/2006/relationships/slide" Target="slides/slide22.xml"/><Relationship Id="rId46" Type="http://schemas.openxmlformats.org/officeDocument/2006/relationships/slide" Target="slides/slide78.xml"/><Relationship Id="rId81" Type="http://schemas.openxmlformats.org/officeDocument/2006/relationships/theme" Target="theme/theme1.xml"/><Relationship Id="rId82" Type="http://schemas.openxmlformats.org/officeDocument/2006/relationships/viewProps" Target="viewProps.xml"/><Relationship Id="rId83" Type="http://schemas.openxmlformats.org/officeDocument/2006/relationships/presProps" Target="presProps.xml"/><Relationship Id="rId84" Type="http://schemas.openxmlformats.org/officeDocument/2006/relationships/tableStyles" Target="tableStyles.xml"/><Relationship Id="rId85" Type="http://schemas.openxmlformats.org/officeDocument/2006/relationships/commentAuthors" Target="commentAuthors.xml"/></Relationships>
</file>

<file path=ppt/slideLayouts/_rels/slideLayout1.xml.rels><?xml version="1.0" encoding="UTF-8" standalone="yes"?><Relationships xmlns="http://schemas.openxmlformats.org/package/2006/relationships"><Relationship Id="rId1" Type="http://schemas.openxmlformats.org/officeDocument/2006/relationships/image" Target="../media/13900881496749955521.png"/><Relationship Id="rId2" Type="http://schemas.openxmlformats.org/officeDocument/2006/relationships/slideMaster" Target="../slideMasters/slideMaster2.xml"/></Relationships>
</file>

<file path=ppt/slideLayouts/_rels/slideLayout10.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Master" Target="../slideMasters/slideMaster2.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Master" Target="../slideMasters/slideMaster2.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Relationships xmlns="http://schemas.openxmlformats.org/package/2006/relationships"><Relationship Id="rId1" Type="http://schemas.openxmlformats.org/officeDocument/2006/relationships/image" Target="../media/2483112306271148233.png"/><Relationship Id="rId2" Type="http://schemas.openxmlformats.org/officeDocument/2006/relationships/image" Target="../media/12422940615720641956.png"/><Relationship Id="rId3" Type="http://schemas.openxmlformats.org/officeDocument/2006/relationships/image" Target="../media/10596044381474806387.png"/><Relationship Id="rId4" Type="http://schemas.openxmlformats.org/officeDocument/2006/relationships/slideMaster" Target="../slideMasters/slideMaster2.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Relationships xmlns="http://schemas.openxmlformats.org/package/2006/relationships"><Relationship Id="rId1" Type="http://schemas.openxmlformats.org/officeDocument/2006/relationships/image" Target="../media/747131313997207498.png"/><Relationship Id="rId2"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matchingName="">
  <p:cSld name="大图">
    <p:spTree>
      <p:nvGrpSpPr>
        <p:cNvPr id="1" name=""/>
        <p:cNvGrpSpPr/>
        <p:nvPr/>
      </p:nvGrpSpPr>
      <p:grpSpPr/>
      <p:sp>
        <p:nvSpPr>
          <p:cNvPr id="3" name="图片占位符 8" hidden="0"/>
          <p:cNvSpPr>
            <a:spLocks noGrp="1"/>
          </p:cNvSpPr>
          <p:nvPr isPhoto="0" userDrawn="0">
            <p:ph type="pic" sz="quarter" idx="15" hasCustomPrompt="0"/>
          </p:nvPr>
        </p:nvSpPr>
        <p:spPr bwMode="auto">
          <a:xfrm rot="0" flipH="0" flipV="0">
            <a:off x="341256" y="426124"/>
            <a:ext cx="11509964" cy="6005749"/>
          </a:xfrm>
          <a:prstGeom prst="rect">
            <a:avLst/>
          </a:prstGeom>
          <a:blipFill>
            <a:blip xmlns:r="http://schemas.openxmlformats.org/officeDocument/2006/relationships" r:embed="rId1"/>
            <a:stretch>
              <a:fillRect l="0" t="-33847" r="0" b="-33847"/>
            </a:stretch>
          </a:blipFill>
          <a:ln w="76200" cap="sq">
            <a:noFill/>
            <a:miter lim="800000"/>
          </a:ln>
        </p:spPr>
        <p:style>
          <a:lnRef idx="0">
            <a:schemeClr val="accent5"/>
          </a:lnRef>
          <a:fillRef idx="3">
            <a:schemeClr val="accent5"/>
          </a:fillRef>
          <a:effectRef idx="3">
            <a:schemeClr val="accent5"/>
          </a:effectRef>
          <a:fontRef idx="minor">
            <a:schemeClr val="lt1"/>
          </a:fontRef>
        </p:style>
        <p:txBody>
          <a:bodyPr/>
          <a:lstStyle>
            <a:lvl1pPr marL="0" indent="0">
              <a:buNone/>
              <a:defRPr>
                <a:noFill/>
              </a:defRPr>
            </a:lvl1pPr>
          </a:lstStyle>
          <a:p>
            <a:endParaRPr lang="zh-CN"/>
          </a:p>
        </p:txBody>
      </p:sp>
    </p:spTree>
  </p:cSld>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matchingName="">
  <p:cSld name="标题幻灯片">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0" y="-134"/>
            <a:ext cx="4906727" cy="6858270"/>
          </a:xfrm>
          <a:prstGeom prst="rect">
            <a:avLst/>
          </a:prstGeom>
          <a:blipFill>
            <a:blip xmlns:r="http://schemas.openxmlformats.org/officeDocument/2006/relationships" r:embed="rId1"/>
            <a:stretch/>
          </a:blipFill>
        </p:spPr>
        <p:txBody>
          <a:bodyPr/>
          <a:lstStyle>
            <a:lvl1pPr>
              <a:defRPr>
                <a:noFill/>
              </a:defRPr>
            </a:lvl1pPr>
          </a:lstStyle>
          <a:p>
            <a:endParaRPr lang="zh-CN"/>
          </a:p>
        </p:txBody>
      </p:sp>
      <p:sp>
        <p:nvSpPr>
          <p:cNvPr id="9" name="文本占位符 8" hidden="0"/>
          <p:cNvSpPr>
            <a:spLocks noGrp="1"/>
          </p:cNvSpPr>
          <p:nvPr isPhoto="0" userDrawn="0">
            <p:ph type="body" sz="quarter" idx="11" hasCustomPrompt="1"/>
          </p:nvPr>
        </p:nvSpPr>
        <p:spPr bwMode="auto">
          <a:xfrm rot="0" flipH="0" flipV="0">
            <a:off x="6918999" y="4414868"/>
            <a:ext cx="3432199" cy="915179"/>
          </a:xfrm>
          <a:prstGeom prst="rect">
            <a:avLst/>
          </a:prstGeom>
        </p:spPr>
        <p:txBody>
          <a:bodyPr/>
          <a:lstStyle>
            <a:lvl1pPr marL="0" indent="-172800" algn="ctr">
              <a:lnSpc>
                <a:spcPct val="150000"/>
              </a:lnSpc>
              <a:spcBef>
                <a:spcPts val="0"/>
              </a:spcBef>
              <a:buFont typeface="Arial"/>
              <a:buNone/>
              <a:defRPr sz="1200" b="0" i="0">
                <a:solidFill>
                  <a:schemeClr val="tx1"/>
                </a:solidFill>
                <a:latin typeface="思源黑体 CN"/>
                <a:ea typeface="思源黑体 CN"/>
              </a:defRPr>
            </a:lvl1pPr>
          </a:lstStyle>
          <a:p>
            <a:pPr lvl="0"/>
            <a:r>
              <a:rPr lang="en"/>
              <a:t>Comes up with a couple of hypotheses</a:t>
            </a:r>
          </a:p>
        </p:txBody>
      </p:sp>
      <p:sp>
        <p:nvSpPr>
          <p:cNvPr id="2" name="标题 1" hidden="0"/>
          <p:cNvSpPr>
            <a:spLocks noGrp="1"/>
          </p:cNvSpPr>
          <p:nvPr isPhoto="0" userDrawn="0">
            <p:ph type="title" hasCustomPrompt="1"/>
          </p:nvPr>
        </p:nvSpPr>
        <p:spPr bwMode="auto">
          <a:xfrm rot="0" flipH="0" flipV="0">
            <a:off x="6419634" y="2408621"/>
            <a:ext cx="4430927" cy="2040753"/>
          </a:xfrm>
          <a:prstGeom prst="rect">
            <a:avLst/>
          </a:prstGeom>
        </p:spPr>
        <p:txBody>
          <a:bodyPr>
            <a:noAutofit/>
          </a:bodyPr>
          <a:lstStyle>
            <a:lvl1pPr marL="0" indent="0" algn="ctr">
              <a:lnSpc>
                <a:spcPct val="100000"/>
              </a:lnSpc>
              <a:buFont typeface="Arial"/>
              <a:buNone/>
              <a:defRPr sz="3600">
                <a:latin typeface="+mj-ea"/>
                <a:ea typeface="+mj-ea"/>
              </a:defRPr>
            </a:lvl1pPr>
          </a:lstStyle>
          <a:p>
            <a:pPr lvl="0"/>
            <a:r>
              <a:rPr lang="zh-CN"/>
              <a:t>人类社会</a:t>
            </a:r>
            <a:br/>
            <a:r>
              <a:rPr lang="zh-CN"/>
              <a:t>宗教与信仰</a:t>
            </a:r>
            <a:br/>
            <a:r>
              <a:rPr lang="zh-CN"/>
              <a:t>发展史</a:t>
            </a:r>
          </a:p>
        </p:txBody>
      </p:sp>
    </p:spTree>
  </p:cSld>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matchingName="">
  <p:cSld name="标题和内容">
    <p:spTree>
      <p:nvGrpSpPr>
        <p:cNvPr id="1" name=""/>
        <p:cNvGrpSpPr/>
        <p:nvPr/>
      </p:nvGrpSpPr>
      <p:grpSpPr/>
      <p:sp>
        <p:nvSpPr>
          <p:cNvPr id="5" name="文本占位符 8" hidden="0"/>
          <p:cNvSpPr>
            <a:spLocks noGrp="1"/>
          </p:cNvSpPr>
          <p:nvPr isPhoto="0" userDrawn="0">
            <p:ph type="body" sz="quarter" idx="14" hasCustomPrompt="1"/>
          </p:nvPr>
        </p:nvSpPr>
        <p:spPr bwMode="auto">
          <a:xfrm rot="0" flipH="0" flipV="0">
            <a:off x="706268" y="4206163"/>
            <a:ext cx="3432199" cy="434871"/>
          </a:xfrm>
          <a:prstGeom prst="rect">
            <a:avLst/>
          </a:prstGeom>
        </p:spPr>
        <p:txBody>
          <a:bodyPr/>
          <a:lstStyle>
            <a:lvl1pPr marL="0" indent="-172800" algn="l">
              <a:lnSpc>
                <a:spcPct val="150000"/>
              </a:lnSpc>
              <a:spcBef>
                <a:spcPts val="0"/>
              </a:spcBef>
              <a:buFont typeface="Arial"/>
              <a:buNone/>
              <a:defRPr sz="1200" b="0" i="0">
                <a:solidFill>
                  <a:schemeClr val="tx1"/>
                </a:solidFill>
                <a:latin typeface="思源黑体 CN"/>
                <a:ea typeface="思源黑体 CN"/>
              </a:defRPr>
            </a:lvl1pPr>
          </a:lstStyle>
          <a:p>
            <a:pPr lvl="0"/>
            <a:r>
              <a:rPr lang="en"/>
              <a:t>Comes up with a couple of hypotheses</a:t>
            </a:r>
          </a:p>
        </p:txBody>
      </p:sp>
      <p:sp>
        <p:nvSpPr>
          <p:cNvPr id="8" name="文本占位符 8" hidden="0"/>
          <p:cNvSpPr>
            <a:spLocks noGrp="1"/>
          </p:cNvSpPr>
          <p:nvPr isPhoto="0" userDrawn="0">
            <p:ph type="body" sz="quarter" idx="13" hasCustomPrompt="1"/>
          </p:nvPr>
        </p:nvSpPr>
        <p:spPr bwMode="auto">
          <a:xfrm rot="0" flipH="0" flipV="0">
            <a:off x="706268" y="4897841"/>
            <a:ext cx="5724517" cy="1248986"/>
          </a:xfrm>
          <a:prstGeom prst="rect">
            <a:avLst/>
          </a:prstGeom>
        </p:spPr>
        <p:txBody>
          <a:bodyPr anchor="t"/>
          <a:lstStyle>
            <a:lvl1pPr marL="0" indent="-172800" algn="l">
              <a:lnSpc>
                <a:spcPct val="150000"/>
              </a:lnSpc>
              <a:spcBef>
                <a:spcPts val="0"/>
              </a:spcBef>
              <a:buFont typeface="Arial"/>
              <a:buNone/>
              <a:defRPr sz="1200" b="0" i="0">
                <a:solidFill>
                  <a:schemeClr val="tx1"/>
                </a:solidFill>
                <a:latin typeface="思源黑体 CN"/>
                <a:ea typeface="思源黑体 CN"/>
              </a:defRPr>
            </a:lvl1pPr>
            <a:lvl2pPr>
              <a:buNone/>
            </a:lvl2pPr>
          </a:lstStyle>
          <a:p>
            <a:pPr lvl="0"/>
            <a:r>
              <a:rPr lang="zh-CN"/>
              <a:t>在漫长而悠远的历史进程中，人类创造了自己的文化和艺术乃至高度的文明，种种文物古迹成为了解和认识人类往昔的珍贵史料。原始人以及世界未开化民族之艺术虽则朴拙，却颇为珍贵，具有极高的文化价值。一些艺术珍品大多与宗教内容和题材不无关联，有助于了解、认识繁复异常的宗教现象、艺术与宗教的关系。</a:t>
            </a:r>
            <a:endParaRPr lang="en-US"/>
          </a:p>
        </p:txBody>
      </p:sp>
      <p:sp>
        <p:nvSpPr>
          <p:cNvPr id="2" name="标题 1" hidden="0"/>
          <p:cNvSpPr>
            <a:spLocks noGrp="1"/>
          </p:cNvSpPr>
          <p:nvPr isPhoto="0" userDrawn="0">
            <p:ph type="title" hasCustomPrompt="1"/>
          </p:nvPr>
        </p:nvSpPr>
        <p:spPr bwMode="auto">
          <a:xfrm rot="0" flipH="0" flipV="0">
            <a:off x="706268" y="2727565"/>
            <a:ext cx="4430925" cy="1325615"/>
          </a:xfrm>
          <a:prstGeom prst="rect">
            <a:avLst/>
          </a:prstGeom>
        </p:spPr>
        <p:txBody>
          <a:bodyPr anchor="b">
            <a:normAutofit/>
          </a:bodyPr>
          <a:lstStyle>
            <a:lvl1pPr>
              <a:lnSpc>
                <a:spcPct val="100000"/>
              </a:lnSpc>
              <a:defRPr sz="3000">
                <a:latin typeface="+mj-ea"/>
                <a:ea typeface="+mj-ea"/>
              </a:defRPr>
            </a:lvl1pPr>
          </a:lstStyle>
          <a:p>
            <a:r>
              <a:rPr lang="zh-CN"/>
              <a:t>人类社会</a:t>
            </a:r>
            <a:br/>
            <a:r>
              <a:rPr lang="zh-CN"/>
              <a:t>宗教与信仰发展史</a:t>
            </a:r>
          </a:p>
        </p:txBody>
      </p:sp>
    </p:spTree>
  </p:cSld>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matchingName="">
  <p:cSld name="节标题">
    <p:bg>
      <p:bgPr>
        <a:solidFill>
          <a:schemeClr val="bg1"/>
        </a:solidFill>
      </p:bgPr>
    </p:bg>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lvl1pPr>
              <a:defRPr>
                <a:noFill/>
              </a:defRPr>
            </a:lvl1pPr>
          </a:lstStyle>
          <a:p>
            <a:endParaRPr lang="zh-CN"/>
          </a:p>
        </p:txBody>
      </p:sp>
      <p:sp>
        <p:nvSpPr>
          <p:cNvPr id="2" name="标题 1" hidden="0"/>
          <p:cNvSpPr>
            <a:spLocks noGrp="1"/>
          </p:cNvSpPr>
          <p:nvPr isPhoto="0" userDrawn="0">
            <p:ph type="title" hasCustomPrompt="1"/>
          </p:nvPr>
        </p:nvSpPr>
        <p:spPr bwMode="auto">
          <a:xfrm rot="0" flipH="0" flipV="0">
            <a:off x="3079714" y="1407787"/>
            <a:ext cx="6033046" cy="3880847"/>
          </a:xfrm>
          <a:prstGeom prst="rect">
            <a:avLst/>
          </a:prstGeom>
        </p:spPr>
        <p:txBody>
          <a:bodyPr>
            <a:noAutofit/>
          </a:bodyPr>
          <a:lstStyle>
            <a:lvl1pPr algn="ctr">
              <a:lnSpc>
                <a:spcPct val="100000"/>
              </a:lnSpc>
              <a:defRPr sz="8000">
                <a:latin typeface="+mj-ea"/>
                <a:ea typeface="+mj-ea"/>
              </a:defRPr>
            </a:lvl1pPr>
          </a:lstStyle>
          <a:p>
            <a:r>
              <a:rPr lang="zh-CN"/>
              <a:t>人类社会</a:t>
            </a:r>
            <a:br/>
            <a:r>
              <a:rPr lang="zh-CN"/>
              <a:t>宗教与信仰</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lvl1pPr marL="0" indent="-172800" algn="ctr">
              <a:lnSpc>
                <a:spcPct val="150000"/>
              </a:lnSpc>
              <a:spcBef>
                <a:spcPts val="0"/>
              </a:spcBef>
              <a:buFont typeface="Arial"/>
              <a:buNone/>
              <a:defRPr sz="1200" b="0" i="0">
                <a:solidFill>
                  <a:schemeClr val="tx1"/>
                </a:solidFill>
                <a:latin typeface="思源黑体 CN"/>
                <a:ea typeface="思源黑体 CN"/>
              </a:defRPr>
            </a:lvl1pPr>
          </a:lstStyle>
          <a:p>
            <a:pPr lvl="0"/>
            <a:r>
              <a:rPr lang="en"/>
              <a:t>Comes up with a couple of hypotheses</a:t>
            </a:r>
          </a:p>
        </p:txBody>
      </p:sp>
    </p:spTree>
  </p:cSld>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matchingName="">
  <p:cSld name="内容与标题">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0" y="-134"/>
            <a:ext cx="4906727" cy="6858270"/>
          </a:xfrm>
          <a:prstGeom prst="rect">
            <a:avLst/>
          </a:prstGeom>
          <a:blipFill>
            <a:blip xmlns:r="http://schemas.openxmlformats.org/officeDocument/2006/relationships" r:embed="rId1"/>
            <a:stretch/>
          </a:blipFill>
        </p:spPr>
        <p:txBody>
          <a:bodyPr/>
          <a:lstStyle>
            <a:lvl1pPr>
              <a:defRPr>
                <a:noFill/>
              </a:defRPr>
            </a:lvl1pPr>
          </a:lstStyle>
          <a:p>
            <a:endParaRPr lang="zh-CN"/>
          </a:p>
        </p:txBody>
      </p:sp>
      <p:sp>
        <p:nvSpPr>
          <p:cNvPr id="2" name="标题 1" hidden="0"/>
          <p:cNvSpPr>
            <a:spLocks noGrp="1"/>
          </p:cNvSpPr>
          <p:nvPr isPhoto="0" userDrawn="0">
            <p:ph type="title" hasCustomPrompt="1"/>
          </p:nvPr>
        </p:nvSpPr>
        <p:spPr bwMode="auto">
          <a:xfrm rot="0" flipH="0" flipV="0">
            <a:off x="5583261" y="568599"/>
            <a:ext cx="4430925" cy="925586"/>
          </a:xfrm>
          <a:prstGeom prst="rect">
            <a:avLst/>
          </a:prstGeom>
        </p:spPr>
        <p:txBody>
          <a:bodyPr anchor="b">
            <a:normAutofit/>
          </a:bodyPr>
          <a:lstStyle>
            <a:lvl1pPr>
              <a:lnSpc>
                <a:spcPct val="100000"/>
              </a:lnSpc>
              <a:defRPr sz="3000">
                <a:latin typeface="+mj-lt"/>
              </a:defRPr>
            </a:lvl1pPr>
          </a:lstStyle>
          <a:p>
            <a:r>
              <a:rPr lang="zh-CN"/>
              <a:t>人类社会</a:t>
            </a:r>
            <a:br/>
            <a:r>
              <a:rPr lang="zh-CN"/>
              <a:t>宗教与信仰发展史</a:t>
            </a:r>
          </a:p>
        </p:txBody>
      </p:sp>
      <p:sp>
        <p:nvSpPr>
          <p:cNvPr id="8" name="文本占位符 8" hidden="0"/>
          <p:cNvSpPr>
            <a:spLocks noGrp="1"/>
          </p:cNvSpPr>
          <p:nvPr isPhoto="0" userDrawn="0">
            <p:ph type="body" sz="quarter" idx="14" hasCustomPrompt="1"/>
          </p:nvPr>
        </p:nvSpPr>
        <p:spPr bwMode="auto">
          <a:xfrm rot="0" flipH="0" flipV="0">
            <a:off x="5583261" y="1644733"/>
            <a:ext cx="3432199" cy="315421"/>
          </a:xfrm>
          <a:prstGeom prst="rect">
            <a:avLst/>
          </a:prstGeom>
        </p:spPr>
        <p:txBody>
          <a:bodyPr/>
          <a:lstStyle>
            <a:lvl1pPr marL="0" indent="-172800" algn="l">
              <a:lnSpc>
                <a:spcPct val="150000"/>
              </a:lnSpc>
              <a:spcBef>
                <a:spcPts val="0"/>
              </a:spcBef>
              <a:buFont typeface="Arial"/>
              <a:buNone/>
              <a:defRPr sz="1200" b="0" i="0">
                <a:solidFill>
                  <a:schemeClr val="tx1"/>
                </a:solidFill>
                <a:latin typeface="思源黑体 CN"/>
                <a:ea typeface="思源黑体 CN"/>
              </a:defRPr>
            </a:lvl1pPr>
          </a:lstStyle>
          <a:p>
            <a:pPr lvl="0"/>
            <a:r>
              <a:rPr lang="en"/>
              <a:t>Comes up with a couple of hypotheses</a:t>
            </a:r>
          </a:p>
        </p:txBody>
      </p:sp>
      <p:sp>
        <p:nvSpPr>
          <p:cNvPr id="9" name="文本占位符 8" hidden="0"/>
          <p:cNvSpPr>
            <a:spLocks noGrp="1"/>
          </p:cNvSpPr>
          <p:nvPr isPhoto="0" userDrawn="0">
            <p:ph type="body" sz="quarter" idx="15" hasCustomPrompt="1"/>
          </p:nvPr>
        </p:nvSpPr>
        <p:spPr bwMode="auto">
          <a:xfrm rot="0" flipH="0" flipV="0">
            <a:off x="5583261" y="3228268"/>
            <a:ext cx="5724517" cy="2938461"/>
          </a:xfrm>
          <a:prstGeom prst="rect">
            <a:avLst/>
          </a:prstGeom>
        </p:spPr>
        <p:txBody>
          <a:bodyPr anchor="b"/>
          <a:lstStyle>
            <a:lvl1pPr marL="0" indent="-172800" algn="l">
              <a:lnSpc>
                <a:spcPct val="150000"/>
              </a:lnSpc>
              <a:spcBef>
                <a:spcPts val="0"/>
              </a:spcBef>
              <a:buFont typeface="Arial"/>
              <a:buNone/>
              <a:defRPr sz="1200" b="0" i="0">
                <a:solidFill>
                  <a:schemeClr val="tx1"/>
                </a:solidFill>
                <a:latin typeface="思源黑体 CN"/>
                <a:ea typeface="思源黑体 CN"/>
              </a:defRPr>
            </a:lvl1pPr>
            <a:lvl2pPr>
              <a:buNone/>
            </a:lvl2pPr>
          </a:lstStyle>
          <a:p>
            <a:pPr lvl="0"/>
            <a:r>
              <a:rPr lang="zh-CN"/>
              <a:t>在漫长而悠远的历史进程中，人类创造了自己的文化和艺术乃至高度的文明，种种文物古迹成为了解和认识人类往昔的珍贵史料。原始人以及世界未开化民族之艺术虽则朴拙，却颇为珍贵，具有极高的文化价值。千百年来流传于世以及西方文艺复兴和中世纪众多著名艺术巨匠的作品大多与宗教内容和题材有关，有助于了解、认识繁复异常的宗教现象、艺术与宗教的关系、人类思想意识及其演化，并具有极大的鉴赏和学术价值。</a:t>
            </a:r>
          </a:p>
        </p:txBody>
      </p:sp>
    </p:spTree>
  </p:cSld>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matchingName="">
  <p:cSld name="显著事实">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lvl1pPr algn="ctr">
              <a:defRPr sz="1200">
                <a:solidFill>
                  <a:schemeClr val="tx1"/>
                </a:solidFill>
                <a:latin typeface="+mj-lt"/>
              </a:defRPr>
            </a:lvl1pPr>
          </a:lstStyle>
          <a:p>
            <a:r>
              <a:rPr lang="en"/>
              <a:t>Comes up with a couple of hypotheses</a:t>
            </a:r>
            <a:endParaRPr lang="zh-CN"/>
          </a:p>
        </p:txBody>
      </p:sp>
      <p:sp>
        <p:nvSpPr>
          <p:cNvPr id="4" name="文本占位符 6" hidden="0"/>
          <p:cNvSpPr>
            <a:spLocks noGrp="1"/>
          </p:cNvSpPr>
          <p:nvPr isPhoto="0" userDrawn="0">
            <p:ph type="body" sz="quarter" idx="14" hasCustomPrompt="1"/>
          </p:nvPr>
        </p:nvSpPr>
        <p:spPr bwMode="auto">
          <a:xfrm rot="0" flipH="0" flipV="0">
            <a:off x="3578364" y="2857476"/>
            <a:ext cx="5035748" cy="1143044"/>
          </a:xfrm>
          <a:prstGeom prst="rect">
            <a:avLst/>
          </a:prstGeom>
        </p:spPr>
        <p:txBody>
          <a:bodyPr anchor="ctr">
            <a:normAutofit/>
          </a:bodyPr>
          <a:lstStyle>
            <a:lvl1pPr marL="0" indent="-172800" algn="ctr">
              <a:spcBef>
                <a:spcPts val="0"/>
              </a:spcBef>
              <a:buFont typeface="Arial"/>
              <a:buNone/>
              <a:defRPr sz="3600">
                <a:latin typeface="+mn-ea"/>
                <a:ea typeface="+mn-ea"/>
              </a:defRPr>
            </a:lvl1pPr>
            <a:lvl2pPr>
              <a:defRPr sz="2800"/>
            </a:lvl2pPr>
            <a:lvl3pPr>
              <a:defRPr sz="2400"/>
            </a:lvl3pPr>
            <a:lvl4pPr>
              <a:defRPr sz="2000"/>
            </a:lvl4pPr>
            <a:lvl5pPr>
              <a:buNone/>
              <a:defRPr sz="1800"/>
            </a:lvl5pPr>
            <a:lvl6pPr>
              <a:defRPr sz="1800"/>
            </a:lvl6pPr>
            <a:lvl7pPr>
              <a:defRPr sz="1800"/>
            </a:lvl7pPr>
            <a:lvl8pPr>
              <a:defRPr sz="1800"/>
            </a:lvl8pPr>
            <a:lvl9pPr>
              <a:defRPr sz="1800"/>
            </a:lvl9pPr>
          </a:lstStyle>
          <a:p>
            <a:pPr lvl="0"/>
            <a:r>
              <a:rPr lang="zh-CN"/>
              <a:t>漫长而悠远</a:t>
            </a:r>
            <a:endParaRPr lang="en-US"/>
          </a:p>
        </p:txBody>
      </p:sp>
    </p:spTree>
  </p:cSld>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matchingName="">
  <p:cSld name="空白">
    <p:bg>
      <p:bgRef idx="1001">
        <a:schemeClr val="bg2"/>
      </p:bgRef>
    </p:bg>
    <p:spTree>
      <p:nvGrpSpPr>
        <p:cNvPr id="1" name=""/>
        <p:cNvGrpSpPr/>
        <p:nvPr/>
      </p:nvGrpSpPr>
      <p:grpSpPr/>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matchingName="">
  <p:cSld name="多图幻灯片">
    <p:spTree>
      <p:nvGrpSpPr>
        <p:cNvPr id="1" name=""/>
        <p:cNvGrpSpPr/>
        <p:nvPr/>
      </p:nvGrpSpPr>
      <p:grpSpPr/>
      <p:sp>
        <p:nvSpPr>
          <p:cNvPr id="9" name="图片占位符 5" hidden="0"/>
          <p:cNvSpPr>
            <a:spLocks noGrp="1"/>
          </p:cNvSpPr>
          <p:nvPr isPhoto="0" userDrawn="0">
            <p:ph type="pic" sz="quarter" idx="12" hasCustomPrompt="0"/>
          </p:nvPr>
        </p:nvSpPr>
        <p:spPr bwMode="auto">
          <a:xfrm rot="0" flipH="0" flipV="0">
            <a:off x="189576" y="189442"/>
            <a:ext cx="3802715" cy="6479113"/>
          </a:xfrm>
          <a:prstGeom prst="rect">
            <a:avLst/>
          </a:prstGeom>
          <a:blipFill>
            <a:blip xmlns:r="http://schemas.openxmlformats.org/officeDocument/2006/relationships" r:embed="rId1"/>
            <a:stretch>
              <a:fillRect l="-6794" t="0" r="-6793" b="0"/>
            </a:stretch>
          </a:blipFill>
        </p:spPr>
        <p:txBody>
          <a:bodyPr/>
          <a:lstStyle>
            <a:lvl1pPr>
              <a:defRPr>
                <a:noFill/>
              </a:defRPr>
            </a:lvl1pPr>
          </a:lstStyle>
          <a:p>
            <a:endParaRPr lang="zh-CN"/>
          </a:p>
        </p:txBody>
      </p:sp>
      <p:sp>
        <p:nvSpPr>
          <p:cNvPr id="14" name="图片占位符 5" hidden="0"/>
          <p:cNvSpPr>
            <a:spLocks noGrp="1"/>
          </p:cNvSpPr>
          <p:nvPr isPhoto="0" userDrawn="0">
            <p:ph type="pic" sz="quarter" idx="13" hasCustomPrompt="0"/>
          </p:nvPr>
        </p:nvSpPr>
        <p:spPr bwMode="auto">
          <a:xfrm rot="0" flipH="0" flipV="0">
            <a:off x="8207619" y="189442"/>
            <a:ext cx="3802715" cy="6479113"/>
          </a:xfrm>
          <a:prstGeom prst="rect">
            <a:avLst/>
          </a:prstGeom>
          <a:blipFill>
            <a:blip xmlns:r="http://schemas.openxmlformats.org/officeDocument/2006/relationships" r:embed="rId3"/>
            <a:stretch>
              <a:fillRect l="-6794" t="0" r="-6793" b="0"/>
            </a:stretch>
          </a:blipFill>
        </p:spPr>
        <p:txBody>
          <a:bodyPr/>
          <a:lstStyle>
            <a:lvl1pPr>
              <a:defRPr>
                <a:noFill/>
              </a:defRPr>
            </a:lvl1pPr>
          </a:lstStyle>
          <a:p>
            <a:endParaRPr lang="zh-CN"/>
          </a:p>
        </p:txBody>
      </p:sp>
      <p:sp>
        <p:nvSpPr>
          <p:cNvPr id="15" name="图片占位符 5" hidden="0"/>
          <p:cNvSpPr>
            <a:spLocks noGrp="1"/>
          </p:cNvSpPr>
          <p:nvPr isPhoto="0" userDrawn="0">
            <p:ph type="pic" sz="quarter" idx="14" hasCustomPrompt="0"/>
          </p:nvPr>
        </p:nvSpPr>
        <p:spPr bwMode="auto">
          <a:xfrm rot="0" flipH="0" flipV="0">
            <a:off x="4193022" y="189442"/>
            <a:ext cx="3802715" cy="6479113"/>
          </a:xfrm>
          <a:prstGeom prst="rect">
            <a:avLst/>
          </a:prstGeom>
          <a:blipFill>
            <a:blip xmlns:r="http://schemas.openxmlformats.org/officeDocument/2006/relationships" r:embed="rId2"/>
            <a:stretch>
              <a:fillRect l="-6794" t="0" r="-6793" b="0"/>
            </a:stretch>
          </a:blipFill>
        </p:spPr>
        <p:txBody>
          <a:bodyPr/>
          <a:lstStyle>
            <a:lvl1pPr>
              <a:defRPr>
                <a:noFill/>
              </a:defRPr>
            </a:lvl1pPr>
          </a:lstStyle>
          <a:p>
            <a:endParaRPr lang="zh-CN"/>
          </a:p>
        </p:txBody>
      </p:sp>
    </p:spTree>
  </p:cSld>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matchingName="">
  <p:cSld name="仅内容">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nchor="ctr">
            <a:normAutofit/>
          </a:bodyPr>
          <a:lstStyle>
            <a:lvl1pPr marL="0" indent="-172800" algn="l">
              <a:lnSpc>
                <a:spcPct val="125000"/>
              </a:lnSpc>
              <a:spcBef>
                <a:spcPts val="0"/>
              </a:spcBef>
              <a:buFont typeface="Arial"/>
              <a:buNone/>
              <a:defRPr lang="zh-CN" sz="2800" b="0" i="0">
                <a:latin typeface="+mn-lt"/>
                <a:ea typeface="Source Han Sans CN Medium"/>
              </a:defRPr>
            </a:lvl1pPr>
            <a:lvl2pPr>
              <a:defRPr sz="2400"/>
            </a:lvl2pPr>
            <a:lvl3pPr>
              <a:defRPr sz="2000"/>
            </a:lvl3pPr>
            <a:lvl4pPr>
              <a:defRPr sz="1800"/>
            </a:lvl4pPr>
            <a:lvl5pPr>
              <a:defRPr sz="1800"/>
            </a:lvl5pPr>
            <a:lvl6pPr>
              <a:buNone/>
              <a:defRPr sz="1800"/>
            </a:lvl6pPr>
            <a:lvl7pPr>
              <a:defRPr sz="1800"/>
            </a:lvl7pPr>
            <a:lvl8pPr>
              <a:defRPr sz="1800"/>
            </a:lvl8pPr>
            <a:lvl9pPr>
              <a:defRPr sz="1800"/>
            </a:lvl9pPr>
          </a:lstStyle>
          <a:p>
            <a:pPr lvl="0"/>
            <a:r>
              <a:rPr lang="zh-CN"/>
              <a:t>在漫长而悠远的历史进程中，人类创造了自己的文化和艺术乃至高度的文明，种种文物古迹成为了解和认识人类往昔的珍贵史料。原始人以及世界未开化民族之艺术虽则朴拙，却颇为珍贵，具有极高的文化价值。一些艺术珍品大多与宗教内容和题材不无关联，有助于了解、认识繁复异常的宗教现象、艺术与宗教的关系。</a:t>
            </a:r>
            <a:endParaRPr lang="en-US"/>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normAutofit/>
          </a:bodyPr>
          <a:lstStyle>
            <a:lvl1pPr>
              <a:defRPr lang="en" sz="1400" b="0" i="0">
                <a:solidFill>
                  <a:schemeClr val="tx1"/>
                </a:solidFill>
                <a:latin typeface="+mj-lt"/>
                <a:ea typeface="思源黑体 CN"/>
                <a:cs typeface="+mn-cs"/>
              </a:defRPr>
            </a:lvl1pPr>
          </a:lstStyle>
          <a:p>
            <a:pPr lvl="0"/>
            <a:r>
              <a:rPr lang="en"/>
              <a:t>Comes up with a couple of hypotheses</a:t>
            </a:r>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nchor="ctr"/>
          <a:lstStyle>
            <a:lvl1pPr marL="0" indent="-172800" algn="l">
              <a:lnSpc>
                <a:spcPct val="150000"/>
              </a:lnSpc>
              <a:spcBef>
                <a:spcPts val="0"/>
              </a:spcBef>
              <a:buFont typeface="Arial"/>
              <a:buNone/>
              <a:defRPr sz="1200" b="0" i="0">
                <a:solidFill>
                  <a:schemeClr val="tx1"/>
                </a:solidFill>
                <a:latin typeface="思源黑体 CN"/>
                <a:ea typeface="思源黑体 CN"/>
              </a:defRPr>
            </a:lvl1pPr>
          </a:lstStyle>
          <a:p>
            <a:pPr lvl="0"/>
            <a:r>
              <a:rPr lang="en"/>
              <a:t>Comes up with a couple of hypotheses</a:t>
            </a:r>
          </a:p>
        </p:txBody>
      </p:sp>
    </p:spTree>
  </p:cSld>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matchingName="">
  <p:cSld name="空白幻灯片">
    <p:spTree>
      <p:nvGrpSpPr>
        <p:cNvPr id="1" name=""/>
        <p:cNvGrpSpPr/>
        <p:nvPr/>
      </p:nvGrpSpPr>
      <p:grpSpPr/>
    </p:spTree>
  </p:cSld>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matchingName="">
  <p:cSld name="两栏内容">
    <p:bg>
      <p:bgPr>
        <a:blipFill rotWithShape="1">
          <a:blip xmlns:r="http://schemas.openxmlformats.org/officeDocument/2006/relationships" r:embed="rId1"/>
          <a:stretch/>
        </a:blipFill>
      </p:bgPr>
    </p:bg>
    <p:spTree>
      <p:nvGrpSpPr>
        <p:cNvPr id="1" name=""/>
        <p:cNvGrpSpPr/>
        <p:nvPr/>
      </p:nvGrpSpPr>
      <p:grpSpPr/>
      <p:sp>
        <p:nvSpPr>
          <p:cNvPr id="4" name="文本占位符 10" hidden="0"/>
          <p:cNvSpPr>
            <a:spLocks noGrp="1"/>
          </p:cNvSpPr>
          <p:nvPr isPhoto="0" userDrawn="0">
            <p:ph type="body" sz="quarter" idx="12" hasCustomPrompt="1"/>
          </p:nvPr>
        </p:nvSpPr>
        <p:spPr bwMode="auto">
          <a:xfrm rot="0" flipH="0" flipV="0">
            <a:off x="665243" y="1136250"/>
            <a:ext cx="5279562" cy="4840901"/>
          </a:xfrm>
          <a:prstGeom prst="rect">
            <a:avLst/>
          </a:prstGeom>
        </p:spPr>
        <p:txBody>
          <a:bodyPr anchor="t">
            <a:normAutofit/>
          </a:bodyPr>
          <a:lstStyle>
            <a:lvl1pPr marL="0" indent="-172800" algn="l">
              <a:lnSpc>
                <a:spcPct val="125000"/>
              </a:lnSpc>
              <a:spcBef>
                <a:spcPts val="0"/>
              </a:spcBef>
              <a:buFont typeface="Arial"/>
              <a:buNone/>
              <a:defRPr sz="2400" b="0" i="0">
                <a:solidFill>
                  <a:schemeClr val="tx1"/>
                </a:solidFill>
                <a:latin typeface="Source Han Sans CN Medium"/>
                <a:ea typeface="Source Han Sans CN Medium"/>
              </a:defRPr>
            </a:lvl1pPr>
            <a:lvl2pPr>
              <a:buNone/>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t>在漫长而悠远的历史进程中，人类创造了自己的文化和艺术乃至高度的文明，种种文物古迹成为了解和认识人类往昔的珍贵史料。原始人以及世界未开化民族之艺术虽则朴拙，却颇为珍贵，具有极高的文化价值。</a:t>
            </a:r>
            <a:endParaRPr lang="en-US"/>
          </a:p>
        </p:txBody>
      </p:sp>
      <p:sp>
        <p:nvSpPr>
          <p:cNvPr id="9" name="标题 1" hidden="0"/>
          <p:cNvSpPr>
            <a:spLocks noGrp="1"/>
          </p:cNvSpPr>
          <p:nvPr isPhoto="0" userDrawn="0">
            <p:ph type="title" hasCustomPrompt="1"/>
          </p:nvPr>
        </p:nvSpPr>
        <p:spPr bwMode="auto">
          <a:xfrm rot="0" flipH="0" flipV="0">
            <a:off x="665243" y="361084"/>
            <a:ext cx="3432199" cy="915179"/>
          </a:xfrm>
          <a:prstGeom prst="rect">
            <a:avLst/>
          </a:prstGeom>
        </p:spPr>
        <p:txBody>
          <a:bodyPr>
            <a:normAutofit/>
          </a:bodyPr>
          <a:lstStyle>
            <a:lvl1pPr>
              <a:defRPr lang="en" sz="1200" b="0" i="0">
                <a:solidFill>
                  <a:schemeClr val="tx1"/>
                </a:solidFill>
                <a:latin typeface="思源黑体 CN"/>
                <a:ea typeface="思源黑体 CN"/>
                <a:cs typeface="+mn-cs"/>
              </a:defRPr>
            </a:lvl1pPr>
          </a:lstStyle>
          <a:p>
            <a:pPr lvl="0"/>
            <a:r>
              <a:rPr lang="en"/>
              <a:t>Comes up with a couple of hypotheses</a:t>
            </a:r>
          </a:p>
        </p:txBody>
      </p:sp>
      <p:sp>
        <p:nvSpPr>
          <p:cNvPr id="5" name="文本占位符 10" hidden="0"/>
          <p:cNvSpPr>
            <a:spLocks noGrp="1"/>
          </p:cNvSpPr>
          <p:nvPr isPhoto="0" userDrawn="0">
            <p:ph type="body" sz="quarter" idx="13" hasCustomPrompt="1"/>
          </p:nvPr>
        </p:nvSpPr>
        <p:spPr bwMode="auto">
          <a:xfrm rot="0" flipH="0" flipV="0">
            <a:off x="6247433" y="1136250"/>
            <a:ext cx="5279562" cy="4840901"/>
          </a:xfrm>
          <a:prstGeom prst="rect">
            <a:avLst/>
          </a:prstGeom>
        </p:spPr>
        <p:txBody>
          <a:bodyPr anchor="t">
            <a:normAutofit/>
          </a:bodyPr>
          <a:lstStyle>
            <a:lvl1pPr marL="0" indent="-172800" algn="l">
              <a:lnSpc>
                <a:spcPct val="125000"/>
              </a:lnSpc>
              <a:spcBef>
                <a:spcPts val="0"/>
              </a:spcBef>
              <a:buFont typeface="Arial"/>
              <a:buNone/>
              <a:defRPr sz="2400" b="0" i="0">
                <a:solidFill>
                  <a:schemeClr val="tx1"/>
                </a:solidFill>
                <a:latin typeface="Source Han Sans CN Medium"/>
                <a:ea typeface="Source Han Sans CN Medium"/>
              </a:defRPr>
            </a:lvl1pPr>
            <a:lvl2pPr>
              <a:buNone/>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t>在漫长而悠远的历史进程中，人类创造了自己的文化和艺术乃至高度的文明，种种文物古迹成为了解和认识人类往昔的珍贵史料。原始人以及世界未开化民族之艺术虽则朴拙，却颇为珍贵，具有极高的文化价值。</a:t>
            </a:r>
            <a:endParaRPr lang="en-US"/>
          </a:p>
        </p:txBody>
      </p:sp>
    </p:spTree>
  </p:cSld>
  <p:hf sldNum="0" hdr="0" ftr="0" dt="0"/>
</p:sldLayout>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2.xml"/><Relationship Id="rId3" Type="http://schemas.openxmlformats.org/officeDocument/2006/relationships/slideLayout" Target="../slideLayouts/slideLayout11.xml"/><Relationship Id="rId4" Type="http://schemas.openxmlformats.org/officeDocument/2006/relationships/slideLayout" Target="../slideLayouts/slideLayout7.xml"/><Relationship Id="rId5" Type="http://schemas.openxmlformats.org/officeDocument/2006/relationships/slideLayout" Target="../slideLayouts/slideLayout9.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6.xml"/><Relationship Id="rId9" Type="http://schemas.openxmlformats.org/officeDocument/2006/relationships/slideLayout" Target="../slideLayouts/slideLayout1.xml"/><Relationship Id="rId10" Type="http://schemas.openxmlformats.org/officeDocument/2006/relationships/slideLayout" Target="../slideLayouts/slideLayout8.xml"/><Relationship Id="rId11" Type="http://schemas.openxmlformats.org/officeDocument/2006/relationships/slideLayout" Target="../slideLayouts/slideLayout5.xml"/><Relationship Id="rId12" Type="http://schemas.openxmlformats.org/officeDocument/2006/relationships/theme" Target="../theme/theme1.xml"/></Relationships>
</file>

<file path=ppt/slideMasters/slideMaster2.xml><?xml version="1.0" encoding="utf-8"?>
<p:sldMaster xmlns:a="http://schemas.openxmlformats.org/drawingml/2006/main" xmlns:r="http://schemas.openxmlformats.org/officeDocument/2006/relationships" xmlns:p="http://schemas.openxmlformats.org/presentationml/2006/main" preserve="0">
  <p:cSld name="">
    <p:bg>
      <p:bgPr>
        <a:solidFill>
          <a:schemeClr val="bg1"/>
        </a:solidFill>
      </p:bgPr>
    </p:bg>
    <p:spTree>
      <p:nvGrpSpPr>
        <p:cNvPr id="1" name=""/>
        <p:cNvGrpSpPr/>
        <p:nvPr/>
      </p:nvGrpSpPr>
      <p:grpSpPr/>
      <p:sp>
        <p:nvSpPr>
          <p:cNvPr id="2" name="标题占位符 1" hidden="0"/>
          <p:cNvSpPr>
            <a:spLocks noGrp="1"/>
          </p:cNvSpPr>
          <p:nvPr isPhoto="0" userDrawn="0">
            <p:ph type="title" hasCustomPrompt="0"/>
          </p:nvPr>
        </p:nvSpPr>
        <p:spPr bwMode="auto">
          <a:xfrm rot="0" flipH="0" flipV="0">
            <a:off x="838232" y="365003"/>
            <a:ext cx="10516014" cy="1325615"/>
          </a:xfrm>
          <a:prstGeom prst="rect">
            <a:avLst/>
          </a:prstGeom>
        </p:spPr>
        <p:txBody>
          <a:bodyPr vert="horz" lIns="91440" tIns="45720" rIns="91440" bIns="45720" rtlCol="0" anchor="ctr">
            <a:normAutofit/>
          </a:bodyPr>
          <a:lstStyle/>
          <a:p>
            <a:r>
              <a:rPr lang="zh-CN"/>
              <a:t>单击此处编辑母版标题样式</a:t>
            </a:r>
          </a:p>
        </p:txBody>
      </p:sp>
      <p:sp>
        <p:nvSpPr>
          <p:cNvPr id="3" name="文本占位符 2" hidden="0"/>
          <p:cNvSpPr>
            <a:spLocks noGrp="1"/>
          </p:cNvSpPr>
          <p:nvPr isPhoto="0" userDrawn="0">
            <p:ph type="body" idx="1" hasCustomPrompt="0"/>
          </p:nvPr>
        </p:nvSpPr>
        <p:spPr bwMode="auto">
          <a:xfrm rot="0" flipH="0" flipV="0">
            <a:off x="838232" y="1825561"/>
            <a:ext cx="10516014" cy="4351508"/>
          </a:xfrm>
          <a:prstGeom prst="rect">
            <a:avLst/>
          </a:prstGeom>
        </p:spPr>
        <p:txBody>
          <a:bodyPr vert="horz" lIns="91440" tIns="45720" rIns="91440" bIns="45720" rtlCol="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endParaRPr lang="en-US"/>
          </a:p>
          <a:p>
            <a:pPr lvl="5"/>
            <a:r>
              <a:rPr lang="zh-CN"/>
              <a:t>六级</a:t>
            </a:r>
            <a:endParaRPr lang="en-US"/>
          </a:p>
          <a:p>
            <a:pPr lvl="6"/>
            <a:r>
              <a:rPr lang="zh-CN"/>
              <a:t>七级</a:t>
            </a:r>
            <a:endParaRPr lang="en-US"/>
          </a:p>
          <a:p>
            <a:pPr lvl="7"/>
            <a:r>
              <a:rPr lang="zh-CN"/>
              <a:t>八级</a:t>
            </a:r>
            <a:endParaRPr lang="en-US"/>
          </a:p>
          <a:p>
            <a:pPr lvl="8"/>
            <a:r>
              <a:rPr lang="zh-CN"/>
              <a:t>九级</a:t>
            </a:r>
            <a:endParaRPr 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a:lnSpc>
          <a:spcPct val="90000"/>
        </a:lnSpc>
        <a:spcBef>
          <a:spcPts val="0"/>
        </a:spcBef>
        <a:buNone/>
        <a:defRPr sz="3000">
          <a:solidFill>
            <a:schemeClr val="tx1"/>
          </a:solidFill>
          <a:latin typeface="+mj-lt"/>
          <a:ea typeface="+mj-ea"/>
          <a:cs typeface="+mj-cs"/>
        </a:defRPr>
      </a:lvl1pPr>
    </p:titleStyle>
    <p:bodyStyle>
      <a:lvl1pPr marL="228600" indent="-172800" algn="l">
        <a:lnSpc>
          <a:spcPct val="150000"/>
        </a:lnSpc>
        <a:spcBef>
          <a:spcPts val="1000"/>
        </a:spcBef>
        <a:buFont typeface="Arial"/>
        <a:buChar char="•"/>
        <a:defRPr sz="1200">
          <a:solidFill>
            <a:schemeClr val="tx1"/>
          </a:solidFill>
          <a:latin typeface="+mn-lt"/>
          <a:ea typeface="+mn-ea"/>
          <a:cs typeface="+mn-cs"/>
        </a:defRPr>
      </a:lvl1pPr>
      <a:lvl2pPr marL="685800" indent="-172800" algn="l">
        <a:lnSpc>
          <a:spcPct val="150000"/>
        </a:lnSpc>
        <a:spcBef>
          <a:spcPts val="500"/>
        </a:spcBef>
        <a:buFont typeface="Arial"/>
        <a:buChar char="•"/>
        <a:defRPr sz="1200">
          <a:solidFill>
            <a:schemeClr val="tx1"/>
          </a:solidFill>
          <a:latin typeface="+mn-lt"/>
          <a:ea typeface="+mn-ea"/>
          <a:cs typeface="+mn-cs"/>
        </a:defRPr>
      </a:lvl2pPr>
      <a:lvl3pPr marL="1143000" indent="-172800" algn="l">
        <a:lnSpc>
          <a:spcPct val="150000"/>
        </a:lnSpc>
        <a:spcBef>
          <a:spcPts val="500"/>
        </a:spcBef>
        <a:buFont typeface="Arial"/>
        <a:buChar char="•"/>
        <a:defRPr lang="zh-CN" sz="1200">
          <a:solidFill>
            <a:schemeClr val="tx1"/>
          </a:solidFill>
          <a:latin typeface="+mn-lt"/>
          <a:ea typeface="+mn-ea"/>
          <a:cs typeface="+mn-cs"/>
        </a:defRPr>
      </a:lvl3pPr>
      <a:lvl4pPr marL="1600200" indent="-172800" algn="l">
        <a:lnSpc>
          <a:spcPct val="150000"/>
        </a:lnSpc>
        <a:spcBef>
          <a:spcPts val="500"/>
        </a:spcBef>
        <a:buFont typeface="Arial"/>
        <a:buChar char="•"/>
        <a:defRPr lang="zh-CN" sz="1200">
          <a:solidFill>
            <a:schemeClr val="tx1"/>
          </a:solidFill>
          <a:latin typeface="+mn-lt"/>
          <a:ea typeface="+mn-ea"/>
          <a:cs typeface="+mn-cs"/>
        </a:defRPr>
      </a:lvl4pPr>
      <a:lvl5pPr marL="2057400" indent="-172800" algn="l">
        <a:lnSpc>
          <a:spcPct val="150000"/>
        </a:lnSpc>
        <a:spcBef>
          <a:spcPts val="500"/>
        </a:spcBef>
        <a:buFont typeface="Arial"/>
        <a:buChar char="•"/>
        <a:defRPr lang="en-US" sz="1200">
          <a:solidFill>
            <a:schemeClr val="tx1"/>
          </a:solidFill>
          <a:latin typeface="+mn-lt"/>
          <a:ea typeface="+mn-ea"/>
          <a:cs typeface="+mn-cs"/>
        </a:defRPr>
      </a:lvl5pPr>
      <a:lvl6pPr marL="2514600" indent="-172800" algn="l">
        <a:lnSpc>
          <a:spcPct val="150000"/>
        </a:lnSpc>
        <a:spcBef>
          <a:spcPts val="500"/>
        </a:spcBef>
        <a:buFont typeface="Arial"/>
        <a:buChar char="•"/>
        <a:defRPr lang="en-US" sz="1200">
          <a:solidFill>
            <a:schemeClr val="tx1"/>
          </a:solidFill>
          <a:latin typeface="+mn-lt"/>
          <a:ea typeface="+mn-ea"/>
          <a:cs typeface="+mn-cs"/>
        </a:defRPr>
      </a:lvl6pPr>
      <a:lvl7pPr marL="2971800" indent="-172800" algn="l">
        <a:lnSpc>
          <a:spcPct val="150000"/>
        </a:lnSpc>
        <a:spcBef>
          <a:spcPts val="500"/>
        </a:spcBef>
        <a:buFont typeface="Arial"/>
        <a:buChar char="•"/>
        <a:defRPr lang="en-US" sz="1200">
          <a:solidFill>
            <a:schemeClr val="tx1"/>
          </a:solidFill>
          <a:latin typeface="+mn-lt"/>
          <a:ea typeface="+mn-ea"/>
          <a:cs typeface="+mn-cs"/>
        </a:defRPr>
      </a:lvl7pPr>
      <a:lvl8pPr marL="3429000" indent="-172800" algn="l">
        <a:lnSpc>
          <a:spcPct val="150000"/>
        </a:lnSpc>
        <a:spcBef>
          <a:spcPts val="500"/>
        </a:spcBef>
        <a:buFont typeface="Arial"/>
        <a:buChar char="•"/>
        <a:defRPr lang="en-US" sz="1200">
          <a:solidFill>
            <a:schemeClr val="tx1"/>
          </a:solidFill>
          <a:latin typeface="+mn-lt"/>
          <a:ea typeface="+mn-ea"/>
          <a:cs typeface="+mn-cs"/>
        </a:defRPr>
      </a:lvl8pPr>
      <a:lvl9pPr marL="3886200" indent="-172800" algn="l">
        <a:lnSpc>
          <a:spcPct val="150000"/>
        </a:lnSpc>
        <a:spcBef>
          <a:spcPts val="500"/>
        </a:spcBef>
        <a:buFont typeface="Arial"/>
        <a:buChar char="•"/>
        <a:defRPr lang="zh-CN" sz="1200">
          <a:solidFill>
            <a:schemeClr val="tx1"/>
          </a:solidFill>
          <a:latin typeface="+mn-lt"/>
          <a:ea typeface="+mn-ea"/>
          <a:cs typeface="+mn-cs"/>
        </a:defRPr>
      </a:lvl9pPr>
    </p:bodyStyle>
    <p:otherStyle>
      <a:defPPr>
        <a:defRPr lang="zh-CN"/>
      </a:defPPr>
      <a:lvl1pPr marL="0" algn="l">
        <a:defRPr sz="1800">
          <a:solidFill>
            <a:schemeClr val="tx1"/>
          </a:solidFill>
          <a:latin typeface="+mn-lt"/>
          <a:ea typeface="+mn-ea"/>
          <a:cs typeface="+mn-cs"/>
        </a:defRPr>
      </a:lvl1pPr>
      <a:lvl2pPr marL="457200" algn="l">
        <a:defRPr sz="1800">
          <a:solidFill>
            <a:schemeClr val="tx1"/>
          </a:solidFill>
          <a:latin typeface="+mn-lt"/>
          <a:ea typeface="+mn-ea"/>
          <a:cs typeface="+mn-cs"/>
        </a:defRPr>
      </a:lvl2pPr>
      <a:lvl3pPr marL="914400" algn="l">
        <a:defRPr sz="1800">
          <a:solidFill>
            <a:schemeClr val="tx1"/>
          </a:solidFill>
          <a:latin typeface="+mn-lt"/>
          <a:ea typeface="+mn-ea"/>
          <a:cs typeface="+mn-cs"/>
        </a:defRPr>
      </a:lvl3pPr>
      <a:lvl4pPr marL="1371600" algn="l">
        <a:defRPr sz="1800">
          <a:solidFill>
            <a:schemeClr val="tx1"/>
          </a:solidFill>
          <a:latin typeface="+mn-lt"/>
          <a:ea typeface="+mn-ea"/>
          <a:cs typeface="+mn-cs"/>
        </a:defRPr>
      </a:lvl4pPr>
      <a:lvl5pPr marL="1828800" algn="l">
        <a:defRPr sz="1800">
          <a:solidFill>
            <a:schemeClr val="tx1"/>
          </a:solidFill>
          <a:latin typeface="+mn-lt"/>
          <a:ea typeface="+mn-ea"/>
          <a:cs typeface="+mn-cs"/>
        </a:defRPr>
      </a:lvl5pPr>
      <a:lvl6pPr marL="2286000" algn="l">
        <a:defRPr sz="1800">
          <a:solidFill>
            <a:schemeClr val="tx1"/>
          </a:solidFill>
          <a:latin typeface="+mn-lt"/>
          <a:ea typeface="+mn-ea"/>
          <a:cs typeface="+mn-cs"/>
        </a:defRPr>
      </a:lvl6pPr>
      <a:lvl7pPr marL="2743200" algn="l">
        <a:defRPr sz="1800">
          <a:solidFill>
            <a:schemeClr val="tx1"/>
          </a:solidFill>
          <a:latin typeface="+mn-lt"/>
          <a:ea typeface="+mn-ea"/>
          <a:cs typeface="+mn-cs"/>
        </a:defRPr>
      </a:lvl7pPr>
      <a:lvl8pPr marL="3200400" algn="l">
        <a:defRPr sz="1800">
          <a:solidFill>
            <a:schemeClr val="tx1"/>
          </a:solidFill>
          <a:latin typeface="+mn-lt"/>
          <a:ea typeface="+mn-ea"/>
          <a:cs typeface="+mn-cs"/>
        </a:defRPr>
      </a:lvl8pPr>
      <a:lvl9pPr marL="3657600" algn="l">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image" Target="../media/13769208897404551834.png"/><Relationship Id="rId2" Type="http://schemas.openxmlformats.org/officeDocument/2006/relationships/slideLayout" Target="../slideLayouts/slideLayout4.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Relationships xmlns="http://schemas.openxmlformats.org/package/2006/relationships"><Relationship Id="rId1" Type="http://schemas.openxmlformats.org/officeDocument/2006/relationships/image" Target="../media/6568654480608815703.png"/><Relationship Id="rId2" Type="http://schemas.openxmlformats.org/officeDocument/2006/relationships/image" Target="../media/13900881496749955521.png"/><Relationship Id="rId3"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Relationships xmlns="http://schemas.openxmlformats.org/package/2006/relationships"><Relationship Id="rId1" Type="http://schemas.openxmlformats.org/officeDocument/2006/relationships/image" Target="../media/11690928115630905653.png"/><Relationship Id="rId2" Type="http://schemas.openxmlformats.org/officeDocument/2006/relationships/image" Target="../media/10340701826921265486.png"/><Relationship Id="rId3" Type="http://schemas.openxmlformats.org/officeDocument/2006/relationships/slideLayout" Target="../slideLayouts/slideLayout3.xml"/></Relationships>
</file>

<file path=ppt/slides/_rels/slide36.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Relationships xmlns="http://schemas.openxmlformats.org/package/2006/relationships"><Relationship Id="rId1" Type="http://schemas.openxmlformats.org/officeDocument/2006/relationships/image" Target="../media/18316155221960910549.jpg"/><Relationship Id="rId2" Type="http://schemas.openxmlformats.org/officeDocument/2006/relationships/image" Target="../media/10340701826921265486.png"/><Relationship Id="rId3" Type="http://schemas.openxmlformats.org/officeDocument/2006/relationships/slideLayout" Target="../slideLayouts/slideLayout3.xml"/></Relationships>
</file>

<file path=ppt/slides/_rels/slide48.xml.rels><?xml version="1.0" encoding="UTF-8" standalone="yes"?><Relationships xmlns="http://schemas.openxmlformats.org/package/2006/relationships"><Relationship Id="rId1" Type="http://schemas.openxmlformats.org/officeDocument/2006/relationships/image" Target="../media/11024334830284470521.png"/><Relationship Id="rId2" Type="http://schemas.openxmlformats.org/officeDocument/2006/relationships/slideLayout" Target="../slideLayouts/slideLayout4.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10.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3.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Relationships xmlns="http://schemas.openxmlformats.org/package/2006/relationships"><Relationship Id="rId1" Type="http://schemas.openxmlformats.org/officeDocument/2006/relationships/image" Target="../media/10552606788012107754.png"/><Relationship Id="rId2" Type="http://schemas.openxmlformats.org/officeDocument/2006/relationships/slideLayout" Target="../slideLayouts/slideLayout8.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Relationships xmlns="http://schemas.openxmlformats.org/package/2006/relationships"><Relationship Id="rId1" Type="http://schemas.openxmlformats.org/officeDocument/2006/relationships/image" Target="../media/10724532183921871743.png"/><Relationship Id="rId2" Type="http://schemas.openxmlformats.org/officeDocument/2006/relationships/image" Target="../media/10340701826921265486.png"/><Relationship Id="rId3" Type="http://schemas.openxmlformats.org/officeDocument/2006/relationships/slideLayout" Target="../slideLayouts/slideLayout3.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81.xml.rels><?xml version="1.0" encoding="UTF-8" standalone="yes"?><Relationships xmlns="http://schemas.openxmlformats.org/package/2006/relationships"><Relationship Id="rId1" Type="http://schemas.openxmlformats.org/officeDocument/2006/relationships/image" Target="../media/10340701826921265486.png"/><Relationship Id="rId2" Type="http://schemas.openxmlformats.org/officeDocument/2006/relationships/slideLayout" Target="../slideLayouts/slideLayout2.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Relationships xmlns="http://schemas.openxmlformats.org/package/2006/relationships"><Relationship Id="rId1" Type="http://schemas.openxmlformats.org/officeDocument/2006/relationships/image" Target="../media/16583272449825885132.png"/><Relationship Id="rId2" Type="http://schemas.openxmlformats.org/officeDocument/2006/relationships/image" Target="../media/13900881496749955521.png"/><Relationship Id="rId3"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758275" y="1430700"/>
            <a:ext cx="3432199" cy="915179"/>
          </a:xfrm>
          <a:prstGeom prst="rect">
            <a:avLst/>
          </a:prstGeom>
        </p:spPr>
        <p:txBody>
          <a:bodyPr/>
          <a:lstStyle/>
          <a:p>
            <a:pPr algn="ctr"/>
            <a:r>
              <a:rPr sz="2800"/>
              <a:t>柬埔寨女孩</a:t>
            </a:r>
            <a:endParaRPr sz="2800"/>
          </a:p>
        </p:txBody>
      </p:sp>
      <p:sp>
        <p:nvSpPr>
          <p:cNvPr id="4" name="文本占位符 6" hidden="0"/>
          <p:cNvSpPr>
            <a:spLocks noGrp="1"/>
          </p:cNvSpPr>
          <p:nvPr isPhoto="0" userDrawn="0">
            <p:ph type="body" sz="quarter" idx="14" hasCustomPrompt="1"/>
          </p:nvPr>
        </p:nvSpPr>
        <p:spPr bwMode="auto">
          <a:xfrm rot="0" flipH="0" flipV="0">
            <a:off x="796825" y="400026"/>
            <a:ext cx="5035748" cy="1143044"/>
          </a:xfrm>
          <a:prstGeom prst="rect">
            <a:avLst/>
          </a:prstGeom>
        </p:spPr>
        <p:txBody>
          <a:bodyPr/>
          <a:lstStyle/>
          <a:p>
            <a:r>
              <a:t>拉思的故事</a:t>
            </a:r>
          </a:p>
        </p:txBody>
      </p:sp>
      <p:sp>
        <p:nvSpPr>
          <p:cNvPr id="7" name="标题 2" hidden="0"/>
          <p:cNvSpPr>
            <a:spLocks noGrp="1"/>
          </p:cNvSpPr>
          <p:nvPr isPhoto="0" userDrawn="0">
            <p:ph type="title" hasCustomPrompt="1"/>
          </p:nvPr>
        </p:nvSpPr>
        <p:spPr bwMode="auto">
          <a:xfrm rot="0" flipH="0" flipV="0">
            <a:off x="4293150" y="2429850"/>
            <a:ext cx="4362450" cy="915179"/>
          </a:xfrm>
          <a:prstGeom prst="rect">
            <a:avLst/>
          </a:prstGeom>
        </p:spPr>
        <p:txBody>
          <a:bodyPr/>
          <a:lstStyle/>
          <a:p>
            <a:pPr algn="ctr"/>
            <a:r>
              <a:rPr sz="2800"/>
              <a:t>15 岁时去泰国当洗碗工</a:t>
            </a:r>
            <a:endParaRPr sz="2800"/>
          </a:p>
        </p:txBody>
      </p:sp>
      <p:sp>
        <p:nvSpPr>
          <p:cNvPr id="9" name="标题 2" hidden="0"/>
          <p:cNvSpPr>
            <a:spLocks noGrp="1"/>
          </p:cNvSpPr>
          <p:nvPr isPhoto="0" userDrawn="0">
            <p:ph type="title" hasCustomPrompt="1"/>
          </p:nvPr>
        </p:nvSpPr>
        <p:spPr bwMode="auto">
          <a:xfrm rot="0" flipH="0" flipV="0">
            <a:off x="4293150" y="3429000"/>
            <a:ext cx="4362450" cy="915179"/>
          </a:xfrm>
          <a:prstGeom prst="rect">
            <a:avLst/>
          </a:prstGeom>
        </p:spPr>
        <p:txBody>
          <a:bodyPr/>
          <a:lstStyle/>
          <a:p>
            <a:pPr algn="ctr"/>
            <a:r>
              <a:rPr sz="2800"/>
              <a:t>却被卖去妓院</a:t>
            </a:r>
            <a:endParaRPr sz="2800"/>
          </a:p>
        </p:txBody>
      </p:sp>
      <p:sp>
        <p:nvSpPr>
          <p:cNvPr id="11" name="标题 2" hidden="0"/>
          <p:cNvSpPr>
            <a:spLocks noGrp="1"/>
          </p:cNvSpPr>
          <p:nvPr isPhoto="0" userDrawn="0">
            <p:ph type="title" hasCustomPrompt="1"/>
          </p:nvPr>
        </p:nvSpPr>
        <p:spPr bwMode="auto">
          <a:xfrm rot="0" flipH="0" flipV="0">
            <a:off x="4293150" y="4428149"/>
            <a:ext cx="4362450" cy="915179"/>
          </a:xfrm>
          <a:prstGeom prst="rect">
            <a:avLst/>
          </a:prstGeom>
        </p:spPr>
        <p:txBody>
          <a:bodyPr/>
          <a:lstStyle/>
          <a:p>
            <a:pPr algn="ctr"/>
            <a:r>
              <a:rPr sz="2800"/>
              <a:t>向警局求助</a:t>
            </a:r>
            <a:endParaRPr sz="2800"/>
          </a:p>
        </p:txBody>
      </p:sp>
      <p:sp>
        <p:nvSpPr>
          <p:cNvPr id="13" name="标题 2" hidden="0"/>
          <p:cNvSpPr>
            <a:spLocks noGrp="1"/>
          </p:cNvSpPr>
          <p:nvPr isPhoto="0" userDrawn="0">
            <p:ph type="title" hasCustomPrompt="1"/>
          </p:nvPr>
        </p:nvSpPr>
        <p:spPr bwMode="auto">
          <a:xfrm rot="0" flipH="0" flipV="0">
            <a:off x="3879155" y="5427299"/>
            <a:ext cx="5190439" cy="915179"/>
          </a:xfrm>
          <a:prstGeom prst="rect">
            <a:avLst/>
          </a:prstGeom>
        </p:spPr>
        <p:txBody>
          <a:bodyPr/>
          <a:lstStyle/>
          <a:p>
            <a:pPr algn="ctr"/>
            <a:r>
              <a:rPr sz="2800"/>
              <a:t>警察把她卖给了另一个妓院</a:t>
            </a:r>
            <a:endParaRPr sz="2800"/>
          </a:p>
        </p:txBody>
      </p:sp>
      <p:pic>
        <p:nvPicPr>
          <p:cNvPr id="5" name="" hidden="0"/>
          <p:cNvPicPr/>
          <p:nvPr isPhoto="0" userDrawn="0"/>
        </p:nvPicPr>
        <p:blipFill>
          <a:blip xmlns:r="http://schemas.openxmlformats.org/officeDocument/2006/relationships" r:embed="rId1"/>
          <a:stretch>
            <a:fillRect l="0" t="0" r="0" b="0"/>
          </a:stretch>
        </p:blipFill>
        <p:spPr bwMode="auto">
          <a:xfrm rot="0" flipH="0" flipV="0">
            <a:off x="1276350" y="82020"/>
            <a:ext cx="9639300" cy="6693958"/>
          </a:xfrm>
          <a:prstGeom prst="rect">
            <a:avLst/>
          </a:prstGeom>
        </p:spPr>
      </p:pic>
      <p:sp>
        <p:nvSpPr>
          <p:cNvPr id="14" name="" hidden="0"/>
          <p:cNvSpPr/>
          <p:nvPr isPhoto="0" userDrawn="0"/>
        </p:nvSpPr>
        <p:spPr bwMode="auto">
          <a:xfrm rot="0" flipH="0" flipV="0">
            <a:off x="389849" y="3886200"/>
            <a:ext cx="5295899" cy="2609848"/>
          </a:xfrm>
          <a:prstGeom prst="rect">
            <a:avLst/>
          </a:prstGeom>
          <a:solidFill>
            <a:srgbClr val="F5BA00">
              <a:alpha val="100000"/>
            </a:srgbClr>
          </a:solidFill>
          <a:ln w="12699" cap="flat" cmpd="sng" algn="ctr">
            <a:noFill/>
            <a:prstDash val="solid"/>
            <a:miter lim="800000"/>
          </a:ln>
        </p:spPr>
        <p:style>
          <a:lnRef idx="1">
            <a:schemeClr val="accent3"/>
          </a:lnRef>
          <a:fillRef idx="3">
            <a:schemeClr val="accent3"/>
          </a:fillRef>
          <a:effectRef idx="2">
            <a:schemeClr val="accent3"/>
          </a:effectRef>
          <a:fontRef idx="minor">
            <a:schemeClr val="lt1"/>
          </a:fontRef>
        </p:style>
        <p:txBody>
          <a:bodyPr/>
          <a:lstStyle/>
          <a:p>
            <a:endParaRPr>
              <a:highlight>
                <a:srgbClr val="F9EDA6"/>
              </a:highlight>
            </a:endParaRPr>
          </a:p>
        </p:txBody>
      </p:sp>
      <p:sp>
        <p:nvSpPr>
          <p:cNvPr id="15" name="" hidden="0"/>
          <p:cNvSpPr/>
          <p:nvPr isPhoto="0" userDrawn="0"/>
        </p:nvSpPr>
        <p:spPr bwMode="auto">
          <a:xfrm rot="0" flipH="0" flipV="0">
            <a:off x="523199" y="3924689"/>
            <a:ext cx="4953504" cy="2740021"/>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Source Han Sans CN Medium"/>
                <a:ea typeface="Source Han Sans CN Medium"/>
                <a:cs typeface="Source Han Sans CN Medium"/>
              </a:rPr>
              <a:t>女孩要是得到机会，不管是接受教育还是小额贷款，她们就不只是廉价装饰或奴隶，她们之中有许多人是能够经营事业的。</a:t>
            </a:r>
            <a:endParaRPr sz="2400">
              <a:solidFill>
                <a:srgbClr val="494949"/>
              </a:solidFill>
            </a:endParaRPr>
          </a:p>
        </p:txBody>
      </p:sp>
    </p:spTree>
  </p:cSld>
  <p:transition advClick="1"/>
  <p:timing>
    <p:tnLst>
      <p:par>
        <p:cTn id="1" dur="indefinite" restart="never" nodeType="tmRoot">
          <p:childTnLst>
            <p:seq concurrent="1" nextAc="seek">
              <p:cTn id="2" dur="indefinite" nodeType="mainSeq">
                <p:childTnLst>
                  <p:par>
                    <p:cTn id="27" fill="hold">
                      <p:stCondLst>
                        <p:cond delay="indefinite"/>
                      </p:stCondLst>
                      <p:childTnLst>
                        <p:par>
                          <p:cTn id="28" fill="hold">
                            <p:stCondLst>
                              <p:cond delay="0"/>
                            </p:stCondLst>
                            <p:childTnLst>
                              <p:par>
                                <p:cTn id="29" presetID="10" presetClass="entr" presetSubtype="0" repeatCount="100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repeatCount="1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repeatCount="100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repeatCount="100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repeatCount="100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repeatCount="100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par>
                                <p:cTn id="56" presetID="10" presetClass="entr" presetSubtype="0" repeatCount="100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4" name="文本占位符 6" hidden="0"/>
          <p:cNvSpPr>
            <a:spLocks noGrp="1"/>
          </p:cNvSpPr>
          <p:nvPr isPhoto="0" userDrawn="0">
            <p:ph type="body" sz="quarter" idx="14" hasCustomPrompt="1"/>
          </p:nvPr>
        </p:nvSpPr>
        <p:spPr bwMode="auto">
          <a:xfrm rot="21600000" flipH="1" flipV="0">
            <a:off x="1857375" y="59342"/>
            <a:ext cx="8477250" cy="956183"/>
          </a:xfrm>
          <a:prstGeom prst="rect">
            <a:avLst/>
          </a:prstGeom>
        </p:spPr>
        <p:txBody>
          <a:bodyPr/>
          <a:lstStyle/>
          <a:p>
            <a:r>
              <a:rPr lang="zh-CN" sz="2400" b="0" i="0" u="none" strike="noStrike" cap="none" spc="0">
                <a:solidFill>
                  <a:schemeClr val="tx1"/>
                </a:solidFill>
                <a:latin typeface="思源黑体 CN"/>
                <a:ea typeface="思源黑体 CN"/>
                <a:cs typeface="思源黑体 CN"/>
              </a:rPr>
              <a:t>性暴力造成的伤亡人数远比任何战争都要多。</a:t>
            </a:r>
            <a:endParaRPr lang="zh-CN" sz="2400" b="0" i="0" u="none" strike="noStrike" cap="none" spc="0">
              <a:solidFill>
                <a:schemeClr val="tx1"/>
              </a:solidFill>
              <a:latin typeface="思源黑体 CN"/>
              <a:ea typeface="思源黑体 CN"/>
              <a:cs typeface="思源黑体 CN"/>
            </a:endParaRPr>
          </a:p>
        </p:txBody>
      </p:sp>
      <p:sp>
        <p:nvSpPr>
          <p:cNvPr id="6" name="文本占位符 6" hidden="0"/>
          <p:cNvSpPr>
            <a:spLocks noGrp="1"/>
          </p:cNvSpPr>
          <p:nvPr isPhoto="0" userDrawn="0">
            <p:ph type="body" sz="quarter" idx="14" hasCustomPrompt="1"/>
          </p:nvPr>
        </p:nvSpPr>
        <p:spPr bwMode="auto">
          <a:xfrm rot="21600000" flipH="1" flipV="0">
            <a:off x="1857375" y="1074867"/>
            <a:ext cx="8477250" cy="804793"/>
          </a:xfrm>
          <a:prstGeom prst="rect">
            <a:avLst/>
          </a:prstGeom>
        </p:spPr>
        <p:txBody>
          <a:bodyPr/>
          <a:lstStyle/>
          <a:p>
            <a:r>
              <a:rPr lang="zh-CN" sz="2400" b="0" i="0" u="none" strike="noStrike" cap="none" spc="0">
                <a:solidFill>
                  <a:schemeClr val="tx1"/>
                </a:solidFill>
                <a:latin typeface="思源黑体 CN"/>
                <a:ea typeface="思源黑体 CN"/>
                <a:cs typeface="思源黑体 CN"/>
              </a:rPr>
              <a:t>全世界大约有1/3的妇女遭受过家暴。</a:t>
            </a:r>
            <a:endParaRPr lang="zh-CN" sz="2400" b="0" i="0" u="none" strike="noStrike" cap="none" spc="0">
              <a:solidFill>
                <a:schemeClr val="tx1"/>
              </a:solidFill>
              <a:latin typeface="思源黑体 CN"/>
              <a:ea typeface="思源黑体 CN"/>
              <a:cs typeface="思源黑体 CN"/>
            </a:endParaRPr>
          </a:p>
        </p:txBody>
      </p:sp>
      <p:sp>
        <p:nvSpPr>
          <p:cNvPr id="8" name="文本占位符 6" hidden="0"/>
          <p:cNvSpPr>
            <a:spLocks noGrp="1"/>
          </p:cNvSpPr>
          <p:nvPr isPhoto="0" userDrawn="0">
            <p:ph type="body" sz="quarter" idx="14" hasCustomPrompt="1"/>
          </p:nvPr>
        </p:nvSpPr>
        <p:spPr bwMode="auto">
          <a:xfrm rot="21600000" flipH="1" flipV="0">
            <a:off x="1857375" y="1939003"/>
            <a:ext cx="8477250" cy="2099252"/>
          </a:xfrm>
          <a:prstGeom prst="rect">
            <a:avLst/>
          </a:prstGeom>
        </p:spPr>
        <p:txBody>
          <a:bodyPr/>
          <a:lstStyle/>
          <a:p>
            <a:pPr>
              <a:lnSpc>
                <a:spcPct val="100000"/>
              </a:lnSpc>
            </a:pPr>
            <a:r>
              <a:rPr lang="zh-CN" sz="2400" b="0" i="0" u="none" strike="noStrike" cap="none" spc="0">
                <a:solidFill>
                  <a:schemeClr val="tx1"/>
                </a:solidFill>
                <a:latin typeface="思源黑体 CN"/>
                <a:ea typeface="思源黑体 CN"/>
                <a:cs typeface="思源黑体 CN"/>
              </a:rPr>
              <a:t>年龄在 15～44岁 之间的妇女</a:t>
            </a:r>
          </a:p>
          <a:p>
            <a:pPr>
              <a:lnSpc>
                <a:spcPct val="100000"/>
              </a:lnSpc>
            </a:pPr>
            <a:r>
              <a:rPr lang="zh-CN" sz="2400" b="0" i="0" u="none" strike="noStrike" cap="none" spc="0">
                <a:solidFill>
                  <a:schemeClr val="tx1"/>
                </a:solidFill>
                <a:latin typeface="思源黑体 CN"/>
                <a:ea typeface="思源黑体 CN"/>
                <a:cs typeface="思源黑体 CN"/>
              </a:rPr>
              <a:t>因男性暴力导致伤残或死亡的比率</a:t>
            </a:r>
            <a:endParaRPr lang="zh-CN" sz="2400" b="0" i="0" u="none" strike="noStrike" cap="none" spc="0">
              <a:solidFill>
                <a:schemeClr val="tx1"/>
              </a:solidFill>
              <a:latin typeface="思源黑体 CN"/>
              <a:ea typeface="思源黑体 CN"/>
              <a:cs typeface="思源黑体 CN"/>
            </a:endParaRPr>
          </a:p>
          <a:p>
            <a:pPr>
              <a:lnSpc>
                <a:spcPct val="100000"/>
              </a:lnSpc>
            </a:pPr>
            <a:r>
              <a:rPr lang="zh-CN" sz="2400" b="0" i="0" u="none" strike="noStrike" cap="none" spc="0">
                <a:solidFill>
                  <a:schemeClr val="tx1"/>
                </a:solidFill>
                <a:latin typeface="思源黑体 CN"/>
                <a:ea typeface="思源黑体 CN"/>
                <a:cs typeface="思源黑体 CN"/>
              </a:rPr>
              <a:t>比癌症、疟疾、交通事故和战争所造成伤亡的总和还高。</a:t>
            </a:r>
            <a:endParaRPr lang="zh-CN" sz="2400" b="0" i="0" u="none" strike="noStrike" cap="none" spc="0">
              <a:solidFill>
                <a:schemeClr val="tx1"/>
              </a:solidFill>
              <a:latin typeface="思源黑体 CN"/>
              <a:ea typeface="思源黑体 CN"/>
              <a:cs typeface="思源黑体 CN"/>
            </a:endParaRPr>
          </a:p>
        </p:txBody>
      </p:sp>
      <p:sp>
        <p:nvSpPr>
          <p:cNvPr id="10" name="文本占位符 6" hidden="0"/>
          <p:cNvSpPr>
            <a:spLocks noGrp="1"/>
          </p:cNvSpPr>
          <p:nvPr isPhoto="0" userDrawn="0">
            <p:ph type="body" sz="quarter" idx="14" hasCustomPrompt="1"/>
          </p:nvPr>
        </p:nvSpPr>
        <p:spPr bwMode="auto">
          <a:xfrm rot="21600000" flipH="1" flipV="0">
            <a:off x="1857375" y="4097597"/>
            <a:ext cx="8477250" cy="1374273"/>
          </a:xfrm>
          <a:prstGeom prst="rect">
            <a:avLst/>
          </a:prstGeom>
        </p:spPr>
        <p:txBody>
          <a:bodyPr/>
          <a:lstStyle/>
          <a:p>
            <a:pPr>
              <a:lnSpc>
                <a:spcPct val="114999"/>
              </a:lnSpc>
            </a:pPr>
            <a:r>
              <a:rPr lang="zh-CN" sz="2400" b="0" i="0" u="none" strike="noStrike" cap="none" spc="0">
                <a:solidFill>
                  <a:schemeClr val="tx1"/>
                </a:solidFill>
                <a:latin typeface="思源黑体 CN"/>
                <a:ea typeface="思源黑体 CN"/>
                <a:cs typeface="思源黑体 CN"/>
              </a:rPr>
              <a:t>在大多数国家</a:t>
            </a:r>
          </a:p>
          <a:p>
            <a:pPr>
              <a:lnSpc>
                <a:spcPct val="114999"/>
              </a:lnSpc>
            </a:pPr>
            <a:r>
              <a:rPr lang="zh-CN" sz="2400" b="0" i="0" u="none" strike="noStrike" cap="none" spc="0">
                <a:solidFill>
                  <a:schemeClr val="tx1"/>
                </a:solidFill>
                <a:latin typeface="思源黑体 CN"/>
                <a:ea typeface="思源黑体 CN"/>
                <a:cs typeface="思源黑体 CN"/>
              </a:rPr>
              <a:t>30%～60%的女性曾遭受丈夫或男友的肢体暴力或性暴力。</a:t>
            </a:r>
            <a:endParaRPr lang="zh-CN" sz="2400" b="0" i="0" u="none" strike="noStrike" cap="none" spc="0">
              <a:solidFill>
                <a:schemeClr val="tx1"/>
              </a:solidFill>
              <a:latin typeface="思源黑体 CN"/>
              <a:ea typeface="思源黑体 CN"/>
              <a:cs typeface="思源黑体 CN"/>
            </a:endParaRPr>
          </a:p>
        </p:txBody>
      </p:sp>
      <p:sp>
        <p:nvSpPr>
          <p:cNvPr id="15" name="文本占位符 6" hidden="0"/>
          <p:cNvSpPr>
            <a:spLocks noGrp="1"/>
          </p:cNvSpPr>
          <p:nvPr isPhoto="0" userDrawn="0">
            <p:ph type="body" sz="quarter" idx="14" hasCustomPrompt="1"/>
          </p:nvPr>
        </p:nvSpPr>
        <p:spPr bwMode="auto">
          <a:xfrm rot="21600000" flipH="1" flipV="0">
            <a:off x="1857375" y="5531213"/>
            <a:ext cx="8477250" cy="1267444"/>
          </a:xfrm>
          <a:prstGeom prst="rect">
            <a:avLst/>
          </a:prstGeom>
        </p:spPr>
        <p:txBody>
          <a:bodyPr/>
          <a:lstStyle/>
          <a:p>
            <a:pPr>
              <a:lnSpc>
                <a:spcPct val="114999"/>
              </a:lnSpc>
            </a:pPr>
            <a:r>
              <a:rPr lang="zh-CN" sz="2400" b="0" i="0" u="none" strike="noStrike" cap="none" spc="0">
                <a:solidFill>
                  <a:schemeClr val="tx1"/>
                </a:solidFill>
                <a:latin typeface="思源黑体 CN"/>
                <a:ea typeface="思源黑体 CN"/>
                <a:cs typeface="思源黑体 CN"/>
              </a:rPr>
              <a:t>亲密伙伴所施予的暴力</a:t>
            </a:r>
          </a:p>
          <a:p>
            <a:pPr>
              <a:lnSpc>
                <a:spcPct val="114999"/>
              </a:lnSpc>
            </a:pPr>
            <a:r>
              <a:rPr lang="zh-CN" sz="2400" b="0" i="0" u="none" strike="noStrike" cap="none" spc="0">
                <a:solidFill>
                  <a:schemeClr val="tx1"/>
                </a:solidFill>
                <a:latin typeface="思源黑体 CN"/>
                <a:ea typeface="思源黑体 CN"/>
                <a:cs typeface="思源黑体 CN"/>
              </a:rPr>
              <a:t>是导致女性健康状况不佳的一大因素。</a:t>
            </a:r>
            <a:endParaRPr lang="zh-CN" sz="2400" b="0" i="0" u="none" strike="noStrike" cap="none" spc="0">
              <a:solidFill>
                <a:schemeClr val="tx1"/>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100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repeatCount="100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009774" y="2857476"/>
            <a:ext cx="8172450" cy="1143044"/>
          </a:xfrm>
          <a:prstGeom prst="rect">
            <a:avLst/>
          </a:prstGeom>
        </p:spPr>
        <p:txBody>
          <a:bodyPr/>
          <a:lstStyle/>
          <a:p>
            <a:r>
              <a:rPr lang="zh-CN" sz="3600" b="0" i="0" u="none" strike="noStrike" cap="none" spc="0">
                <a:solidFill>
                  <a:schemeClr val="tx1"/>
                </a:solidFill>
                <a:latin typeface="+mn-ea"/>
                <a:ea typeface="+mn-ea"/>
                <a:cs typeface="+mn-ea"/>
              </a:rPr>
              <a:t>在任何时候都有12%的学校是关闭的</a:t>
            </a:r>
          </a:p>
          <a:p>
            <a:r>
              <a:rPr lang="zh-CN" sz="3600" b="0" i="0" u="none" strike="noStrike" cap="none" spc="0">
                <a:solidFill>
                  <a:schemeClr val="tx1"/>
                </a:solidFill>
                <a:latin typeface="+mn-ea"/>
                <a:ea typeface="+mn-ea"/>
                <a:cs typeface="+mn-ea"/>
              </a:rPr>
              <a:t>因为那天老师没有去上课</a:t>
            </a:r>
            <a:endParaRPr lang="zh-CN" sz="3600" b="0" i="0" u="none" strike="noStrike" cap="none" spc="0">
              <a:solidFill>
                <a:schemeClr val="tx1"/>
              </a:solidFill>
              <a:latin typeface="+mn-ea"/>
              <a:ea typeface="+mn-ea"/>
              <a:cs typeface="+mn-ea"/>
            </a:endParaRPr>
          </a:p>
        </p:txBody>
      </p:sp>
    </p:spTree>
  </p:cSld>
  <p:transition advClick="1"/>
</p:sld>
</file>

<file path=ppt/slides/slide1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138795" y="2857476"/>
            <a:ext cx="7914409" cy="1143044"/>
          </a:xfrm>
          <a:prstGeom prst="rect">
            <a:avLst/>
          </a:prstGeom>
        </p:spPr>
        <p:txBody>
          <a:bodyPr/>
          <a:lstStyle/>
          <a:p>
            <a:pPr>
              <a:lnSpc>
                <a:spcPct val="114999"/>
              </a:lnSpc>
            </a:pPr>
            <a:r>
              <a:rPr lang="zh-CN" sz="3600" b="0" i="0" u="none" strike="noStrike" cap="none" spc="0">
                <a:solidFill>
                  <a:schemeClr val="tx1"/>
                </a:solidFill>
                <a:latin typeface="思源黑体 CN"/>
                <a:ea typeface="思源黑体 CN"/>
                <a:cs typeface="思源黑体 CN"/>
              </a:rPr>
              <a:t>受到伤害或死于伤害的妇女，几乎一出生就受制于三项不利因素：</a:t>
            </a:r>
          </a:p>
          <a:p>
            <a:r>
              <a:rPr lang="zh-CN" sz="3600" b="0" i="0" u="none" strike="noStrike" cap="none" spc="0">
                <a:solidFill>
                  <a:schemeClr val="tx1"/>
                </a:solidFill>
                <a:latin typeface="思源黑体 CN"/>
                <a:ea typeface="思源黑体 CN"/>
                <a:cs typeface="思源黑体 CN"/>
              </a:rPr>
              <a:t>身为女性</a:t>
            </a:r>
          </a:p>
          <a:p>
            <a:r>
              <a:rPr lang="zh-CN" sz="3600" b="0" i="0" u="none" strike="noStrike" cap="none" spc="0">
                <a:solidFill>
                  <a:schemeClr val="tx1"/>
                </a:solidFill>
                <a:latin typeface="思源黑体 CN"/>
                <a:ea typeface="思源黑体 CN"/>
                <a:cs typeface="思源黑体 CN"/>
              </a:rPr>
              <a:t>身为穷人</a:t>
            </a:r>
          </a:p>
          <a:p>
            <a:r>
              <a:rPr lang="zh-CN" sz="3600" b="0" i="0" u="none" strike="noStrike" cap="none" spc="0">
                <a:solidFill>
                  <a:schemeClr val="tx1"/>
                </a:solidFill>
                <a:latin typeface="思源黑体 CN"/>
                <a:ea typeface="思源黑体 CN"/>
                <a:cs typeface="思源黑体 CN"/>
              </a:rPr>
              <a:t>生活在偏远的农村</a:t>
            </a:r>
          </a:p>
        </p:txBody>
      </p:sp>
    </p:spTree>
  </p:cSld>
  <p:transition advClick="1"/>
</p:sld>
</file>

<file path=ppt/slides/slide1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lstStyle/>
          <a:p>
            <a:pPr>
              <a:lnSpc>
                <a:spcPct val="114999"/>
              </a:lnSpc>
            </a:pPr>
            <a:r>
              <a:rPr lang="zh-CN" sz="2800" b="0" i="0" u="none" strike="noStrike" cap="none" spc="0">
                <a:solidFill>
                  <a:schemeClr val="tx1"/>
                </a:solidFill>
                <a:latin typeface="思源黑体 CN"/>
                <a:ea typeface="思源黑体 CN"/>
                <a:cs typeface="思源黑体 CN"/>
              </a:rPr>
              <a:t>孕产妇死亡是不公平的现象，之所以会被容忍，只是因为受害者是贫穷的乡下妇女。</a:t>
            </a:r>
          </a:p>
          <a:p>
            <a:pPr>
              <a:lnSpc>
                <a:spcPct val="114999"/>
              </a:lnSpc>
            </a:pPr>
          </a:p>
          <a:p>
            <a:pPr>
              <a:lnSpc>
                <a:spcPct val="114999"/>
              </a:lnSpc>
            </a:pPr>
            <a:r>
              <a:rPr lang="zh-CN" sz="2800" b="0" i="0" u="none" strike="noStrike" cap="none" spc="0">
                <a:solidFill>
                  <a:schemeClr val="tx1"/>
                </a:solidFill>
                <a:latin typeface="思源黑体 CN"/>
                <a:ea typeface="思源黑体 CN"/>
                <a:cs typeface="思源黑体 CN"/>
              </a:rPr>
              <a:t>然而，停止这种不公平的最好理由，不是经济上的，而是道德伦理上的。</a:t>
            </a:r>
          </a:p>
          <a:p>
            <a:pPr>
              <a:lnSpc>
                <a:spcPct val="114999"/>
              </a:lnSpc>
            </a:pPr>
          </a:p>
          <a:p>
            <a:pPr>
              <a:lnSpc>
                <a:spcPct val="114999"/>
              </a:lnSpc>
            </a:pPr>
            <a:r>
              <a:rPr lang="zh-CN" sz="2800" b="0" i="0" u="none" strike="noStrike" cap="none" spc="0">
                <a:solidFill>
                  <a:schemeClr val="tx1"/>
                </a:solidFill>
                <a:latin typeface="思源黑体 CN"/>
                <a:ea typeface="思源黑体 CN"/>
                <a:cs typeface="思源黑体 CN"/>
              </a:rPr>
              <a:t>普鲁登斯之死最令人震惊的，不是院方资源分配不佳，而是其医疗护理体制对于个人的忽视。</a:t>
            </a: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1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700772" y="2857476"/>
            <a:ext cx="9611590"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妇女的死因不是无药可治</a:t>
            </a:r>
          </a:p>
          <a:p>
            <a:r>
              <a:rPr lang="zh-CN" sz="3600" b="0" i="0" u="none" strike="noStrike" cap="none" spc="0">
                <a:solidFill>
                  <a:schemeClr val="tx1"/>
                </a:solidFill>
                <a:latin typeface="思源黑体 CN"/>
                <a:ea typeface="思源黑体 CN"/>
                <a:cs typeface="思源黑体 CN"/>
              </a:rPr>
              <a:t>而是社会还没决定好拯救她们的性命是否值得</a:t>
            </a:r>
          </a:p>
        </p:txBody>
      </p:sp>
    </p:spTree>
  </p:cSld>
  <p:transition advClick="1"/>
</p:sld>
</file>

<file path=ppt/slides/slide1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827999" y="1466850"/>
            <a:ext cx="10648950" cy="3276599"/>
          </a:xfrm>
          <a:prstGeom prst="rect">
            <a:avLst/>
          </a:prstGeom>
        </p:spPr>
        <p:txBody>
          <a:bodyPr/>
          <a:lstStyle/>
          <a:p>
            <a:pPr marL="0" marR="0" indent="-172800" algn="l">
              <a:lnSpc>
                <a:spcPct val="125000"/>
              </a:lnSpc>
              <a:spcBef>
                <a:spcPts val="0"/>
              </a:spcBef>
              <a:spcAft>
                <a:spcPts val="0"/>
              </a:spcAft>
              <a:buFont typeface="Arial"/>
              <a:buNone/>
              <a:tabLst/>
            </a:pPr>
            <a:r>
              <a:rPr lang="zh-CN" sz="3600" b="0" i="0" u="none" strike="noStrike" cap="none" spc="0">
                <a:solidFill>
                  <a:schemeClr val="tx1"/>
                </a:solidFill>
                <a:latin typeface="+mn-ea"/>
                <a:ea typeface="+mn-ea"/>
                <a:cs typeface="+mn-ea"/>
              </a:rPr>
              <a:t>女性受虐时乖乖接受，而没有冒着被杀的风险反击回去，其实是有实际理由和文化因素的。</a:t>
            </a:r>
            <a:endParaRPr lang="zh-CN" sz="3600" b="0" i="0" u="none" strike="noStrike" cap="none" spc="0">
              <a:solidFill>
                <a:schemeClr val="tx1"/>
              </a:solidFill>
              <a:latin typeface="+mn-ea"/>
              <a:ea typeface="+mn-ea"/>
              <a:cs typeface="+mn-ea"/>
            </a:endParaRPr>
          </a:p>
          <a:p>
            <a:pPr marL="0" marR="0" indent="-172800" algn="l">
              <a:lnSpc>
                <a:spcPct val="125000"/>
              </a:lnSpc>
              <a:spcBef>
                <a:spcPts val="0"/>
              </a:spcBef>
              <a:spcAft>
                <a:spcPts val="0"/>
              </a:spcAft>
              <a:buFont typeface="Arial"/>
              <a:buNone/>
              <a:tabLst/>
            </a:pPr>
            <a:endParaRPr lang="zh-CN" sz="3600" b="0" i="0" u="none" strike="noStrike" cap="none" spc="0">
              <a:solidFill>
                <a:schemeClr val="tx1"/>
              </a:solidFill>
              <a:latin typeface="+mn-ea"/>
              <a:ea typeface="+mn-ea"/>
              <a:cs typeface="+mn-ea"/>
            </a:endParaRPr>
          </a:p>
          <a:p>
            <a:pPr marL="0" marR="0" indent="-172800" algn="l">
              <a:lnSpc>
                <a:spcPct val="125000"/>
              </a:lnSpc>
              <a:spcBef>
                <a:spcPts val="0"/>
              </a:spcBef>
              <a:spcAft>
                <a:spcPts val="0"/>
              </a:spcAft>
              <a:buFont typeface="Arial"/>
              <a:buNone/>
              <a:tabLst/>
            </a:pPr>
            <a:r>
              <a:rPr lang="zh-CN" sz="3600" b="0" i="0" u="none" strike="noStrike" cap="none" spc="0">
                <a:solidFill>
                  <a:schemeClr val="tx1"/>
                </a:solidFill>
                <a:latin typeface="+mn-ea"/>
                <a:ea typeface="+mn-ea"/>
                <a:cs typeface="+mn-ea"/>
              </a:rPr>
              <a:t>但现实情况是，只要妇女忍气吞声，虐待就会持续。</a:t>
            </a:r>
            <a:endParaRPr lang="zh-CN" sz="3600" b="0" i="0" u="none" strike="noStrike" cap="none" spc="0">
              <a:solidFill>
                <a:schemeClr val="tx1"/>
              </a:solidFill>
              <a:latin typeface="+mn-ea"/>
              <a:ea typeface="+mn-ea"/>
              <a:cs typeface="+mn-ea"/>
            </a:endParaRPr>
          </a:p>
        </p:txBody>
      </p:sp>
    </p:spTree>
  </p:cSld>
  <p:transition advClick="1"/>
</p:sld>
</file>

<file path=ppt/slides/slide1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1513799" y="1362271"/>
            <a:ext cx="4495800" cy="657028"/>
          </a:xfrm>
          <a:prstGeom prst="rect">
            <a:avLst/>
          </a:prstGeom>
        </p:spPr>
        <p:txBody>
          <a:bodyPr/>
          <a:lstStyle/>
          <a:p>
            <a:r>
              <a:rPr lang="zh-CN" sz="2800" b="0" i="0" u="none" strike="noStrike" cap="none" spc="0">
                <a:solidFill>
                  <a:schemeClr val="tx1"/>
                </a:solidFill>
                <a:latin typeface="+mj-lt"/>
                <a:ea typeface="+mj-lt"/>
                <a:cs typeface="+mj-lt"/>
              </a:rPr>
              <a:t>弟弟被地位更高的男性轮奸</a:t>
            </a:r>
            <a:endParaRPr lang="zh-CN" sz="2800" b="0" i="0" u="none" strike="noStrike" cap="none" spc="0">
              <a:solidFill>
                <a:schemeClr val="tx1"/>
              </a:solidFill>
              <a:latin typeface="+mj-lt"/>
              <a:ea typeface="+mj-lt"/>
              <a:cs typeface="+mj-lt"/>
            </a:endParaRPr>
          </a:p>
        </p:txBody>
      </p:sp>
      <p:sp>
        <p:nvSpPr>
          <p:cNvPr id="4" name="文本占位符 6" hidden="0"/>
          <p:cNvSpPr>
            <a:spLocks noGrp="1"/>
          </p:cNvSpPr>
          <p:nvPr isPhoto="0" userDrawn="0">
            <p:ph type="body" sz="quarter" idx="14" hasCustomPrompt="1"/>
          </p:nvPr>
        </p:nvSpPr>
        <p:spPr bwMode="auto">
          <a:xfrm rot="0" flipH="0" flipV="0">
            <a:off x="238451" y="400026"/>
            <a:ext cx="5035748" cy="1143044"/>
          </a:xfrm>
          <a:prstGeom prst="rect">
            <a:avLst/>
          </a:prstGeom>
        </p:spPr>
        <p:txBody>
          <a:bodyPr/>
          <a:lstStyle/>
          <a:p>
            <a:r>
              <a:rPr lang="zh-CN" sz="3600" b="0" i="0" u="none" strike="noStrike" cap="none" spc="0">
                <a:solidFill>
                  <a:schemeClr val="tx1"/>
                </a:solidFill>
                <a:latin typeface="+mn-ea"/>
                <a:ea typeface="+mn-ea"/>
                <a:cs typeface="+mn-ea"/>
              </a:rPr>
              <a:t>穆赫塔尔的</a:t>
            </a:r>
            <a:r>
              <a:t>故事</a:t>
            </a:r>
          </a:p>
        </p:txBody>
      </p:sp>
      <p:sp>
        <p:nvSpPr>
          <p:cNvPr id="7" name="标题 2" hidden="0"/>
          <p:cNvSpPr>
            <a:spLocks noGrp="1"/>
          </p:cNvSpPr>
          <p:nvPr isPhoto="0" userDrawn="0">
            <p:ph type="title" hasCustomPrompt="1"/>
          </p:nvPr>
        </p:nvSpPr>
        <p:spPr bwMode="auto">
          <a:xfrm rot="0" flipH="0" flipV="0">
            <a:off x="1553551" y="2363780"/>
            <a:ext cx="4362450" cy="591237"/>
          </a:xfrm>
          <a:prstGeom prst="rect">
            <a:avLst/>
          </a:prstGeom>
        </p:spPr>
        <p:txBody>
          <a:bodyPr/>
          <a:lstStyle/>
          <a:p>
            <a:pPr algn="ctr"/>
            <a:r>
              <a:rPr sz="2800"/>
              <a:t>地位更高的家族担心受罚</a:t>
            </a:r>
            <a:br/>
            <a:r>
              <a:rPr sz="2800"/>
              <a:t>反而诬告弟弟</a:t>
            </a:r>
            <a:endParaRPr sz="2800"/>
          </a:p>
        </p:txBody>
      </p:sp>
      <p:sp>
        <p:nvSpPr>
          <p:cNvPr id="9" name="标题 2" hidden="0"/>
          <p:cNvSpPr>
            <a:spLocks noGrp="1"/>
          </p:cNvSpPr>
          <p:nvPr isPhoto="0" userDrawn="0">
            <p:ph type="title" hasCustomPrompt="1"/>
          </p:nvPr>
        </p:nvSpPr>
        <p:spPr bwMode="auto">
          <a:xfrm rot="0" flipH="0" flipV="0">
            <a:off x="1553551" y="3299498"/>
            <a:ext cx="4362450" cy="915179"/>
          </a:xfrm>
          <a:prstGeom prst="rect">
            <a:avLst/>
          </a:prstGeom>
        </p:spPr>
        <p:txBody>
          <a:bodyPr/>
          <a:lstStyle/>
          <a:p>
            <a:r>
              <a:rPr lang="zh-CN" sz="2800" b="0" i="0" u="none" strike="noStrike" cap="none" spc="0">
                <a:solidFill>
                  <a:schemeClr val="tx1"/>
                </a:solidFill>
                <a:latin typeface="+mj-lt"/>
                <a:ea typeface="+mj-lt"/>
                <a:cs typeface="+mj-lt"/>
              </a:rPr>
              <a:t>穆赫塔尔表达了歉意</a:t>
            </a:r>
            <a:br/>
            <a:r>
              <a:rPr lang="zh-CN" sz="2800" b="0" i="0" u="none" strike="noStrike" cap="none" spc="0">
                <a:solidFill>
                  <a:schemeClr val="tx1"/>
                </a:solidFill>
                <a:latin typeface="+mj-lt"/>
                <a:ea typeface="+mj-lt"/>
                <a:cs typeface="+mj-lt"/>
              </a:rPr>
              <a:t>并试图安抚对方的情绪</a:t>
            </a:r>
            <a:endParaRPr lang="zh-CN" sz="2800" b="0" i="0" u="none" strike="noStrike" cap="none" spc="0">
              <a:solidFill>
                <a:schemeClr val="tx1"/>
              </a:solidFill>
              <a:latin typeface="+mj-lt"/>
              <a:ea typeface="+mj-lt"/>
              <a:cs typeface="+mj-lt"/>
            </a:endParaRPr>
          </a:p>
        </p:txBody>
      </p:sp>
      <p:sp>
        <p:nvSpPr>
          <p:cNvPr id="11" name="标题 2" hidden="0"/>
          <p:cNvSpPr>
            <a:spLocks noGrp="1"/>
          </p:cNvSpPr>
          <p:nvPr isPhoto="0" userDrawn="0">
            <p:ph type="title" hasCustomPrompt="1"/>
          </p:nvPr>
        </p:nvSpPr>
        <p:spPr bwMode="auto">
          <a:xfrm rot="0" flipH="0" flipV="0">
            <a:off x="1553551" y="4559158"/>
            <a:ext cx="4362450" cy="915179"/>
          </a:xfrm>
          <a:prstGeom prst="rect">
            <a:avLst/>
          </a:prstGeom>
        </p:spPr>
        <p:txBody>
          <a:bodyPr/>
          <a:lstStyle/>
          <a:p>
            <a:r>
              <a:rPr lang="zh-CN" sz="2800" b="0" i="0" u="none" strike="noStrike" cap="none" spc="0">
                <a:solidFill>
                  <a:schemeClr val="tx1"/>
                </a:solidFill>
                <a:latin typeface="+mj-lt"/>
                <a:ea typeface="+mj-lt"/>
                <a:cs typeface="+mj-lt"/>
              </a:rPr>
              <a:t>部族大会判定穆赫塔尔的道歉不够</a:t>
            </a:r>
            <a:br/>
          </a:p>
        </p:txBody>
      </p:sp>
      <p:sp>
        <p:nvSpPr>
          <p:cNvPr id="13" name="标题 2" hidden="0"/>
          <p:cNvSpPr>
            <a:spLocks noGrp="1"/>
          </p:cNvSpPr>
          <p:nvPr isPhoto="0" userDrawn="0">
            <p:ph type="title" hasCustomPrompt="1"/>
          </p:nvPr>
        </p:nvSpPr>
        <p:spPr bwMode="auto">
          <a:xfrm rot="0" flipH="0" flipV="0">
            <a:off x="1139556" y="5818819"/>
            <a:ext cx="5190439" cy="915179"/>
          </a:xfrm>
          <a:prstGeom prst="rect">
            <a:avLst/>
          </a:prstGeom>
        </p:spPr>
        <p:txBody>
          <a:bodyPr/>
          <a:lstStyle/>
          <a:p>
            <a:r>
              <a:rPr lang="zh-CN" sz="2800" b="0" i="0" u="none" strike="noStrike" cap="none" spc="0">
                <a:solidFill>
                  <a:schemeClr val="tx1"/>
                </a:solidFill>
                <a:latin typeface="+mj-lt"/>
                <a:ea typeface="+mj-lt"/>
                <a:cs typeface="+mj-lt"/>
              </a:rPr>
              <a:t>四个男人在泥地上</a:t>
            </a:r>
            <a:br/>
            <a:r>
              <a:rPr lang="zh-CN" sz="2800" b="0" i="0" u="none" strike="noStrike" cap="none" spc="0">
                <a:solidFill>
                  <a:schemeClr val="tx1"/>
                </a:solidFill>
                <a:latin typeface="+mj-lt"/>
                <a:ea typeface="+mj-lt"/>
                <a:cs typeface="+mj-lt"/>
              </a:rPr>
              <a:t>一个接一个强暴了她</a:t>
            </a:r>
            <a:endParaRPr lang="zh-CN" sz="2800" b="0" i="0" u="none" strike="noStrike" cap="none" spc="0">
              <a:solidFill>
                <a:schemeClr val="tx1"/>
              </a:solidFill>
              <a:latin typeface="+mj-lt"/>
              <a:ea typeface="+mj-lt"/>
              <a:cs typeface="+mj-lt"/>
            </a:endParaRPr>
          </a:p>
        </p:txBody>
      </p:sp>
      <p:sp>
        <p:nvSpPr>
          <p:cNvPr id="15" name="标题 2" hidden="0"/>
          <p:cNvSpPr>
            <a:spLocks noGrp="1"/>
          </p:cNvSpPr>
          <p:nvPr isPhoto="0" userDrawn="0">
            <p:ph type="title" hasCustomPrompt="1"/>
          </p:nvPr>
        </p:nvSpPr>
        <p:spPr bwMode="auto">
          <a:xfrm rot="0" flipH="0" flipV="0">
            <a:off x="6674907" y="1362271"/>
            <a:ext cx="4032624" cy="657028"/>
          </a:xfrm>
          <a:prstGeom prst="rect">
            <a:avLst/>
          </a:prstGeom>
        </p:spPr>
        <p:txBody>
          <a:bodyPr/>
          <a:lstStyle/>
          <a:p>
            <a:r>
              <a:rPr lang="zh-CN" sz="2800" b="0" i="0" u="none" strike="noStrike" cap="none" spc="0">
                <a:solidFill>
                  <a:schemeClr val="tx1"/>
                </a:solidFill>
                <a:latin typeface="+mj-lt"/>
                <a:ea typeface="+mj-lt"/>
                <a:cs typeface="+mj-lt"/>
              </a:rPr>
              <a:t>妇女若想洗刷自己及家人的耻辱，唯有自杀</a:t>
            </a:r>
            <a:endParaRPr lang="zh-CN" sz="2800" b="0" i="0" u="none" strike="noStrike" cap="none" spc="0">
              <a:solidFill>
                <a:schemeClr val="tx1"/>
              </a:solidFill>
              <a:latin typeface="+mj-lt"/>
              <a:ea typeface="+mj-lt"/>
              <a:cs typeface="+mj-lt"/>
            </a:endParaRPr>
          </a:p>
        </p:txBody>
      </p:sp>
      <p:sp>
        <p:nvSpPr>
          <p:cNvPr id="16" name="标题 2" hidden="0"/>
          <p:cNvSpPr>
            <a:spLocks noGrp="1"/>
          </p:cNvSpPr>
          <p:nvPr isPhoto="0" userDrawn="0">
            <p:ph type="title" hasCustomPrompt="1"/>
          </p:nvPr>
        </p:nvSpPr>
        <p:spPr bwMode="auto">
          <a:xfrm rot="0" flipH="0" flipV="0">
            <a:off x="6509995" y="2332472"/>
            <a:ext cx="4362450" cy="591237"/>
          </a:xfrm>
          <a:prstGeom prst="rect">
            <a:avLst/>
          </a:prstGeom>
        </p:spPr>
        <p:txBody>
          <a:bodyPr/>
          <a:lstStyle/>
          <a:p>
            <a:pPr algn="ctr"/>
            <a:r>
              <a:rPr sz="2800"/>
              <a:t>但穆赫塔尔选择了报警</a:t>
            </a:r>
            <a:endParaRPr sz="2800"/>
          </a:p>
        </p:txBody>
      </p:sp>
      <p:sp>
        <p:nvSpPr>
          <p:cNvPr id="17" name="标题 2" hidden="0"/>
          <p:cNvSpPr>
            <a:spLocks noGrp="1"/>
          </p:cNvSpPr>
          <p:nvPr isPhoto="0" userDrawn="0">
            <p:ph type="title" hasCustomPrompt="1"/>
          </p:nvPr>
        </p:nvSpPr>
        <p:spPr bwMode="auto">
          <a:xfrm rot="0" flipH="0" flipV="0">
            <a:off x="6509995" y="3236883"/>
            <a:ext cx="4362450" cy="915179"/>
          </a:xfrm>
          <a:prstGeom prst="rect">
            <a:avLst/>
          </a:prstGeom>
        </p:spPr>
        <p:txBody>
          <a:bodyPr/>
          <a:lstStyle/>
          <a:p>
            <a:pPr algn="ctr">
              <a:lnSpc>
                <a:spcPct val="114999"/>
              </a:lnSpc>
            </a:pPr>
            <a:r>
              <a:rPr sz="2800"/>
              <a:t>用获得的钱造学校</a:t>
            </a:r>
            <a:endParaRPr sz="2800"/>
          </a:p>
        </p:txBody>
      </p:sp>
      <p:sp>
        <p:nvSpPr>
          <p:cNvPr id="18" name="标题 2" hidden="0"/>
          <p:cNvSpPr>
            <a:spLocks noGrp="1"/>
          </p:cNvSpPr>
          <p:nvPr isPhoto="0" userDrawn="0">
            <p:ph type="title" hasCustomPrompt="1"/>
          </p:nvPr>
        </p:nvSpPr>
        <p:spPr bwMode="auto">
          <a:xfrm rot="0" flipH="0" flipV="0">
            <a:off x="6098926" y="4465236"/>
            <a:ext cx="5048250" cy="915179"/>
          </a:xfrm>
          <a:prstGeom prst="rect">
            <a:avLst/>
          </a:prstGeom>
        </p:spPr>
        <p:txBody>
          <a:bodyPr/>
          <a:lstStyle/>
          <a:p>
            <a:r>
              <a:rPr lang="zh-CN" sz="2800" b="0" i="0" u="none" strike="noStrike" cap="none" spc="0">
                <a:solidFill>
                  <a:schemeClr val="tx1"/>
                </a:solidFill>
                <a:latin typeface="+mj-lt"/>
                <a:ea typeface="+mj-lt"/>
                <a:cs typeface="+mj-lt"/>
              </a:rPr>
              <a:t>被政府指责通敌</a:t>
            </a:r>
          </a:p>
        </p:txBody>
      </p:sp>
      <p:sp>
        <p:nvSpPr>
          <p:cNvPr id="19" name="标题 2" hidden="0"/>
          <p:cNvSpPr>
            <a:spLocks noGrp="1"/>
          </p:cNvSpPr>
          <p:nvPr isPhoto="0" userDrawn="0">
            <p:ph type="title" hasCustomPrompt="1"/>
          </p:nvPr>
        </p:nvSpPr>
        <p:spPr bwMode="auto">
          <a:xfrm rot="0" flipH="0" flipV="0">
            <a:off x="6096000" y="5693588"/>
            <a:ext cx="5190439" cy="915179"/>
          </a:xfrm>
          <a:prstGeom prst="rect">
            <a:avLst/>
          </a:prstGeom>
        </p:spPr>
        <p:txBody>
          <a:bodyPr/>
          <a:lstStyle/>
          <a:p>
            <a:pPr marL="0" marR="0" indent="-172800" algn="ctr">
              <a:lnSpc>
                <a:spcPct val="114999"/>
              </a:lnSpc>
              <a:spcBef>
                <a:spcPts val="0"/>
              </a:spcBef>
              <a:spcAft>
                <a:spcPts val="0"/>
              </a:spcAft>
              <a:buFont typeface="Arial"/>
              <a:buNone/>
              <a:tabLst/>
            </a:pPr>
            <a:r>
              <a:rPr sz="2800"/>
              <a:t>及者纷至沓来</a:t>
            </a:r>
            <a:br/>
            <a:r>
              <a:rPr sz="2800"/>
              <a:t>不为学校，而为强暴一事</a:t>
            </a:r>
            <a:endParaRPr lang="zh-CN" sz="2800" b="0" i="0" u="none" strike="noStrike" cap="none" spc="0">
              <a:solidFill>
                <a:schemeClr val="tx1"/>
              </a:solidFill>
              <a:latin typeface="+mj-lt"/>
              <a:ea typeface="+mj-lt"/>
              <a:cs typeface="+mj-lt"/>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1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repeatCount="100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repeatCount="1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repeatCount="100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repeatCount="100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repeatCount="100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repeatCount="100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609049" y="914400"/>
            <a:ext cx="8877300" cy="5086350"/>
          </a:xfrm>
          <a:prstGeom prst="rect">
            <a:avLst/>
          </a:prstGeom>
        </p:spPr>
        <p:txBody>
          <a:bodyPr/>
          <a:lstStyle/>
          <a:p>
            <a:pPr algn="l"/>
            <a:r>
              <a:rPr lang="zh-CN" sz="2400" b="0" i="0" u="none" strike="noStrike" cap="none" spc="0">
                <a:solidFill>
                  <a:schemeClr val="tx1"/>
                </a:solidFill>
                <a:latin typeface="思源黑体 CN"/>
                <a:ea typeface="思源黑体 CN"/>
                <a:cs typeface="思源黑体 CN"/>
              </a:rPr>
              <a:t>一、把女孩从妓院解救出来不仅复杂和困难，未来也是个未知数。解救她们有时候的确是不可能完成的任务。</a:t>
            </a:r>
            <a:endParaRPr lang="zh-CN" sz="2400" b="0" i="0" u="none" strike="noStrike" cap="none" spc="0">
              <a:solidFill>
                <a:schemeClr val="tx1"/>
              </a:solidFill>
              <a:latin typeface="思源黑体 CN"/>
              <a:ea typeface="思源黑体 CN"/>
              <a:cs typeface="思源黑体 CN"/>
            </a:endParaRPr>
          </a:p>
          <a:p>
            <a:pPr algn="l"/>
            <a:endParaRPr lang="zh-CN" sz="2400" b="0" i="0" u="none" strike="noStrike" cap="none" spc="0">
              <a:solidFill>
                <a:schemeClr val="tx1"/>
              </a:solidFill>
              <a:latin typeface="思源黑体 CN"/>
              <a:ea typeface="思源黑体 CN"/>
              <a:cs typeface="思源黑体 CN"/>
            </a:endParaRPr>
          </a:p>
          <a:p>
            <a:pPr algn="l"/>
            <a:r>
              <a:rPr lang="zh-CN" sz="2400" b="0" i="0" u="none" strike="noStrike" cap="none" spc="0">
                <a:solidFill>
                  <a:schemeClr val="tx1"/>
                </a:solidFill>
                <a:latin typeface="思源黑体 CN"/>
                <a:ea typeface="思源黑体 CN"/>
                <a:cs typeface="思源黑体 CN"/>
              </a:rPr>
              <a:t>二、永不放弃。帮助他人是困难重重且变量很多的，我们的介入不见得总是成功，但是成功是可能的，而这些胜利之举无比重要。</a:t>
            </a:r>
          </a:p>
          <a:p>
            <a:pPr algn="l"/>
            <a:endParaRPr lang="zh-CN" sz="2400" b="0" i="0" u="none" strike="noStrike" cap="none" spc="0">
              <a:solidFill>
                <a:schemeClr val="tx1"/>
              </a:solidFill>
              <a:latin typeface="思源黑体 CN"/>
              <a:ea typeface="思源黑体 CN"/>
              <a:cs typeface="思源黑体 CN"/>
            </a:endParaRPr>
          </a:p>
          <a:p>
            <a:pPr algn="l"/>
            <a:r>
              <a:rPr lang="zh-CN" sz="2400" b="0" i="0" u="none" strike="noStrike" cap="none" spc="0">
                <a:solidFill>
                  <a:schemeClr val="tx1"/>
                </a:solidFill>
                <a:latin typeface="思源黑体 CN"/>
                <a:ea typeface="思源黑体 CN"/>
                <a:cs typeface="思源黑体 CN"/>
              </a:rPr>
              <a:t>三、即使如此广泛的社会问题无法全面解决，能够减轻和缓和也是值得的。</a:t>
            </a:r>
            <a:endParaRPr lang="zh-CN" sz="2400" b="0" i="0" u="none" strike="noStrike" cap="none" spc="0">
              <a:solidFill>
                <a:schemeClr val="tx1"/>
              </a:solidFill>
              <a:latin typeface="思源黑体 CN"/>
              <a:ea typeface="思源黑体 CN"/>
              <a:cs typeface="思源黑体 CN"/>
            </a:endParaRPr>
          </a:p>
        </p:txBody>
      </p:sp>
    </p:spTree>
  </p:cSld>
  <p:transition advClick="1"/>
</p:sld>
</file>

<file path=ppt/slides/slide1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549977" y="2857476"/>
            <a:ext cx="9092045" cy="1143044"/>
          </a:xfrm>
          <a:prstGeom prst="rect">
            <a:avLst/>
          </a:prstGeom>
        </p:spPr>
        <p:txBody>
          <a:bodyPr/>
          <a:lstStyle/>
          <a:p>
            <a:r>
              <a:rPr lang="zh-CN" sz="3600" b="0" i="0" u="none" strike="noStrike" cap="none" spc="0">
                <a:solidFill>
                  <a:schemeClr val="tx1"/>
                </a:solidFill>
                <a:latin typeface="+mn-ea"/>
                <a:ea typeface="+mn-ea"/>
                <a:cs typeface="+mn-ea"/>
              </a:rPr>
              <a:t>问题的关键并不在于不能享受婚前性行为</a:t>
            </a:r>
          </a:p>
          <a:p>
            <a:r>
              <a:rPr lang="zh-CN" sz="3600" b="0" i="0" u="none" strike="noStrike" cap="none" spc="0">
                <a:solidFill>
                  <a:schemeClr val="tx1"/>
                </a:solidFill>
                <a:latin typeface="+mn-ea"/>
                <a:ea typeface="+mn-ea"/>
                <a:cs typeface="+mn-ea"/>
              </a:rPr>
              <a:t>而在于保证安全和不受伤害。</a:t>
            </a:r>
            <a:endParaRPr lang="zh-CN" sz="3600" b="0" i="0" u="none" strike="noStrike" cap="none" spc="0">
              <a:solidFill>
                <a:schemeClr val="tx1"/>
              </a:solidFill>
              <a:latin typeface="+mn-ea"/>
              <a:ea typeface="+mn-ea"/>
              <a:cs typeface="+mn-ea"/>
            </a:endParaRPr>
          </a:p>
        </p:txBody>
      </p:sp>
    </p:spTree>
  </p:cSld>
  <p:transition advClick="1"/>
</p:sld>
</file>

<file path=ppt/slides/slide1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961349" y="2171700"/>
            <a:ext cx="9982200" cy="1828821"/>
          </a:xfrm>
          <a:prstGeom prst="rect">
            <a:avLst/>
          </a:prstGeom>
        </p:spPr>
        <p:txBody>
          <a:bodyPr/>
          <a:lstStyle/>
          <a:p>
            <a:r>
              <a:rPr lang="zh-CN" sz="3600" b="0" i="0" u="none" strike="noStrike" cap="none" spc="0">
                <a:solidFill>
                  <a:schemeClr val="tx1"/>
                </a:solidFill>
                <a:latin typeface="思源黑体 CN"/>
                <a:ea typeface="思源黑体 CN"/>
                <a:cs typeface="思源黑体 CN"/>
              </a:rPr>
              <a:t>讲理的人会调适自己以适应世界</a:t>
            </a:r>
          </a:p>
          <a:p>
            <a:r>
              <a:rPr lang="zh-CN" sz="3600" b="0" i="0" u="none" strike="noStrike" cap="none" spc="0">
                <a:solidFill>
                  <a:schemeClr val="tx1"/>
                </a:solidFill>
                <a:latin typeface="思源黑体 CN"/>
                <a:ea typeface="思源黑体 CN"/>
                <a:cs typeface="思源黑体 CN"/>
              </a:rPr>
              <a:t>不讲理的人企图调整世界来适应自己</a:t>
            </a:r>
          </a:p>
          <a:p>
            <a:r>
              <a:rPr lang="zh-CN" sz="3600" b="0" i="0" u="none" strike="noStrike" cap="none" spc="0">
                <a:solidFill>
                  <a:schemeClr val="tx1"/>
                </a:solidFill>
                <a:latin typeface="思源黑体 CN"/>
                <a:ea typeface="思源黑体 CN"/>
                <a:cs typeface="思源黑体 CN"/>
              </a:rPr>
              <a:t>因此所有的进步都有赖于不讲理的人</a:t>
            </a:r>
          </a:p>
          <a:p>
            <a:pPr algn="r"/>
            <a:r>
              <a:rPr lang="zh-CN" sz="3600" b="0" i="0" u="none" strike="noStrike" cap="none" spc="0">
                <a:solidFill>
                  <a:schemeClr val="tx1"/>
                </a:solidFill>
                <a:latin typeface="思源黑体 CN"/>
                <a:ea typeface="思源黑体 CN"/>
                <a:cs typeface="思源黑体 CN"/>
              </a:rPr>
              <a:t>——萧伯纳</a:t>
            </a:r>
          </a:p>
        </p:txBody>
      </p:sp>
    </p:spTree>
  </p:cSld>
  <p:transition advClick="1"/>
</p:sld>
</file>

<file path=ppt/slides/slide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364" y="2857476"/>
            <a:ext cx="5035748" cy="1143044"/>
          </a:xfrm>
          <a:prstGeom prst="rect">
            <a:avLst/>
          </a:prstGeom>
        </p:spPr>
        <p:txBody>
          <a:bodyPr/>
          <a:lstStyle/>
          <a:p>
            <a:r>
              <a:rPr lang="zh-CN" sz="3600" b="0" i="0" u="none" strike="noStrike" cap="none" spc="0">
                <a:solidFill>
                  <a:schemeClr val="tx1"/>
                </a:solidFill>
                <a:latin typeface="+mn-ea"/>
                <a:ea typeface="+mn-ea"/>
                <a:cs typeface="+mn-ea"/>
              </a:rPr>
              <a:t>暴力行为的目的通常是压制女性</a:t>
            </a:r>
            <a:endParaRPr lang="zh-CN" sz="3600" b="0" i="0" u="none" strike="noStrike" cap="none" spc="0">
              <a:solidFill>
                <a:schemeClr val="tx1"/>
              </a:solidFill>
              <a:latin typeface="+mn-ea"/>
              <a:ea typeface="+mn-ea"/>
              <a:cs typeface="+mn-ea"/>
            </a:endParaRPr>
          </a:p>
        </p:txBody>
      </p:sp>
    </p:spTree>
  </p:cSld>
  <p:transition advClick="1"/>
</p:sld>
</file>

<file path=ppt/slides/slide20.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99189" y="5085823"/>
            <a:ext cx="5534710" cy="915179"/>
          </a:xfrm>
          <a:prstGeom prst="rect">
            <a:avLst/>
          </a:prstGeom>
        </p:spPr>
        <p:txBody>
          <a:bodyPr/>
          <a:lstStyle/>
          <a:p>
            <a:pPr algn="r"/>
            <a:r>
              <a:rPr lang="zh-CN" sz="1800" b="0" i="0" u="none" strike="noStrike" cap="none" spc="0">
                <a:solidFill>
                  <a:schemeClr val="tx1"/>
                </a:solidFill>
                <a:latin typeface="思源黑体 CN"/>
                <a:ea typeface="思源黑体 CN"/>
                <a:cs typeface="思源黑体 CN"/>
              </a:rPr>
              <a:t>——联合国前秘书长安南</a:t>
            </a:r>
            <a:endParaRPr sz="1800"/>
          </a:p>
        </p:txBody>
      </p:sp>
      <p:sp>
        <p:nvSpPr>
          <p:cNvPr id="4" name="文本占位符 6" hidden="0"/>
          <p:cNvSpPr>
            <a:spLocks noGrp="1"/>
          </p:cNvSpPr>
          <p:nvPr isPhoto="0" userDrawn="0">
            <p:ph type="body" sz="quarter" idx="14" hasCustomPrompt="1"/>
          </p:nvPr>
        </p:nvSpPr>
        <p:spPr bwMode="auto">
          <a:xfrm rot="0" flipH="0" flipV="0">
            <a:off x="1551899" y="2590776"/>
            <a:ext cx="8991600" cy="1143044"/>
          </a:xfrm>
          <a:prstGeom prst="rect">
            <a:avLst/>
          </a:prstGeom>
        </p:spPr>
        <p:txBody>
          <a:bodyPr/>
          <a:lstStyle/>
          <a:p>
            <a:pPr>
              <a:lnSpc>
                <a:spcPct val="114999"/>
              </a:lnSpc>
            </a:pPr>
            <a:r>
              <a:rPr lang="zh-CN" sz="3600" b="0" i="0" u="none" strike="noStrike" cap="none" spc="0">
                <a:solidFill>
                  <a:schemeClr val="tx1"/>
                </a:solidFill>
                <a:latin typeface="思源黑体 CN"/>
                <a:ea typeface="思源黑体 CN"/>
                <a:cs typeface="思源黑体 CN"/>
              </a:rPr>
              <a:t>如果世界上一半的人类受歧视</a:t>
            </a:r>
          </a:p>
          <a:p>
            <a:pPr>
              <a:lnSpc>
                <a:spcPct val="114999"/>
              </a:lnSpc>
            </a:pPr>
            <a:r>
              <a:rPr lang="zh-CN" sz="3600" b="0" i="0" u="none" strike="noStrike" cap="none" spc="0">
                <a:solidFill>
                  <a:schemeClr val="tx1"/>
                </a:solidFill>
                <a:latin typeface="思源黑体 CN"/>
                <a:ea typeface="思源黑体 CN"/>
                <a:cs typeface="思源黑体 CN"/>
              </a:rPr>
              <a:t>我们的目标就不可能实现</a:t>
            </a:r>
          </a:p>
          <a:p>
            <a:pPr>
              <a:lnSpc>
                <a:spcPct val="114999"/>
              </a:lnSpc>
            </a:pPr>
            <a:endParaRPr lang="zh-CN" sz="3600" b="0" i="0" u="none" strike="noStrike" cap="none" spc="0">
              <a:solidFill>
                <a:schemeClr val="tx1"/>
              </a:solidFill>
              <a:latin typeface="思源黑体 CN"/>
              <a:ea typeface="思源黑体 CN"/>
              <a:cs typeface="思源黑体 CN"/>
            </a:endParaRPr>
          </a:p>
          <a:p>
            <a:pPr>
              <a:lnSpc>
                <a:spcPct val="114999"/>
              </a:lnSpc>
            </a:pPr>
            <a:r>
              <a:rPr lang="zh-CN" sz="3600" b="0" i="0" u="none" strike="noStrike" cap="none" spc="0">
                <a:solidFill>
                  <a:schemeClr val="tx1"/>
                </a:solidFill>
                <a:latin typeface="思源黑体 CN"/>
                <a:ea typeface="思源黑体 CN"/>
                <a:cs typeface="思源黑体 CN"/>
              </a:rPr>
              <a:t>要想促进国家进步与发展</a:t>
            </a:r>
          </a:p>
          <a:p>
            <a:pPr>
              <a:lnSpc>
                <a:spcPct val="114999"/>
              </a:lnSpc>
            </a:pPr>
            <a:r>
              <a:rPr lang="zh-CN" sz="3600" b="0" i="0" u="none" strike="noStrike" cap="none" spc="0">
                <a:solidFill>
                  <a:schemeClr val="tx1"/>
                </a:solidFill>
                <a:latin typeface="思源黑体 CN"/>
                <a:ea typeface="思源黑体 CN"/>
                <a:cs typeface="思源黑体 CN"/>
              </a:rPr>
              <a:t>没有任何工具比赋权女性来得有效</a:t>
            </a:r>
          </a:p>
        </p:txBody>
      </p:sp>
    </p:spTree>
  </p:cSld>
  <p:transition advClick="1"/>
</p:sld>
</file>

<file path=ppt/slides/slide2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4" name="文本占位符 10" hidden="0"/>
          <p:cNvSpPr>
            <a:spLocks noGrp="1"/>
          </p:cNvSpPr>
          <p:nvPr isPhoto="0" userDrawn="0">
            <p:ph type="body" sz="quarter" idx="12" hasCustomPrompt="1"/>
          </p:nvPr>
        </p:nvSpPr>
        <p:spPr bwMode="auto">
          <a:xfrm rot="0" flipH="0" flipV="0">
            <a:off x="665243" y="1441049"/>
            <a:ext cx="5279562" cy="3740550"/>
          </a:xfrm>
          <a:prstGeom prst="rect">
            <a:avLst/>
          </a:prstGeom>
        </p:spPr>
        <p:txBody>
          <a:bodyPr/>
          <a:lstStyle/>
          <a:p>
            <a:r>
              <a:rPr lang="zh-CN" sz="2400" b="0" i="0" u="none" strike="noStrike" cap="none" spc="0">
                <a:solidFill>
                  <a:schemeClr val="tx1"/>
                </a:solidFill>
                <a:latin typeface="Source Han Sans CN Medium"/>
                <a:ea typeface="Source Han Sans CN Medium"/>
                <a:cs typeface="Source Han Sans CN Medium"/>
              </a:rPr>
              <a:t>2000年，荷兰正式把卖淫合法化（大家原本就能包容），人们相信这样一来，就比较容易提供娼妓健康及分娩检查，防止未成年人及贩卖受害者被迫卖淫</a:t>
            </a:r>
            <a:r>
              <a:t>。</a:t>
            </a:r>
          </a:p>
        </p:txBody>
      </p:sp>
      <p:sp>
        <p:nvSpPr>
          <p:cNvPr id="9" name="标题 1" hidden="0"/>
          <p:cNvSpPr>
            <a:spLocks noGrp="1"/>
          </p:cNvSpPr>
          <p:nvPr isPhoto="0" userDrawn="0">
            <p:ph type="title" hasCustomPrompt="1"/>
          </p:nvPr>
        </p:nvSpPr>
        <p:spPr bwMode="auto">
          <a:xfrm rot="0" flipH="0" flipV="0">
            <a:off x="665243" y="361084"/>
            <a:ext cx="5020506" cy="915179"/>
          </a:xfrm>
          <a:prstGeom prst="rect">
            <a:avLst/>
          </a:prstGeom>
        </p:spPr>
        <p:txBody>
          <a:bodyPr/>
          <a:lstStyle/>
          <a:p>
            <a:r>
              <a:rPr sz="3600"/>
              <a:t>荷兰模式 vs 瑞典模式</a:t>
            </a:r>
            <a:endParaRPr sz="3600"/>
          </a:p>
        </p:txBody>
      </p:sp>
      <p:sp>
        <p:nvSpPr>
          <p:cNvPr id="5" name="文本占位符 10" hidden="0"/>
          <p:cNvSpPr>
            <a:spLocks noGrp="1"/>
          </p:cNvSpPr>
          <p:nvPr isPhoto="0" userDrawn="0">
            <p:ph type="body" sz="quarter" idx="13" hasCustomPrompt="1"/>
          </p:nvPr>
        </p:nvSpPr>
        <p:spPr bwMode="auto">
          <a:xfrm rot="0" flipH="0" flipV="0">
            <a:off x="6247433" y="1441049"/>
            <a:ext cx="5279562" cy="3740550"/>
          </a:xfrm>
          <a:prstGeom prst="rect">
            <a:avLst/>
          </a:prstGeom>
        </p:spPr>
        <p:txBody>
          <a:bodyPr/>
          <a:lstStyle/>
          <a:p>
            <a:r>
              <a:rPr lang="zh-CN" sz="2400" b="0" i="0" u="none" strike="noStrike" cap="none" spc="0">
                <a:solidFill>
                  <a:schemeClr val="tx1"/>
                </a:solidFill>
                <a:latin typeface="Source Han Sans CN Medium"/>
                <a:ea typeface="Source Han Sans CN Medium"/>
                <a:cs typeface="Source Han Sans CN Medium"/>
              </a:rPr>
              <a:t>1999年，政府把性服务的交易判定为犯法行为，但不是惩罚出售性服务的妓女，会被惩罚的（理论上会被判刑高达六个月）是付钱买性服务的男人。这种策略反映了一种观点：娼妓是受害者而非罪犯。</a:t>
            </a:r>
            <a:endParaRPr lang="zh-CN" sz="2400" b="0" i="0" u="none" strike="noStrike" cap="none" spc="0">
              <a:solidFill>
                <a:schemeClr val="tx1"/>
              </a:solidFill>
              <a:latin typeface="Source Han Sans CN Medium"/>
              <a:ea typeface="Source Han Sans CN Medium"/>
              <a:cs typeface="Source Han Sans CN Medium"/>
            </a:endParaRPr>
          </a:p>
        </p:txBody>
      </p:sp>
      <p:sp>
        <p:nvSpPr>
          <p:cNvPr id="10" name="" hidden="0"/>
          <p:cNvSpPr/>
          <p:nvPr isPhoto="0" userDrawn="0"/>
        </p:nvSpPr>
        <p:spPr bwMode="auto">
          <a:xfrm rot="0" flipH="0" flipV="0">
            <a:off x="6333450" y="4972050"/>
            <a:ext cx="5048250" cy="1695450"/>
          </a:xfrm>
          <a:prstGeom prst="rect">
            <a:avLst/>
          </a:prstGeom>
          <a:solidFill>
            <a:srgbClr val="F5BA00">
              <a:alpha val="100000"/>
            </a:srgbClr>
          </a:solidFill>
          <a:ln w="12699" cap="flat" cmpd="sng" algn="ctr">
            <a:noFill/>
            <a:prstDash val="solid"/>
            <a:miter lim="800000"/>
          </a:ln>
        </p:spPr>
        <p:style>
          <a:lnRef idx="1">
            <a:schemeClr val="accent3"/>
          </a:lnRef>
          <a:fillRef idx="3">
            <a:schemeClr val="accent3"/>
          </a:fillRef>
          <a:effectRef idx="2">
            <a:schemeClr val="accent3"/>
          </a:effectRef>
          <a:fontRef idx="minor">
            <a:schemeClr val="lt1"/>
          </a:fontRef>
        </p:style>
      </p:sp>
      <p:sp>
        <p:nvSpPr>
          <p:cNvPr id="13" name="" hidden="0"/>
          <p:cNvSpPr/>
          <p:nvPr isPhoto="0" userDrawn="0"/>
        </p:nvSpPr>
        <p:spPr bwMode="auto">
          <a:xfrm rot="0" flipH="0" flipV="0">
            <a:off x="6562050" y="5181600"/>
            <a:ext cx="4610676" cy="1415748"/>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Source Han Sans CN Medium"/>
                <a:ea typeface="Source Han Sans CN Medium"/>
                <a:cs typeface="Source Han Sans CN Medium"/>
              </a:rPr>
              <a:t>瑞典的娼妓人数在前五年下降了41%，性交易的价钱也降低了。</a:t>
            </a:r>
            <a:endParaRPr lang="zh-CN" sz="2400" b="0" i="0" u="none" strike="noStrike" cap="none" spc="0">
              <a:solidFill>
                <a:srgbClr val="494949"/>
              </a:solidFill>
              <a:latin typeface="Source Han Sans CN Medium"/>
              <a:ea typeface="Source Han Sans CN Medium"/>
              <a:cs typeface="Source Han Sans CN Medium"/>
            </a:endParaRPr>
          </a:p>
        </p:txBody>
      </p:sp>
      <p:sp>
        <p:nvSpPr>
          <p:cNvPr id="12" name="" hidden="0"/>
          <p:cNvSpPr/>
          <p:nvPr isPhoto="0" userDrawn="0"/>
        </p:nvSpPr>
        <p:spPr bwMode="auto">
          <a:xfrm rot="0" flipH="0" flipV="0">
            <a:off x="693929" y="4191000"/>
            <a:ext cx="5154089" cy="2552700"/>
          </a:xfrm>
          <a:prstGeom prst="rect">
            <a:avLst/>
          </a:prstGeom>
          <a:solidFill>
            <a:srgbClr val="F5BA00">
              <a:alpha val="100000"/>
            </a:srgbClr>
          </a:solidFill>
          <a:ln w="12699" cap="flat" cmpd="sng" algn="ctr">
            <a:noFill/>
            <a:prstDash val="solid"/>
            <a:miter lim="800000"/>
          </a:ln>
        </p:spPr>
        <p:style>
          <a:lnRef idx="1">
            <a:schemeClr val="accent3"/>
          </a:lnRef>
          <a:fillRef idx="3">
            <a:schemeClr val="accent3"/>
          </a:fillRef>
          <a:effectRef idx="2">
            <a:schemeClr val="accent3"/>
          </a:effectRef>
          <a:fontRef idx="minor">
            <a:schemeClr val="lt1"/>
          </a:fontRef>
        </p:style>
        <p:txBody>
          <a:bodyPr/>
          <a:lstStyle/>
          <a:p/>
        </p:txBody>
      </p:sp>
      <p:sp>
        <p:nvSpPr>
          <p:cNvPr id="14" name="" hidden="0"/>
          <p:cNvSpPr/>
          <p:nvPr isPhoto="0" userDrawn="0"/>
        </p:nvSpPr>
        <p:spPr bwMode="auto">
          <a:xfrm rot="0" flipH="0" flipV="0">
            <a:off x="998729" y="4270414"/>
            <a:ext cx="4706322" cy="2740021"/>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Source Han Sans CN Medium"/>
                <a:ea typeface="Source Han Sans CN Medium"/>
                <a:cs typeface="Source Han Sans CN Medium"/>
              </a:rPr>
              <a:t>没有证据显示性传染病或艾滋病病毒感染率有下降的趋势。</a:t>
            </a:r>
            <a:endParaRPr lang="zh-CN" sz="2400" b="0" i="0" u="none" strike="noStrike" cap="none" spc="0">
              <a:solidFill>
                <a:srgbClr val="494949"/>
              </a:solidFill>
              <a:latin typeface="Source Han Sans CN Medium"/>
              <a:ea typeface="Source Han Sans CN Medium"/>
              <a:cs typeface="Source Han Sans CN Medium"/>
            </a:endParaRPr>
          </a:p>
          <a:p>
            <a:pPr algn="l">
              <a:lnSpc>
                <a:spcPct val="150000"/>
              </a:lnSpc>
            </a:pPr>
            <a:r>
              <a:rPr lang="zh-CN" sz="2400" b="0" i="0" u="none" strike="noStrike" cap="none" spc="0">
                <a:solidFill>
                  <a:srgbClr val="494949"/>
                </a:solidFill>
                <a:latin typeface="Source Han Sans CN Medium"/>
                <a:ea typeface="Source Han Sans CN Medium"/>
                <a:cs typeface="Source Han Sans CN Medium"/>
              </a:rPr>
              <a:t>皮条客依然在供应雏妓，贩卖人口和强迫卖淫仍继续存在。</a:t>
            </a:r>
            <a:endParaRPr lang="zh-CN" sz="2400" b="0" i="0" u="none" strike="noStrike" cap="none" spc="0">
              <a:solidFill>
                <a:srgbClr val="494949"/>
              </a:solidFill>
              <a:latin typeface="Source Han Sans CN Medium"/>
              <a:ea typeface="Source Han Sans CN Medium"/>
              <a:cs typeface="Source Han Sans CN Medium"/>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par>
                                <p:cTn id="18" presetID="10" presetClass="entr" presetSubtype="0" repeatCount="100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100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repeatCount="100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609049" y="914400"/>
            <a:ext cx="8877300" cy="5086350"/>
          </a:xfrm>
          <a:prstGeom prst="rect">
            <a:avLst/>
          </a:prstGeom>
        </p:spPr>
        <p:txBody>
          <a:bodyPr/>
          <a:lstStyle/>
          <a:p>
            <a:r>
              <a:rPr lang="zh-CN" sz="2400" b="0" i="0" u="none" strike="noStrike" cap="none" spc="0">
                <a:solidFill>
                  <a:schemeClr val="tx1"/>
                </a:solidFill>
                <a:latin typeface="思源黑体 CN"/>
                <a:ea typeface="思源黑体 CN"/>
                <a:cs typeface="思源黑体 CN"/>
              </a:rPr>
              <a:t>一名男子到了海滩，发现到处都是被潮汐冲刷上岸的海星。</a:t>
            </a:r>
            <a:endParaRPr lang="zh-CN" sz="2400" b="0" i="0" u="none" strike="noStrike" cap="none" spc="0">
              <a:solidFill>
                <a:schemeClr val="tx1"/>
              </a:solidFill>
              <a:latin typeface="思源黑体 CN"/>
              <a:ea typeface="思源黑体 CN"/>
              <a:cs typeface="思源黑体 CN"/>
            </a:endParaRPr>
          </a:p>
          <a:p>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一个小男孩在海滩上边走边把海星捡起来丢回海里。</a:t>
            </a:r>
            <a:endParaRPr lang="zh-CN" sz="2400" b="0" i="0" u="none" strike="noStrike" cap="none" spc="0">
              <a:solidFill>
                <a:schemeClr val="tx1"/>
              </a:solidFill>
              <a:latin typeface="思源黑体 CN"/>
              <a:ea typeface="思源黑体 CN"/>
              <a:cs typeface="思源黑体 CN"/>
            </a:endParaRPr>
          </a:p>
          <a:p>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“小子，你在做什么？”男子问道，</a:t>
            </a:r>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“海滩上有多少海星你知不知道？你怎么做都没用的啦！”</a:t>
            </a:r>
            <a:endParaRPr lang="zh-CN" sz="2400" b="0" i="0" u="none" strike="noStrike" cap="none" spc="0">
              <a:solidFill>
                <a:schemeClr val="tx1"/>
              </a:solidFill>
              <a:latin typeface="思源黑体 CN"/>
              <a:ea typeface="思源黑体 CN"/>
              <a:cs typeface="思源黑体 CN"/>
            </a:endParaRPr>
          </a:p>
          <a:p>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男孩若有所思地停顿一会儿，又捡起一只海星，把它丢回海里。</a:t>
            </a:r>
            <a:endParaRPr lang="zh-CN" sz="2400" b="0" i="0" u="none" strike="noStrike" cap="none" spc="0">
              <a:solidFill>
                <a:schemeClr val="tx1"/>
              </a:solidFill>
              <a:latin typeface="思源黑体 CN"/>
              <a:ea typeface="思源黑体 CN"/>
              <a:cs typeface="思源黑体 CN"/>
            </a:endParaRPr>
          </a:p>
          <a:p>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“至少对这只是绝对有用的。”他说。</a:t>
            </a:r>
            <a:endParaRPr lang="zh-CN" sz="2400" b="0" i="0" u="none" strike="noStrike" cap="none" spc="0">
              <a:solidFill>
                <a:schemeClr val="tx1"/>
              </a:solidFill>
              <a:latin typeface="思源黑体 CN"/>
              <a:ea typeface="思源黑体 CN"/>
              <a:cs typeface="思源黑体 CN"/>
            </a:endParaRPr>
          </a:p>
        </p:txBody>
      </p:sp>
    </p:spTree>
  </p:cSld>
  <p:transition advClick="1"/>
</p:sld>
</file>

<file path=ppt/slides/slide2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513799" y="2857476"/>
            <a:ext cx="9182100" cy="1143044"/>
          </a:xfrm>
          <a:prstGeom prst="rect">
            <a:avLst/>
          </a:prstGeom>
        </p:spPr>
        <p:txBody>
          <a:bodyPr/>
          <a:lstStyle/>
          <a:p>
            <a:r>
              <a:rPr lang="zh-CN" sz="3600" b="0" i="0" u="none" strike="noStrike" cap="none" spc="0">
                <a:solidFill>
                  <a:schemeClr val="tx1"/>
                </a:solidFill>
                <a:latin typeface="+mn-ea"/>
                <a:ea typeface="+mn-ea"/>
                <a:cs typeface="+mn-ea"/>
              </a:rPr>
              <a:t>援助国家应慢慢推动贫穷国家调整其法律</a:t>
            </a:r>
          </a:p>
          <a:p>
            <a:r>
              <a:rPr lang="zh-CN" sz="3600" b="0" i="0" u="none" strike="noStrike" cap="none" spc="0">
                <a:solidFill>
                  <a:schemeClr val="tx1"/>
                </a:solidFill>
                <a:latin typeface="+mn-ea"/>
                <a:ea typeface="+mn-ea"/>
                <a:cs typeface="+mn-ea"/>
              </a:rPr>
              <a:t>给予女性更多的经济权力</a:t>
            </a:r>
            <a:endParaRPr lang="zh-CN" sz="3600" b="0" i="0" u="none" strike="noStrike" cap="none" spc="0">
              <a:solidFill>
                <a:schemeClr val="tx1"/>
              </a:solidFill>
              <a:latin typeface="+mn-ea"/>
              <a:ea typeface="+mn-ea"/>
              <a:cs typeface="+mn-ea"/>
            </a:endParaRPr>
          </a:p>
        </p:txBody>
      </p:sp>
    </p:spTree>
  </p:cSld>
  <p:transition advClick="1"/>
</p:sld>
</file>

<file path=ppt/slides/slide2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363" y="2419350"/>
            <a:ext cx="5035748" cy="1581170"/>
          </a:xfrm>
          <a:prstGeom prst="rect">
            <a:avLst/>
          </a:prstGeom>
        </p:spPr>
        <p:txBody>
          <a:bodyPr/>
          <a:lstStyle/>
          <a:p>
            <a:r>
              <a:rPr lang="zh-CN" sz="3600" b="0" i="0" u="none" strike="noStrike" cap="none" spc="0">
                <a:solidFill>
                  <a:schemeClr val="tx1"/>
                </a:solidFill>
                <a:latin typeface="+mn-ea"/>
                <a:ea typeface="+mn-ea"/>
                <a:cs typeface="+mn-ea"/>
              </a:rPr>
              <a:t>比解救女孩更难的</a:t>
            </a:r>
          </a:p>
          <a:p>
            <a:r>
              <a:rPr lang="zh-CN" sz="3600" b="0" i="0" u="none" strike="noStrike" cap="none" spc="0">
                <a:solidFill>
                  <a:schemeClr val="tx1"/>
                </a:solidFill>
                <a:latin typeface="+mn-ea"/>
                <a:ea typeface="+mn-ea"/>
                <a:cs typeface="+mn-ea"/>
              </a:rPr>
              <a:t>是防止其重操旧业</a:t>
            </a:r>
            <a:endParaRPr lang="zh-CN" sz="3600" b="0" i="0" u="none" strike="noStrike" cap="none" spc="0">
              <a:solidFill>
                <a:schemeClr val="tx1"/>
              </a:solidFill>
              <a:latin typeface="+mn-ea"/>
              <a:ea typeface="+mn-ea"/>
              <a:cs typeface="+mn-ea"/>
            </a:endParaRPr>
          </a:p>
        </p:txBody>
      </p:sp>
    </p:spTree>
  </p:cSld>
  <p:transition advClick="1"/>
</p:sld>
</file>

<file path=ppt/slides/slide2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5" name="文本占位符 8" hidden="0"/>
          <p:cNvSpPr>
            <a:spLocks noGrp="1"/>
          </p:cNvSpPr>
          <p:nvPr isPhoto="0" userDrawn="0">
            <p:ph type="body" sz="quarter" idx="14" hasCustomPrompt="1"/>
          </p:nvPr>
        </p:nvSpPr>
        <p:spPr bwMode="auto">
          <a:xfrm rot="0" flipH="0" flipV="0">
            <a:off x="677177" y="2482933"/>
            <a:ext cx="3432199" cy="434871"/>
          </a:xfrm>
          <a:prstGeom prst="rect">
            <a:avLst/>
          </a:prstGeom>
        </p:spPr>
        <p:txBody>
          <a:bodyPr/>
          <a:lstStyle/>
          <a:p/>
        </p:txBody>
      </p:sp>
      <p:sp>
        <p:nvSpPr>
          <p:cNvPr id="8" name="文本占位符 8" hidden="0"/>
          <p:cNvSpPr>
            <a:spLocks noGrp="1"/>
          </p:cNvSpPr>
          <p:nvPr isPhoto="0" userDrawn="0">
            <p:ph type="body" sz="quarter" idx="13" hasCustomPrompt="1"/>
          </p:nvPr>
        </p:nvSpPr>
        <p:spPr bwMode="auto">
          <a:xfrm rot="0" flipH="0" flipV="0">
            <a:off x="677177" y="3174612"/>
            <a:ext cx="10266372" cy="1248986"/>
          </a:xfrm>
          <a:prstGeom prst="rect">
            <a:avLst/>
          </a:prstGeom>
        </p:spPr>
        <p:txBody>
          <a:bodyPr/>
          <a:lstStyle/>
          <a:p>
            <a:r>
              <a:rPr lang="zh-CN" sz="3000" b="0" i="0" u="none" strike="noStrike" cap="none" spc="0">
                <a:solidFill>
                  <a:schemeClr val="tx1"/>
                </a:solidFill>
                <a:latin typeface="思源黑体 Medium"/>
                <a:ea typeface="思源黑体 Medium"/>
                <a:cs typeface="思源黑体 Medium"/>
              </a:rPr>
              <a:t>“赋权妇女有助于提升经济生产力，降低婴儿死亡率，提高健康及营养水平，增加下一代受教育的机会。”</a:t>
            </a:r>
            <a:endParaRPr lang="zh-CN" sz="3000" b="0" i="0" u="none" strike="noStrike" cap="none" spc="0">
              <a:solidFill>
                <a:schemeClr val="tx1"/>
              </a:solidFill>
              <a:latin typeface="思源黑体 Medium"/>
              <a:ea typeface="思源黑体 Medium"/>
              <a:cs typeface="思源黑体 Medium"/>
            </a:endParaRPr>
          </a:p>
          <a:p>
            <a:pPr algn="r"/>
            <a:r>
              <a:rPr lang="zh-CN" sz="3000" b="0" i="0" u="none" strike="noStrike" cap="none" spc="0">
                <a:solidFill>
                  <a:schemeClr val="tx1"/>
                </a:solidFill>
                <a:latin typeface="思源黑体 Medium"/>
                <a:ea typeface="思源黑体 Medium"/>
                <a:cs typeface="思源黑体 Medium"/>
              </a:rPr>
              <a:t>联合国开发计划署</a:t>
            </a:r>
            <a:endParaRPr lang="zh-CN" sz="3000" b="0" i="0" u="none" strike="noStrike" cap="none" spc="0">
              <a:solidFill>
                <a:schemeClr val="tx1"/>
              </a:solidFill>
              <a:latin typeface="思源黑体 Medium"/>
              <a:ea typeface="思源黑体 Medium"/>
              <a:cs typeface="思源黑体 Medium"/>
            </a:endParaRPr>
          </a:p>
        </p:txBody>
      </p:sp>
      <p:sp>
        <p:nvSpPr>
          <p:cNvPr id="2" name="标题 1" hidden="0"/>
          <p:cNvSpPr>
            <a:spLocks noGrp="1"/>
          </p:cNvSpPr>
          <p:nvPr isPhoto="0" userDrawn="0">
            <p:ph type="title" hasCustomPrompt="1"/>
          </p:nvPr>
        </p:nvSpPr>
        <p:spPr bwMode="auto">
          <a:xfrm rot="0" flipH="0" flipV="0">
            <a:off x="677177" y="1004335"/>
            <a:ext cx="5218122" cy="1325615"/>
          </a:xfrm>
          <a:prstGeom prst="rect">
            <a:avLst/>
          </a:prstGeom>
        </p:spPr>
        <p:txBody>
          <a:bodyPr/>
          <a:lstStyle/>
          <a:p>
            <a:r>
              <a:rPr sz="4000"/>
              <a:t>教育女孩有什么好处</a:t>
            </a:r>
            <a:r>
              <a:t>？</a:t>
            </a:r>
          </a:p>
        </p:txBody>
      </p:sp>
    </p:spTree>
  </p:cSld>
  <p:transition advClick="1"/>
</p:sld>
</file>

<file path=ppt/slides/slide2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839318" y="2857476"/>
            <a:ext cx="10217727" cy="1143044"/>
          </a:xfrm>
          <a:prstGeom prst="rect">
            <a:avLst/>
          </a:prstGeom>
        </p:spPr>
        <p:txBody>
          <a:bodyPr/>
          <a:lstStyle/>
          <a:p>
            <a:pPr algn="just">
              <a:lnSpc>
                <a:spcPct val="114999"/>
              </a:lnSpc>
            </a:pPr>
            <a:r>
              <a:rPr lang="zh-CN" sz="3600" b="0" i="0" u="none" strike="noStrike" cap="none" spc="0">
                <a:solidFill>
                  <a:schemeClr val="tx1"/>
                </a:solidFill>
                <a:latin typeface="思源黑体 CN"/>
                <a:ea typeface="思源黑体 CN"/>
                <a:cs typeface="思源黑体 CN"/>
              </a:rPr>
              <a:t>教育女孩是摆脱贫穷最有效的方式之一。</a:t>
            </a:r>
          </a:p>
          <a:p>
            <a:pPr algn="just">
              <a:lnSpc>
                <a:spcPct val="114999"/>
              </a:lnSpc>
            </a:pPr>
            <a:endParaRPr lang="zh-CN" sz="3600" b="0" i="0" u="none" strike="noStrike" cap="none" spc="0">
              <a:solidFill>
                <a:schemeClr val="tx1"/>
              </a:solidFill>
              <a:latin typeface="思源黑体 CN"/>
              <a:ea typeface="思源黑体 CN"/>
              <a:cs typeface="思源黑体 CN"/>
            </a:endParaRPr>
          </a:p>
          <a:p>
            <a:pPr algn="just">
              <a:lnSpc>
                <a:spcPct val="114999"/>
              </a:lnSpc>
            </a:pPr>
            <a:r>
              <a:rPr lang="zh-CN" sz="3600" b="0" i="0" u="none" strike="noStrike" cap="none" spc="0">
                <a:solidFill>
                  <a:schemeClr val="tx1"/>
                </a:solidFill>
                <a:latin typeface="思源黑体 CN"/>
                <a:ea typeface="思源黑体 CN"/>
                <a:cs typeface="思源黑体 CN"/>
              </a:rPr>
              <a:t>妇女要能挺身对抗不平等，要融入市场经济，接受学校教育往往是先决条件。</a:t>
            </a:r>
          </a:p>
          <a:p>
            <a:pPr algn="just">
              <a:lnSpc>
                <a:spcPct val="114999"/>
              </a:lnSpc>
            </a:pPr>
          </a:p>
          <a:p>
            <a:pPr algn="just">
              <a:lnSpc>
                <a:spcPct val="114999"/>
              </a:lnSpc>
            </a:pPr>
            <a:r>
              <a:rPr lang="zh-CN" sz="3600" b="0" i="0" u="none" strike="noStrike" cap="none" spc="0">
                <a:solidFill>
                  <a:schemeClr val="tx1"/>
                </a:solidFill>
                <a:latin typeface="思源黑体 CN"/>
                <a:ea typeface="思源黑体 CN"/>
                <a:cs typeface="思源黑体 CN"/>
              </a:rPr>
              <a:t>除非妇女能够算数而且能读会写，否则她们难以创业，更不要说对国家经济作出重要的贡献。</a:t>
            </a:r>
          </a:p>
        </p:txBody>
      </p:sp>
    </p:spTree>
  </p:cSld>
  <p:transition advClick="1"/>
</p:sld>
</file>

<file path=ppt/slides/slide2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lstStyle/>
          <a:p>
            <a:pPr>
              <a:lnSpc>
                <a:spcPct val="114999"/>
              </a:lnSpc>
            </a:pPr>
            <a:r>
              <a:rPr lang="zh-CN" sz="2800" b="0" i="0" u="none" strike="noStrike" cap="none" spc="0">
                <a:solidFill>
                  <a:schemeClr val="tx1"/>
                </a:solidFill>
                <a:latin typeface="思源黑体 CN"/>
                <a:ea typeface="思源黑体 CN"/>
                <a:cs typeface="思源黑体 CN"/>
              </a:rPr>
              <a:t>禁止正规堕胎方式，孕妇不得不去寻找非正规的场所，接受不安全的操作</a:t>
            </a:r>
            <a:endParaRPr lang="zh-CN" sz="2800" b="0" i="0" u="none" strike="noStrike" cap="none" spc="0">
              <a:solidFill>
                <a:schemeClr val="tx1"/>
              </a:solidFill>
              <a:latin typeface="思源黑体 CN"/>
              <a:ea typeface="思源黑体 CN"/>
              <a:cs typeface="思源黑体 CN"/>
            </a:endParaRPr>
          </a:p>
          <a:p>
            <a:pPr>
              <a:lnSpc>
                <a:spcPct val="114999"/>
              </a:lnSpc>
            </a:pPr>
            <a:endParaRPr lang="zh-CN" sz="2800" b="0" i="0" u="none" strike="noStrike" cap="none" spc="0">
              <a:solidFill>
                <a:schemeClr val="tx1"/>
              </a:solidFill>
              <a:latin typeface="思源黑体 CN"/>
              <a:ea typeface="思源黑体 CN"/>
              <a:cs typeface="思源黑体 CN"/>
            </a:endParaRPr>
          </a:p>
          <a:p>
            <a:pPr>
              <a:lnSpc>
                <a:spcPct val="114999"/>
              </a:lnSpc>
            </a:pPr>
            <a:r>
              <a:rPr lang="zh-CN" sz="2800" b="0" i="0" u="none" strike="noStrike" cap="none" spc="0">
                <a:solidFill>
                  <a:schemeClr val="tx1"/>
                </a:solidFill>
                <a:latin typeface="思源黑体 CN"/>
                <a:ea typeface="思源黑体 CN"/>
                <a:cs typeface="思源黑体 CN"/>
              </a:rPr>
              <a:t>也许鼓励小家庭的最有效方式是推广教育，尤其是女孩的教育</a:t>
            </a:r>
            <a:endParaRPr lang="zh-CN" sz="2800" b="0" i="0" u="none" strike="noStrike" cap="none" spc="0">
              <a:solidFill>
                <a:schemeClr val="tx1"/>
              </a:solidFill>
              <a:latin typeface="思源黑体 CN"/>
              <a:ea typeface="思源黑体 CN"/>
              <a:cs typeface="思源黑体 CN"/>
            </a:endParaRPr>
          </a:p>
          <a:p>
            <a:pPr>
              <a:lnSpc>
                <a:spcPct val="114999"/>
              </a:lnSpc>
            </a:pPr>
            <a:endParaRPr lang="zh-CN" sz="2800" b="0" i="0" u="none" strike="noStrike" cap="none" spc="0">
              <a:solidFill>
                <a:schemeClr val="tx1"/>
              </a:solidFill>
              <a:latin typeface="思源黑体 CN"/>
              <a:ea typeface="思源黑体 CN"/>
              <a:cs typeface="思源黑体 CN"/>
            </a:endParaRPr>
          </a:p>
          <a:p>
            <a:pPr>
              <a:lnSpc>
                <a:spcPct val="114999"/>
              </a:lnSpc>
            </a:pPr>
            <a:r>
              <a:rPr lang="zh-CN" sz="2800" b="0" i="0" u="none" strike="noStrike" cap="none" spc="0">
                <a:solidFill>
                  <a:schemeClr val="tx1"/>
                </a:solidFill>
                <a:latin typeface="思源黑体 CN"/>
                <a:ea typeface="思源黑体 CN"/>
                <a:cs typeface="思源黑体 CN"/>
              </a:rPr>
              <a:t>抑制生育率的方法之一，可能是让女性在家里有更多的发言权</a:t>
            </a:r>
            <a:endParaRPr lang="zh-CN" sz="2800" b="0" i="0" u="none" strike="noStrike" cap="none" spc="0">
              <a:solidFill>
                <a:schemeClr val="tx1"/>
              </a:solidFill>
              <a:latin typeface="思源黑体 CN"/>
              <a:ea typeface="思源黑体 CN"/>
              <a:cs typeface="思源黑体 CN"/>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2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1994766" y="1407787"/>
            <a:ext cx="8202467" cy="3880847"/>
          </a:xfrm>
          <a:prstGeom prst="rect">
            <a:avLst/>
          </a:prstGeom>
        </p:spPr>
        <p:txBody>
          <a:bodyPr/>
          <a:lstStyle/>
          <a:p>
            <a:r>
              <a:t>孕产妇死亡率</a:t>
            </a:r>
            <a:br/>
            <a:r>
              <a:t>一分钟一名妇女</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a:pPr>
              <a:lnSpc>
                <a:spcPct val="114999"/>
              </a:lnSpc>
            </a:pPr>
            <a:r>
              <a:rPr sz="2400"/>
              <a:t>治疗国家</a:t>
            </a:r>
            <a:endParaRPr sz="2400"/>
          </a:p>
          <a:p>
            <a:pPr>
              <a:lnSpc>
                <a:spcPct val="114999"/>
              </a:lnSpc>
            </a:pPr>
            <a:r>
              <a:rPr sz="2400"/>
              <a:t>而不只是病人</a:t>
            </a:r>
            <a:endParaRPr sz="2400"/>
          </a:p>
        </p:txBody>
      </p:sp>
    </p:spTree>
  </p:cSld>
  <p:transition advClick="1"/>
</p:sld>
</file>

<file path=ppt/slides/slide2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904199" y="2857476"/>
            <a:ext cx="9982200" cy="1143044"/>
          </a:xfrm>
          <a:prstGeom prst="rect">
            <a:avLst/>
          </a:prstGeom>
        </p:spPr>
        <p:txBody>
          <a:bodyPr/>
          <a:lstStyle/>
          <a:p>
            <a:pPr algn="ctr"/>
            <a:r>
              <a:rPr lang="zh-CN" sz="3600" b="0" i="0" u="none" strike="noStrike" cap="none" spc="0">
                <a:solidFill>
                  <a:schemeClr val="tx1"/>
                </a:solidFill>
                <a:latin typeface="思源黑体 CN"/>
                <a:ea typeface="思源黑体 CN"/>
                <a:cs typeface="思源黑体 CN"/>
              </a:rPr>
              <a:t>上层阶级的女孩保有贞洁</a:t>
            </a:r>
          </a:p>
          <a:p>
            <a:pPr algn="ctr"/>
            <a:r>
              <a:rPr lang="zh-CN" sz="3600" b="0" i="0" u="none" strike="noStrike" cap="none" spc="0">
                <a:solidFill>
                  <a:schemeClr val="tx1"/>
                </a:solidFill>
                <a:latin typeface="思源黑体 CN"/>
                <a:ea typeface="思源黑体 CN"/>
                <a:cs typeface="思源黑体 CN"/>
              </a:rPr>
              <a:t>而年轻男子在妓院得到满足</a:t>
            </a:r>
          </a:p>
        </p:txBody>
      </p:sp>
    </p:spTree>
  </p:cSld>
  <p:transition advClick="1"/>
</p:sld>
</file>

<file path=ppt/slides/slide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582302" cy="5220646"/>
          </a:xfrm>
          <a:prstGeom prst="rect">
            <a:avLst/>
          </a:prstGeom>
        </p:spPr>
        <p:txBody>
          <a:bodyPr/>
          <a:lstStyle/>
          <a:p>
            <a:r>
              <a:t>一、</a:t>
            </a:r>
            <a:r>
              <a:rPr lang="zh-CN" sz="2800" b="0" i="0" u="none" strike="noStrike" cap="none" spc="0">
                <a:solidFill>
                  <a:schemeClr val="tx1"/>
                </a:solidFill>
                <a:latin typeface="+mn-lt"/>
                <a:ea typeface="+mn-lt"/>
                <a:cs typeface="+mn-lt"/>
              </a:rPr>
              <a:t>生物学。</a:t>
            </a:r>
          </a:p>
          <a:p/>
          <a:p>
            <a:r>
              <a:rPr lang="zh-CN" sz="2800" b="0" i="0" u="none" strike="noStrike" cap="none" spc="0">
                <a:solidFill>
                  <a:schemeClr val="tx1"/>
                </a:solidFill>
                <a:latin typeface="+mn-lt"/>
                <a:ea typeface="+mn-lt"/>
                <a:cs typeface="+mn-lt"/>
              </a:rPr>
              <a:t>妇女死于分娩的原因之一跟解剖学有关，我们的老祖宗开始直立行走时，由于骨盆过大，他们走路和跑步的效率都不佳，还很累。骨盆狭窄能跑得快，却使得分娩困难无比。因此人类在进化时发生了如此调适：女性一般拥有中等大小的骨盆，让她能够适度地快速移动，也能熬过生产过程——大多时候是如此。</a:t>
            </a:r>
            <a:endParaRPr lang="zh-CN" sz="2800" b="0" i="0" u="none" strike="noStrike" cap="none" spc="0">
              <a:solidFill>
                <a:schemeClr val="tx1"/>
              </a:solidFill>
              <a:latin typeface="+mn-lt"/>
              <a:ea typeface="+mn-lt"/>
              <a:cs typeface="+mn-lt"/>
            </a:endParaRPr>
          </a:p>
          <a:p>
            <a:r>
              <a:rPr lang="zh-CN" sz="2800" b="0" i="0" u="none" strike="noStrike" cap="none" spc="0">
                <a:solidFill>
                  <a:schemeClr val="tx1"/>
                </a:solidFill>
                <a:latin typeface="思源黑体 CN"/>
                <a:ea typeface="思源黑体 CN"/>
                <a:cs typeface="思源黑体 CN"/>
              </a:rPr>
              <a:t> </a:t>
            </a:r>
            <a:endParaRPr lang="zh-CN" sz="2800" b="0" i="0" u="none" strike="noStrike" cap="none" spc="0">
              <a:solidFill>
                <a:schemeClr val="tx1"/>
              </a:solidFill>
              <a:latin typeface="思源黑体 CN"/>
              <a:ea typeface="思源黑体 CN"/>
              <a:cs typeface="思源黑体 CN"/>
            </a:endParaRPr>
          </a:p>
          <a:p>
            <a:r>
              <a:rPr lang="zh-CN" sz="2800" b="0" i="0" u="none" strike="noStrike" cap="none" spc="0">
                <a:solidFill>
                  <a:schemeClr val="tx1"/>
                </a:solidFill>
                <a:latin typeface="+mn-lt"/>
                <a:ea typeface="+mn-lt"/>
                <a:cs typeface="+mn-lt"/>
              </a:rPr>
              <a:t>但由于基因遗传，非洲妇女拥有细长型骨盆的可能性似乎特别大，一些孕产妇专家以此作为非洲孕产妇死亡率极高的原因之一。</a:t>
            </a:r>
            <a:endParaRPr lang="zh-CN" sz="2800" b="0" i="0" u="none" strike="noStrike" cap="none" spc="0">
              <a:solidFill>
                <a:schemeClr val="tx1"/>
              </a:solidFill>
              <a:latin typeface="+mn-lt"/>
              <a:ea typeface="+mn-lt"/>
              <a:cs typeface="+mn-lt"/>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30.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009100" y="914400"/>
            <a:ext cx="8477250" cy="5086350"/>
          </a:xfrm>
          <a:prstGeom prst="rect">
            <a:avLst/>
          </a:prstGeom>
        </p:spPr>
        <p:txBody>
          <a:bodyPr/>
          <a:lstStyle/>
          <a:p>
            <a:pPr algn="l"/>
            <a:r>
              <a:rPr lang="zh-CN" sz="2400" b="0" i="0" u="none" strike="noStrike" cap="none" spc="0">
                <a:solidFill>
                  <a:schemeClr val="tx1"/>
                </a:solidFill>
                <a:latin typeface="思源黑体 CN"/>
                <a:ea typeface="思源黑体 CN"/>
                <a:cs typeface="思源黑体 CN"/>
              </a:rPr>
              <a:t>“卖淫是不可避免的。各国一直都有卖淫活动，要不然男人从18岁以后，一直到30岁结婚之前这段时间要怎么过？”</a:t>
            </a:r>
            <a:endParaRPr lang="zh-CN" sz="2400" b="0" i="0" u="none" strike="noStrike" cap="none" spc="0">
              <a:solidFill>
                <a:schemeClr val="tx1"/>
              </a:solidFill>
              <a:latin typeface="思源黑体 CN"/>
              <a:ea typeface="思源黑体 CN"/>
              <a:cs typeface="思源黑体 CN"/>
            </a:endParaRPr>
          </a:p>
          <a:p>
            <a:pPr algn="l"/>
            <a:endParaRPr lang="zh-CN" sz="2400" b="0" i="0" u="none" strike="noStrike" cap="none" spc="0">
              <a:solidFill>
                <a:schemeClr val="tx1"/>
              </a:solidFill>
              <a:latin typeface="思源黑体 CN"/>
              <a:ea typeface="思源黑体 CN"/>
              <a:cs typeface="思源黑体 CN"/>
            </a:endParaRPr>
          </a:p>
          <a:p>
            <a:pPr algn="l"/>
            <a:r>
              <a:rPr lang="zh-CN" sz="2400" b="0" i="0" u="none" strike="noStrike" cap="none" spc="0">
                <a:solidFill>
                  <a:schemeClr val="tx1"/>
                </a:solidFill>
                <a:latin typeface="思源黑体 CN"/>
                <a:ea typeface="思源黑体 CN"/>
                <a:cs typeface="思源黑体 CN"/>
              </a:rPr>
              <a:t>“只有牺牲这些女孩，我们的社会才能和谐，良家妇女才能够安全。”</a:t>
            </a:r>
          </a:p>
          <a:p>
            <a:pPr algn="l"/>
            <a:endParaRPr lang="zh-CN" sz="2400" b="0" i="0" u="none" strike="noStrike" cap="none" spc="0">
              <a:solidFill>
                <a:schemeClr val="tx1"/>
              </a:solidFill>
              <a:latin typeface="思源黑体 CN"/>
              <a:ea typeface="思源黑体 CN"/>
              <a:cs typeface="思源黑体 CN"/>
            </a:endParaRPr>
          </a:p>
          <a:p>
            <a:pPr algn="l"/>
            <a:r>
              <a:rPr lang="zh-CN" sz="2400" b="0" i="0" u="none" strike="noStrike" cap="none" spc="0">
                <a:solidFill>
                  <a:schemeClr val="tx1"/>
                </a:solidFill>
                <a:latin typeface="思源黑体 CN"/>
                <a:ea typeface="思源黑体 CN"/>
                <a:cs typeface="思源黑体 CN"/>
              </a:rPr>
              <a:t>“她们是农村女孩，完全不识字，是从乡下来的，所以印度中产阶级的好女孩就能安全了。”</a:t>
            </a:r>
            <a:endParaRPr lang="zh-CN" sz="2400" b="0" i="0" u="none" strike="noStrike" cap="none" spc="0">
              <a:solidFill>
                <a:schemeClr val="tx1"/>
              </a:solidFill>
              <a:latin typeface="思源黑体 CN"/>
              <a:ea typeface="思源黑体 CN"/>
              <a:cs typeface="思源黑体 CN"/>
            </a:endParaRPr>
          </a:p>
        </p:txBody>
      </p:sp>
    </p:spTree>
  </p:cSld>
  <p:transition advClick="1"/>
</p:sld>
</file>

<file path=ppt/slides/slide3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lstStyle/>
          <a:p>
            <a:r>
              <a:rPr lang="zh-CN" sz="2800" b="0" i="0" u="none" strike="noStrike" cap="none" spc="0">
                <a:solidFill>
                  <a:schemeClr val="tx1"/>
                </a:solidFill>
                <a:latin typeface="思源黑体 CN"/>
                <a:ea typeface="思源黑体 CN"/>
                <a:cs typeface="思源黑体 CN"/>
              </a:rPr>
              <a:t>《圣经》表示女方要是没在新婚之夜见红，就应该用石头将她砸死。</a:t>
            </a:r>
          </a:p>
          <a:p/>
          <a:p>
            <a:r>
              <a:rPr lang="zh-CN" sz="2800" b="0" i="0" u="none" strike="noStrike" cap="none" spc="0">
                <a:solidFill>
                  <a:schemeClr val="tx1"/>
                </a:solidFill>
                <a:latin typeface="思源黑体 CN"/>
                <a:ea typeface="思源黑体 CN"/>
                <a:cs typeface="思源黑体 CN"/>
              </a:rPr>
              <a:t>就连古代雅典的伟大立法者梭伦（Solon）也如此规定：除了在结婚前失贞的妇女，雅典人都不能被贩卖为奴隶。</a:t>
            </a:r>
          </a:p>
          <a:p/>
          <a:p>
            <a:r>
              <a:rPr lang="zh-CN" sz="2800" b="0" i="0" u="none" strike="noStrike" cap="none" spc="0">
                <a:solidFill>
                  <a:schemeClr val="tx1"/>
                </a:solidFill>
                <a:latin typeface="思源黑体 CN"/>
                <a:ea typeface="思源黑体 CN"/>
                <a:cs typeface="思源黑体 CN"/>
              </a:rPr>
              <a:t>中国宋代理学家程颐也曾说过：“饿死事小，失节事大。”</a:t>
            </a: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3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pic>
        <p:nvPicPr>
          <p:cNvPr id="5" name="" hidden="0"/>
          <p:cNvPicPr/>
          <p:nvPr isPhoto="0" userDrawn="0">
            <p:ph type="pic" sz="quarter" idx="15" hasCustomPrompt="0"/>
          </p:nvPr>
        </p:nvPicPr>
        <p:blipFill>
          <a:blip xmlns:r="http://schemas.openxmlformats.org/officeDocument/2006/relationships" r:embed="rId1"/>
          <a:srcRect l="0" t="11508" r="0" b="11508"/>
          <a:stretch>
            <a:fillRect l="0" t="0" r="0" b="0"/>
          </a:stretch>
        </p:blipFill>
        <p:spPr bwMode="auto">
          <a:xfrm rot="0" flipH="0" flipV="0">
            <a:off x="341256" y="426124"/>
            <a:ext cx="11509964" cy="6005749"/>
          </a:xfrm>
          <a:prstGeom prst="rect">
            <a:avLst/>
          </a:prstGeom>
          <a:blipFill>
            <a:blip xmlns:r="http://schemas.openxmlformats.org/officeDocument/2006/relationships" r:embed="rId2"/>
            <a:stretch>
              <a:fillRect l="0" t="-33847" r="0" b="-33847"/>
            </a:stretch>
          </a:blipFill>
          <a:ln w="76200" cap="sq">
            <a:noFill/>
            <a:miter lim="800000"/>
          </a:ln>
        </p:spPr>
      </p:pic>
    </p:spTree>
  </p:cSld>
  <p:transition advClick="1"/>
</p:sld>
</file>

<file path=ppt/slides/slide3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125" y="2076426"/>
            <a:ext cx="5035748"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如何提高女性地位？</a:t>
            </a:r>
            <a:endParaRPr lang="zh-CN" sz="3600" b="0" i="0" u="none" strike="noStrike" cap="none" spc="0">
              <a:solidFill>
                <a:schemeClr val="tx1"/>
              </a:solidFill>
              <a:latin typeface="思源黑体 CN"/>
              <a:ea typeface="思源黑体 CN"/>
              <a:cs typeface="思源黑体 CN"/>
            </a:endParaRPr>
          </a:p>
        </p:txBody>
      </p:sp>
      <p:sp>
        <p:nvSpPr>
          <p:cNvPr id="6" name="文本占位符 6" hidden="0"/>
          <p:cNvSpPr>
            <a:spLocks noGrp="1"/>
          </p:cNvSpPr>
          <p:nvPr isPhoto="0" userDrawn="0">
            <p:ph type="body" sz="quarter" idx="14" hasCustomPrompt="1"/>
          </p:nvPr>
        </p:nvSpPr>
        <p:spPr bwMode="auto">
          <a:xfrm rot="0" flipH="0" flipV="0">
            <a:off x="3758363" y="3314700"/>
            <a:ext cx="5035748" cy="865820"/>
          </a:xfrm>
          <a:prstGeom prst="rect">
            <a:avLst/>
          </a:prstGeom>
        </p:spPr>
        <p:txBody>
          <a:bodyPr/>
          <a:lstStyle/>
          <a:p>
            <a:r>
              <a:rPr lang="zh-CN" sz="3600" b="0" i="0" u="none" strike="noStrike" cap="none" spc="0">
                <a:solidFill>
                  <a:schemeClr val="tx1"/>
                </a:solidFill>
                <a:latin typeface="+mn-ea"/>
                <a:ea typeface="+mn-ea"/>
                <a:cs typeface="+mn-ea"/>
              </a:rPr>
              <a:t>小额信贷</a:t>
            </a:r>
            <a:endParaRPr lang="zh-CN" sz="3600" b="0" i="0" u="none" strike="noStrike" cap="none" spc="0">
              <a:solidFill>
                <a:schemeClr val="tx1"/>
              </a:solidFill>
              <a:latin typeface="+mn-ea"/>
              <a:ea typeface="+mn-ea"/>
              <a:cs typeface="+mn-ea"/>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5" name="文本占位符 8" hidden="0"/>
          <p:cNvSpPr>
            <a:spLocks noGrp="1"/>
          </p:cNvSpPr>
          <p:nvPr isPhoto="0" userDrawn="0">
            <p:ph type="body" sz="quarter" idx="14" hasCustomPrompt="1"/>
          </p:nvPr>
        </p:nvSpPr>
        <p:spPr bwMode="auto">
          <a:xfrm rot="0" flipH="0" flipV="0">
            <a:off x="706268" y="1817782"/>
            <a:ext cx="3432199" cy="434871"/>
          </a:xfrm>
          <a:prstGeom prst="rect">
            <a:avLst/>
          </a:prstGeom>
        </p:spPr>
        <p:txBody>
          <a:bodyPr/>
          <a:lstStyle/>
          <a:p>
            <a:r>
              <a:rPr lang="zh-CN" sz="2800" b="0" i="0" u="none" strike="noStrike" cap="none" spc="0">
                <a:solidFill>
                  <a:schemeClr val="tx1"/>
                </a:solidFill>
                <a:latin typeface="思源黑体 CN"/>
                <a:ea typeface="思源黑体 CN"/>
                <a:cs typeface="思源黑体 CN"/>
              </a:rPr>
              <a:t>性贩卖及强迫卖淫</a:t>
            </a:r>
            <a:endParaRPr lang="zh-CN" sz="2800" b="0" i="0" u="none" strike="noStrike" cap="none" spc="0">
              <a:solidFill>
                <a:schemeClr val="tx1"/>
              </a:solidFill>
              <a:latin typeface="思源黑体 CN"/>
              <a:ea typeface="思源黑体 CN"/>
              <a:cs typeface="思源黑体 CN"/>
            </a:endParaRPr>
          </a:p>
        </p:txBody>
      </p:sp>
      <p:sp>
        <p:nvSpPr>
          <p:cNvPr id="8" name="文本占位符 8" hidden="0"/>
          <p:cNvSpPr>
            <a:spLocks noGrp="1"/>
          </p:cNvSpPr>
          <p:nvPr isPhoto="0" userDrawn="0">
            <p:ph type="body" sz="quarter" idx="13" hasCustomPrompt="1"/>
          </p:nvPr>
        </p:nvSpPr>
        <p:spPr bwMode="auto">
          <a:xfrm rot="0" flipH="0" flipV="0">
            <a:off x="706268" y="2586270"/>
            <a:ext cx="2598231" cy="3674658"/>
          </a:xfrm>
          <a:prstGeom prst="rect">
            <a:avLst/>
          </a:prstGeom>
        </p:spPr>
        <p:txBody>
          <a:bodyPr/>
          <a:lstStyle/>
          <a:p>
            <a:pPr marL="89050" indent="-261850">
              <a:buFont typeface="Arial"/>
              <a:buChar char="•"/>
            </a:pPr>
            <a:r>
              <a:rPr sz="1600"/>
              <a:t>解放 21 世纪的奴隶</a:t>
            </a:r>
            <a:endParaRPr sz="1600"/>
          </a:p>
          <a:p>
            <a:pPr marL="89050" indent="-261850">
              <a:buFont typeface="Arial"/>
              <a:buChar char="•"/>
            </a:pPr>
            <a:r>
              <a:rPr sz="1600"/>
              <a:t>禁令与卖淫</a:t>
            </a:r>
            <a:endParaRPr sz="1600"/>
          </a:p>
        </p:txBody>
      </p:sp>
      <p:sp>
        <p:nvSpPr>
          <p:cNvPr id="2" name="标题 1" hidden="0"/>
          <p:cNvSpPr>
            <a:spLocks noGrp="1"/>
          </p:cNvSpPr>
          <p:nvPr isPhoto="0" userDrawn="0">
            <p:ph type="title" hasCustomPrompt="1"/>
          </p:nvPr>
        </p:nvSpPr>
        <p:spPr bwMode="auto">
          <a:xfrm rot="0" flipH="0" flipV="0">
            <a:off x="706268" y="0"/>
            <a:ext cx="4430925" cy="1325615"/>
          </a:xfrm>
          <a:prstGeom prst="rect">
            <a:avLst/>
          </a:prstGeom>
        </p:spPr>
        <p:txBody>
          <a:bodyPr/>
          <a:lstStyle/>
          <a:p>
            <a:r>
              <a:rPr sz="4000"/>
              <a:t>天空的另一半</a:t>
            </a:r>
          </a:p>
        </p:txBody>
      </p:sp>
      <p:sp>
        <p:nvSpPr>
          <p:cNvPr id="10" name="文本占位符 8" hidden="0"/>
          <p:cNvSpPr>
            <a:spLocks noGrp="1"/>
          </p:cNvSpPr>
          <p:nvPr isPhoto="0" userDrawn="0">
            <p:ph type="body" sz="quarter" idx="14" hasCustomPrompt="1"/>
          </p:nvPr>
        </p:nvSpPr>
        <p:spPr bwMode="auto">
          <a:xfrm rot="0" flipH="0" flipV="0">
            <a:off x="4086668" y="1817782"/>
            <a:ext cx="3432199" cy="434871"/>
          </a:xfrm>
          <a:prstGeom prst="rect">
            <a:avLst/>
          </a:prstGeom>
        </p:spPr>
        <p:txBody>
          <a:bodyPr/>
          <a:lstStyle/>
          <a:p>
            <a:r>
              <a:rPr sz="2800"/>
              <a:t>性别暴力</a:t>
            </a:r>
            <a:endParaRPr sz="2800"/>
          </a:p>
        </p:txBody>
      </p:sp>
      <p:sp>
        <p:nvSpPr>
          <p:cNvPr id="11" name="文本占位符 8" hidden="0"/>
          <p:cNvSpPr>
            <a:spLocks noGrp="1"/>
          </p:cNvSpPr>
          <p:nvPr isPhoto="0" userDrawn="0">
            <p:ph type="body" sz="quarter" idx="13" hasCustomPrompt="1"/>
          </p:nvPr>
        </p:nvSpPr>
        <p:spPr bwMode="auto">
          <a:xfrm rot="0" flipH="0" flipV="0">
            <a:off x="4086668" y="2586270"/>
            <a:ext cx="2598231" cy="3674658"/>
          </a:xfrm>
          <a:prstGeom prst="rect">
            <a:avLst/>
          </a:prstGeom>
        </p:spPr>
        <p:txBody>
          <a:bodyPr/>
          <a:lstStyle/>
          <a:p>
            <a:pPr marL="89050" indent="-261850">
              <a:buFont typeface="Arial"/>
              <a:buChar char="•"/>
            </a:pPr>
            <a:r>
              <a:rPr sz="1600"/>
              <a:t>学习大声反抗</a:t>
            </a:r>
            <a:endParaRPr sz="1600"/>
          </a:p>
          <a:p>
            <a:pPr marL="89050" indent="-261850">
              <a:buFont typeface="Arial"/>
              <a:buChar char="•"/>
            </a:pPr>
            <a:r>
              <a:rPr sz="1600"/>
              <a:t>以强暴作为统治手段</a:t>
            </a:r>
            <a:endParaRPr sz="1600"/>
          </a:p>
          <a:p>
            <a:pPr marL="89050" indent="-261850">
              <a:buFont typeface="Arial"/>
              <a:buChar char="•"/>
            </a:pPr>
            <a:r>
              <a:rPr sz="1600"/>
              <a:t>「荣誉」之耻</a:t>
            </a:r>
            <a:endParaRPr sz="1600"/>
          </a:p>
        </p:txBody>
      </p:sp>
      <p:sp>
        <p:nvSpPr>
          <p:cNvPr id="13" name="文本占位符 8" hidden="0"/>
          <p:cNvSpPr>
            <a:spLocks noGrp="1"/>
          </p:cNvSpPr>
          <p:nvPr isPhoto="0" userDrawn="0">
            <p:ph type="body" sz="quarter" idx="14" hasCustomPrompt="1"/>
          </p:nvPr>
        </p:nvSpPr>
        <p:spPr bwMode="auto">
          <a:xfrm rot="0" flipH="0" flipV="0">
            <a:off x="7448017" y="1817782"/>
            <a:ext cx="3432199" cy="434871"/>
          </a:xfrm>
          <a:prstGeom prst="rect">
            <a:avLst/>
          </a:prstGeom>
        </p:spPr>
        <p:txBody>
          <a:bodyPr/>
          <a:lstStyle/>
          <a:p>
            <a:r>
              <a:rPr sz="2800"/>
              <a:t>孕产妇死亡率</a:t>
            </a:r>
            <a:endParaRPr sz="2800"/>
          </a:p>
        </p:txBody>
      </p:sp>
      <p:sp>
        <p:nvSpPr>
          <p:cNvPr id="14" name="文本占位符 8" hidden="0"/>
          <p:cNvSpPr>
            <a:spLocks noGrp="1"/>
          </p:cNvSpPr>
          <p:nvPr isPhoto="0" userDrawn="0">
            <p:ph type="body" sz="quarter" idx="13" hasCustomPrompt="1"/>
          </p:nvPr>
        </p:nvSpPr>
        <p:spPr bwMode="auto">
          <a:xfrm rot="0" flipH="0" flipV="0">
            <a:off x="7448017" y="2509461"/>
            <a:ext cx="2598231" cy="3674658"/>
          </a:xfrm>
          <a:prstGeom prst="rect">
            <a:avLst/>
          </a:prstGeom>
        </p:spPr>
        <p:txBody>
          <a:bodyPr/>
          <a:lstStyle/>
          <a:p>
            <a:pPr marL="89050" indent="-261850">
              <a:buFont typeface="Arial"/>
              <a:buChar char="•"/>
            </a:pPr>
            <a:r>
              <a:rPr sz="1600"/>
              <a:t>孕产妇死亡</a:t>
            </a:r>
            <a:endParaRPr sz="1600"/>
          </a:p>
          <a:p>
            <a:pPr marL="89050" indent="-261850">
              <a:buFont typeface="Arial"/>
              <a:buChar char="•"/>
            </a:pPr>
            <a:r>
              <a:rPr sz="1600"/>
              <a:t>妇女为何死于分娩</a:t>
            </a:r>
            <a:endParaRPr sz="1600"/>
          </a:p>
        </p:txBody>
      </p:sp>
    </p:spTree>
  </p:cSld>
  <p:transition advClick="1"/>
</p:sld>
</file>

<file path=ppt/slides/slide3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pic>
        <p:nvPicPr>
          <p:cNvPr id="10" name="" hidden="0"/>
          <p:cNvPicPr/>
          <p:nvPr isPhoto="0" userDrawn="0">
            <p:ph type="pic" sz="quarter" idx="10" hasCustomPrompt="0"/>
          </p:nvPr>
        </p:nvPicPr>
        <p:blipFill>
          <a:blip xmlns:r="http://schemas.openxmlformats.org/officeDocument/2006/relationships" r:embed="rId1"/>
          <a:srcRect l="11074" t="252" r="5735" b="-252"/>
          <a:stretch>
            <a:fillRect l="0" t="0" r="0" b="0"/>
          </a:stretch>
        </p:blipFill>
        <p:spPr bwMode="auto">
          <a:xfrm rot="0" flipH="0" flipV="0">
            <a:off x="0" y="-134"/>
            <a:ext cx="6242590" cy="6858270"/>
          </a:xfrm>
          <a:prstGeom prst="rect">
            <a:avLst/>
          </a:prstGeom>
          <a:blipFill>
            <a:blip xmlns:r="http://schemas.openxmlformats.org/officeDocument/2006/relationships" r:embed="rId2"/>
            <a:stretch/>
          </a:blipFill>
        </p:spPr>
      </p:pic>
      <p:sp>
        <p:nvSpPr>
          <p:cNvPr id="2" name="标题 1" hidden="0"/>
          <p:cNvSpPr>
            <a:spLocks noGrp="1"/>
          </p:cNvSpPr>
          <p:nvPr isPhoto="0" userDrawn="0">
            <p:ph type="title" hasCustomPrompt="1"/>
          </p:nvPr>
        </p:nvSpPr>
        <p:spPr bwMode="auto">
          <a:xfrm rot="0" flipH="0" flipV="0">
            <a:off x="5583261" y="568599"/>
            <a:ext cx="4430925" cy="925586"/>
          </a:xfrm>
          <a:prstGeom prst="rect">
            <a:avLst/>
          </a:prstGeom>
        </p:spPr>
        <p:txBody>
          <a:bodyPr/>
          <a:lstStyle/>
          <a:p/>
        </p:txBody>
      </p:sp>
      <p:sp>
        <p:nvSpPr>
          <p:cNvPr id="8" name="文本占位符 8" hidden="0"/>
          <p:cNvSpPr>
            <a:spLocks noGrp="1"/>
          </p:cNvSpPr>
          <p:nvPr isPhoto="0" userDrawn="0">
            <p:ph type="body" sz="quarter" idx="14" hasCustomPrompt="1"/>
          </p:nvPr>
        </p:nvSpPr>
        <p:spPr bwMode="auto">
          <a:xfrm rot="0" flipH="0" flipV="0">
            <a:off x="5583261" y="1644733"/>
            <a:ext cx="3432199" cy="315421"/>
          </a:xfrm>
          <a:prstGeom prst="rect">
            <a:avLst/>
          </a:prstGeom>
        </p:spPr>
        <p:txBody>
          <a:bodyPr/>
          <a:lstStyle/>
          <a:p/>
        </p:txBody>
      </p:sp>
      <p:sp>
        <p:nvSpPr>
          <p:cNvPr id="9" name="文本占位符 8" hidden="0"/>
          <p:cNvSpPr>
            <a:spLocks noGrp="1"/>
          </p:cNvSpPr>
          <p:nvPr isPhoto="0" userDrawn="0">
            <p:ph type="body" sz="quarter" idx="15" hasCustomPrompt="1"/>
          </p:nvPr>
        </p:nvSpPr>
        <p:spPr bwMode="auto">
          <a:xfrm rot="0" flipH="0" flipV="0">
            <a:off x="6398454" y="3210949"/>
            <a:ext cx="5724517" cy="2938461"/>
          </a:xfrm>
          <a:prstGeom prst="rect">
            <a:avLst/>
          </a:prstGeom>
        </p:spPr>
        <p:txBody>
          <a:bodyPr/>
          <a:lstStyle/>
          <a:p>
            <a:r>
              <a:rPr lang="zh-CN" sz="3600" b="0" i="0" u="none" strike="noStrike" cap="none" spc="0">
                <a:solidFill>
                  <a:schemeClr val="tx1"/>
                </a:solidFill>
                <a:latin typeface="思源黑体 CN"/>
                <a:ea typeface="思源黑体 CN"/>
                <a:cs typeface="思源黑体 CN"/>
              </a:rPr>
              <a:t>穆赫塔尔改变了传统模式</a:t>
            </a:r>
          </a:p>
          <a:p>
            <a:r>
              <a:rPr lang="zh-CN" sz="3600" b="0" i="0" u="none" strike="noStrike" cap="none" spc="0">
                <a:solidFill>
                  <a:schemeClr val="tx1"/>
                </a:solidFill>
                <a:latin typeface="思源黑体 CN"/>
                <a:ea typeface="思源黑体 CN"/>
                <a:cs typeface="思源黑体 CN"/>
              </a:rPr>
              <a:t>妇女开始反击和报警</a:t>
            </a:r>
            <a:endParaRPr lang="zh-CN" sz="3600" b="0" i="0" u="none" strike="noStrike" cap="none" spc="0">
              <a:solidFill>
                <a:schemeClr val="tx1"/>
              </a:solidFill>
              <a:latin typeface="思源黑体 CN"/>
              <a:ea typeface="思源黑体 CN"/>
              <a:cs typeface="思源黑体 CN"/>
            </a:endParaRPr>
          </a:p>
        </p:txBody>
      </p:sp>
    </p:spTree>
  </p:cSld>
  <p:transition advClick="1"/>
</p:sld>
</file>

<file path=ppt/slides/slide3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3079714" y="1407787"/>
            <a:ext cx="6033046" cy="3880847"/>
          </a:xfrm>
          <a:prstGeom prst="rect">
            <a:avLst/>
          </a:prstGeom>
        </p:spPr>
        <p:txBody>
          <a:bodyPr/>
          <a:lstStyle/>
          <a:p>
            <a:r>
              <a:t>妇女为何</a:t>
            </a:r>
            <a:br/>
            <a:r>
              <a:t>死于分娩？</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p:txBody>
      </p:sp>
    </p:spTree>
  </p:cSld>
  <p:transition advClick="1"/>
</p:sld>
</file>

<file path=ppt/slides/slide3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364" y="2857476"/>
            <a:ext cx="5035748" cy="1143044"/>
          </a:xfrm>
          <a:prstGeom prst="rect">
            <a:avLst/>
          </a:prstGeom>
        </p:spPr>
        <p:txBody>
          <a:bodyPr/>
          <a:lstStyle/>
          <a:p>
            <a:r>
              <a:rPr lang="zh-CN" sz="3600" b="0" i="0" u="none" strike="noStrike" cap="none" spc="0">
                <a:solidFill>
                  <a:srgbClr val="FFFFFF"/>
                </a:solidFill>
                <a:latin typeface="PingFang SC"/>
                <a:ea typeface="PingFang SC"/>
                <a:cs typeface="PingFang SC"/>
              </a:rPr>
              <a:t>卖淫活动就像是顽疾</a:t>
            </a:r>
          </a:p>
          <a:p>
            <a:r>
              <a:rPr lang="zh-CN" sz="3600" b="0" i="0" u="none" strike="noStrike" cap="none" spc="0">
                <a:solidFill>
                  <a:srgbClr val="FFFFFF"/>
                </a:solidFill>
                <a:latin typeface="PingFang SC"/>
                <a:ea typeface="PingFang SC"/>
                <a:cs typeface="PingFang SC"/>
              </a:rPr>
              <a:t>很难被消灭</a:t>
            </a:r>
          </a:p>
        </p:txBody>
      </p:sp>
    </p:spTree>
  </p:cSld>
  <p:transition advClick="1"/>
</p:sld>
</file>

<file path=ppt/slides/slide3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818599" y="914400"/>
            <a:ext cx="8743950" cy="5086350"/>
          </a:xfrm>
          <a:prstGeom prst="rect">
            <a:avLst/>
          </a:prstGeom>
        </p:spPr>
        <p:txBody>
          <a:bodyPr/>
          <a:lstStyle/>
          <a:p>
            <a:pPr algn="l"/>
            <a:r>
              <a:rPr lang="zh-CN" sz="2400" b="0" i="0" u="none" strike="noStrike" cap="none" spc="0">
                <a:solidFill>
                  <a:schemeClr val="tx1"/>
                </a:solidFill>
                <a:latin typeface="思源黑体 CN"/>
                <a:ea typeface="思源黑体 CN"/>
                <a:cs typeface="思源黑体 CN"/>
              </a:rPr>
              <a:t>“那么被贩卖的女孩呢？你们检查吗？一定很多吧！”</a:t>
            </a:r>
          </a:p>
          <a:p>
            <a:pPr algn="l"/>
            <a:endParaRPr lang="zh-CN" sz="2400" b="0" i="0" u="none" strike="noStrike" cap="none" spc="0">
              <a:solidFill>
                <a:schemeClr val="tx1"/>
              </a:solidFill>
              <a:latin typeface="思源黑体 CN"/>
              <a:ea typeface="思源黑体 CN"/>
              <a:cs typeface="思源黑体 CN"/>
            </a:endParaRPr>
          </a:p>
          <a:p>
            <a:pPr algn="l"/>
            <a:r>
              <a:rPr lang="zh-CN" sz="2400" b="0" i="0" u="none" strike="noStrike" cap="none" spc="0">
                <a:solidFill>
                  <a:schemeClr val="tx1"/>
                </a:solidFill>
                <a:latin typeface="思源黑体 CN"/>
                <a:ea typeface="思源黑体 CN"/>
                <a:cs typeface="思源黑体 CN"/>
              </a:rPr>
              <a:t>“噢，多得不得了，但我们不担心她们，反正也无能为力。”</a:t>
            </a:r>
            <a:endParaRPr lang="zh-CN" sz="2400" b="0" i="0" u="none" strike="noStrike" cap="none" spc="0">
              <a:solidFill>
                <a:schemeClr val="tx1"/>
              </a:solidFill>
              <a:latin typeface="思源黑体 CN"/>
              <a:ea typeface="思源黑体 CN"/>
              <a:cs typeface="思源黑体 CN"/>
            </a:endParaRPr>
          </a:p>
        </p:txBody>
      </p:sp>
    </p:spTree>
  </p:cSld>
  <p:transition advClick="1"/>
</p:sld>
</file>

<file path=ppt/slides/slide3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1682843" y="1514671"/>
            <a:ext cx="4032624" cy="657028"/>
          </a:xfrm>
          <a:prstGeom prst="rect">
            <a:avLst/>
          </a:prstGeom>
        </p:spPr>
        <p:txBody>
          <a:bodyPr/>
          <a:lstStyle/>
          <a:p>
            <a:pPr algn="ctr"/>
            <a:r>
              <a:rPr sz="2800"/>
              <a:t>被村中流氓看上并强暴</a:t>
            </a:r>
            <a:endParaRPr sz="2800"/>
          </a:p>
        </p:txBody>
      </p:sp>
      <p:sp>
        <p:nvSpPr>
          <p:cNvPr id="4" name="文本占位符 6" hidden="0"/>
          <p:cNvSpPr>
            <a:spLocks noGrp="1"/>
          </p:cNvSpPr>
          <p:nvPr isPhoto="0" userDrawn="0">
            <p:ph type="body" sz="quarter" idx="14" hasCustomPrompt="1"/>
          </p:nvPr>
        </p:nvSpPr>
        <p:spPr bwMode="auto">
          <a:xfrm rot="0" flipH="0" flipV="0">
            <a:off x="202831" y="400026"/>
            <a:ext cx="5035748" cy="1143044"/>
          </a:xfrm>
          <a:prstGeom prst="rect">
            <a:avLst/>
          </a:prstGeom>
        </p:spPr>
        <p:txBody>
          <a:bodyPr/>
          <a:lstStyle/>
          <a:p>
            <a:r>
              <a:t>沃妮雪的故事</a:t>
            </a:r>
          </a:p>
        </p:txBody>
      </p:sp>
      <p:sp>
        <p:nvSpPr>
          <p:cNvPr id="7" name="标题 2" hidden="0"/>
          <p:cNvSpPr>
            <a:spLocks noGrp="1"/>
          </p:cNvSpPr>
          <p:nvPr isPhoto="0" userDrawn="0">
            <p:ph type="title" hasCustomPrompt="1"/>
          </p:nvPr>
        </p:nvSpPr>
        <p:spPr bwMode="auto">
          <a:xfrm rot="0" flipH="0" flipV="0">
            <a:off x="1517931" y="2325681"/>
            <a:ext cx="4362450" cy="591237"/>
          </a:xfrm>
          <a:prstGeom prst="rect">
            <a:avLst/>
          </a:prstGeom>
        </p:spPr>
        <p:txBody>
          <a:bodyPr/>
          <a:lstStyle/>
          <a:p>
            <a:pPr algn="ctr"/>
            <a:r>
              <a:rPr sz="2800"/>
              <a:t>村中长老示意两家和解</a:t>
            </a:r>
            <a:endParaRPr sz="2800"/>
          </a:p>
        </p:txBody>
      </p:sp>
      <p:sp>
        <p:nvSpPr>
          <p:cNvPr id="9" name="标题 2" hidden="0"/>
          <p:cNvSpPr>
            <a:spLocks noGrp="1"/>
          </p:cNvSpPr>
          <p:nvPr isPhoto="0" userDrawn="0">
            <p:ph type="title" hasCustomPrompt="1"/>
          </p:nvPr>
        </p:nvSpPr>
        <p:spPr bwMode="auto">
          <a:xfrm rot="0" flipH="0" flipV="0">
            <a:off x="1517931" y="3204249"/>
            <a:ext cx="4362450" cy="915179"/>
          </a:xfrm>
          <a:prstGeom prst="rect">
            <a:avLst/>
          </a:prstGeom>
        </p:spPr>
        <p:txBody>
          <a:bodyPr/>
          <a:lstStyle/>
          <a:p>
            <a:pPr algn="ctr">
              <a:lnSpc>
                <a:spcPct val="114999"/>
              </a:lnSpc>
            </a:pPr>
            <a:r>
              <a:rPr sz="2800"/>
              <a:t>流氓怕被起诉再次绑架并强暴沃妮雪</a:t>
            </a:r>
            <a:endParaRPr sz="2800"/>
          </a:p>
        </p:txBody>
      </p:sp>
      <p:sp>
        <p:nvSpPr>
          <p:cNvPr id="11" name="标题 2" hidden="0"/>
          <p:cNvSpPr>
            <a:spLocks noGrp="1"/>
          </p:cNvSpPr>
          <p:nvPr isPhoto="0" userDrawn="0">
            <p:ph type="title" hasCustomPrompt="1"/>
          </p:nvPr>
        </p:nvSpPr>
        <p:spPr bwMode="auto">
          <a:xfrm rot="0" flipH="0" flipV="0">
            <a:off x="1517931" y="4425809"/>
            <a:ext cx="4362450" cy="915179"/>
          </a:xfrm>
          <a:prstGeom prst="rect">
            <a:avLst/>
          </a:prstGeom>
        </p:spPr>
        <p:txBody>
          <a:bodyPr/>
          <a:lstStyle/>
          <a:p>
            <a:pPr algn="ctr"/>
            <a:r>
              <a:rPr sz="2800"/>
              <a:t>沃妮雪再次逃出后</a:t>
            </a:r>
            <a:br/>
            <a:r>
              <a:rPr sz="2800"/>
              <a:t>被抓去法庭</a:t>
            </a:r>
            <a:endParaRPr sz="2800"/>
          </a:p>
        </p:txBody>
      </p:sp>
      <p:sp>
        <p:nvSpPr>
          <p:cNvPr id="13" name="标题 2" hidden="0"/>
          <p:cNvSpPr>
            <a:spLocks noGrp="1"/>
          </p:cNvSpPr>
          <p:nvPr isPhoto="0" userDrawn="0">
            <p:ph type="title" hasCustomPrompt="1"/>
          </p:nvPr>
        </p:nvSpPr>
        <p:spPr bwMode="auto">
          <a:xfrm rot="0" flipH="0" flipV="0">
            <a:off x="1103936" y="5818819"/>
            <a:ext cx="5190439" cy="915179"/>
          </a:xfrm>
          <a:prstGeom prst="rect">
            <a:avLst/>
          </a:prstGeom>
        </p:spPr>
        <p:txBody>
          <a:bodyPr/>
          <a:lstStyle/>
          <a:p>
            <a:pPr marL="0" marR="0" indent="-172800" algn="ctr">
              <a:lnSpc>
                <a:spcPct val="150000"/>
              </a:lnSpc>
              <a:spcBef>
                <a:spcPts val="0"/>
              </a:spcBef>
              <a:spcAft>
                <a:spcPts val="0"/>
              </a:spcAft>
              <a:buFont typeface="Arial"/>
              <a:buNone/>
              <a:tabLst/>
            </a:pPr>
            <a:r>
              <a:rPr sz="2800"/>
              <a:t>法官</a:t>
            </a:r>
            <a:r>
              <a:rPr lang="zh-CN" sz="2800" b="0" i="0" u="none" strike="noStrike" cap="none" spc="0">
                <a:solidFill>
                  <a:schemeClr val="tx1"/>
                </a:solidFill>
                <a:latin typeface="+mj-lt"/>
                <a:ea typeface="+mj-lt"/>
                <a:cs typeface="+mj-lt"/>
              </a:rPr>
              <a:t>劝沃妮雪不计前嫌</a:t>
            </a:r>
            <a:br/>
            <a:r>
              <a:rPr lang="zh-CN" sz="2800" b="0" i="0" u="none" strike="noStrike" cap="none" spc="0">
                <a:solidFill>
                  <a:schemeClr val="tx1"/>
                </a:solidFill>
                <a:latin typeface="+mj-lt"/>
                <a:ea typeface="+mj-lt"/>
                <a:cs typeface="+mj-lt"/>
              </a:rPr>
              <a:t>嫁给阿贝鲁</a:t>
            </a:r>
            <a:endParaRPr lang="zh-CN" sz="2800" b="0" i="0" u="none" strike="noStrike" cap="none" spc="0">
              <a:solidFill>
                <a:schemeClr val="tx1"/>
              </a:solidFill>
              <a:latin typeface="+mj-lt"/>
              <a:ea typeface="+mj-lt"/>
              <a:cs typeface="+mj-lt"/>
            </a:endParaRPr>
          </a:p>
        </p:txBody>
      </p:sp>
      <p:sp>
        <p:nvSpPr>
          <p:cNvPr id="15" name="标题 2" hidden="0"/>
          <p:cNvSpPr>
            <a:spLocks noGrp="1"/>
          </p:cNvSpPr>
          <p:nvPr isPhoto="0" userDrawn="0">
            <p:ph type="title" hasCustomPrompt="1"/>
          </p:nvPr>
        </p:nvSpPr>
        <p:spPr bwMode="auto">
          <a:xfrm rot="0" flipH="0" flipV="0">
            <a:off x="6639287" y="1484691"/>
            <a:ext cx="4032624" cy="657028"/>
          </a:xfrm>
          <a:prstGeom prst="rect">
            <a:avLst/>
          </a:prstGeom>
        </p:spPr>
        <p:txBody>
          <a:bodyPr/>
          <a:lstStyle/>
          <a:p>
            <a:pPr algn="ctr"/>
            <a:r>
              <a:rPr sz="2800"/>
              <a:t>流氓把沃妮雪关进高墙</a:t>
            </a:r>
            <a:endParaRPr sz="2800"/>
          </a:p>
        </p:txBody>
      </p:sp>
      <p:sp>
        <p:nvSpPr>
          <p:cNvPr id="16" name="标题 2" hidden="0"/>
          <p:cNvSpPr>
            <a:spLocks noGrp="1"/>
          </p:cNvSpPr>
          <p:nvPr isPhoto="0" userDrawn="0">
            <p:ph type="title" hasCustomPrompt="1"/>
          </p:nvPr>
        </p:nvSpPr>
        <p:spPr bwMode="auto">
          <a:xfrm rot="0" flipH="0" flipV="0">
            <a:off x="6474375" y="2448100"/>
            <a:ext cx="4362450" cy="591237"/>
          </a:xfrm>
          <a:prstGeom prst="rect">
            <a:avLst/>
          </a:prstGeom>
        </p:spPr>
        <p:txBody>
          <a:bodyPr/>
          <a:lstStyle/>
          <a:p>
            <a:pPr algn="ctr"/>
            <a:r>
              <a:rPr sz="2800"/>
              <a:t>村民们非但不搭救</a:t>
            </a:r>
            <a:br/>
            <a:r>
              <a:rPr sz="2800"/>
              <a:t>还责怪沃妮雪破坏了传统</a:t>
            </a:r>
            <a:endParaRPr sz="2800"/>
          </a:p>
        </p:txBody>
      </p:sp>
      <p:sp>
        <p:nvSpPr>
          <p:cNvPr id="17" name="标题 2" hidden="0"/>
          <p:cNvSpPr>
            <a:spLocks noGrp="1"/>
          </p:cNvSpPr>
          <p:nvPr isPhoto="0" userDrawn="0">
            <p:ph type="title" hasCustomPrompt="1"/>
          </p:nvPr>
        </p:nvSpPr>
        <p:spPr bwMode="auto">
          <a:xfrm rot="0" flipH="0" flipV="0">
            <a:off x="6474375" y="3345718"/>
            <a:ext cx="4362450" cy="915179"/>
          </a:xfrm>
          <a:prstGeom prst="rect">
            <a:avLst/>
          </a:prstGeom>
        </p:spPr>
        <p:txBody>
          <a:bodyPr/>
          <a:lstStyle/>
          <a:p>
            <a:pPr algn="ctr">
              <a:lnSpc>
                <a:spcPct val="114999"/>
              </a:lnSpc>
            </a:pPr>
            <a:r>
              <a:rPr sz="2800"/>
              <a:t>沃妮雪再次逃跑</a:t>
            </a:r>
            <a:br/>
            <a:r>
              <a:rPr sz="2800"/>
              <a:t>为了保命住进警局监牢</a:t>
            </a:r>
            <a:endParaRPr sz="2800"/>
          </a:p>
        </p:txBody>
      </p:sp>
      <p:sp>
        <p:nvSpPr>
          <p:cNvPr id="18" name="标题 2" hidden="0"/>
          <p:cNvSpPr>
            <a:spLocks noGrp="1"/>
          </p:cNvSpPr>
          <p:nvPr isPhoto="0" userDrawn="0">
            <p:ph type="title" hasCustomPrompt="1"/>
          </p:nvPr>
        </p:nvSpPr>
        <p:spPr bwMode="auto">
          <a:xfrm rot="0" flipH="0" flipV="0">
            <a:off x="6063306" y="4425809"/>
            <a:ext cx="5048250" cy="915179"/>
          </a:xfrm>
          <a:prstGeom prst="rect">
            <a:avLst/>
          </a:prstGeom>
        </p:spPr>
        <p:txBody>
          <a:bodyPr/>
          <a:lstStyle/>
          <a:p>
            <a:pPr algn="ctr"/>
            <a:r>
              <a:rPr lang="zh-CN" sz="2800" b="0" i="0" u="none" strike="noStrike" cap="none" spc="0">
                <a:solidFill>
                  <a:schemeClr val="tx1"/>
                </a:solidFill>
                <a:latin typeface="思源黑体 Medium"/>
                <a:ea typeface="思源黑体 Medium"/>
                <a:cs typeface="思源黑体 Medium"/>
              </a:rPr>
              <a:t>听证会法官问</a:t>
            </a:r>
            <a:br/>
            <a:r>
              <a:rPr lang="zh-CN" sz="2800" b="0" i="0" u="none" strike="noStrike" cap="none" spc="0">
                <a:solidFill>
                  <a:schemeClr val="tx1"/>
                </a:solidFill>
                <a:latin typeface="思源黑体 Medium"/>
                <a:ea typeface="思源黑体 Medium"/>
                <a:cs typeface="思源黑体 Medium"/>
              </a:rPr>
              <a:t>他想娶你，你为什么要拒绝？</a:t>
            </a:r>
            <a:endParaRPr lang="zh-CN" sz="2800" b="0" i="0" u="none" strike="noStrike" cap="none" spc="0">
              <a:solidFill>
                <a:schemeClr val="tx1"/>
              </a:solidFill>
              <a:latin typeface="思源黑体 Medium"/>
              <a:ea typeface="思源黑体 Medium"/>
              <a:cs typeface="思源黑体 Medium"/>
            </a:endParaRPr>
          </a:p>
        </p:txBody>
      </p:sp>
      <p:sp>
        <p:nvSpPr>
          <p:cNvPr id="19" name="标题 2" hidden="0"/>
          <p:cNvSpPr>
            <a:spLocks noGrp="1"/>
          </p:cNvSpPr>
          <p:nvPr isPhoto="0" userDrawn="0">
            <p:ph type="title" hasCustomPrompt="1"/>
          </p:nvPr>
        </p:nvSpPr>
        <p:spPr bwMode="auto">
          <a:xfrm rot="0" flipH="0" flipV="0">
            <a:off x="6060380" y="5693589"/>
            <a:ext cx="5190439" cy="915179"/>
          </a:xfrm>
          <a:prstGeom prst="rect">
            <a:avLst/>
          </a:prstGeom>
        </p:spPr>
        <p:txBody>
          <a:bodyPr/>
          <a:lstStyle/>
          <a:p>
            <a:pPr marL="0" marR="0" indent="-172800" algn="ctr">
              <a:lnSpc>
                <a:spcPct val="114999"/>
              </a:lnSpc>
              <a:spcBef>
                <a:spcPts val="0"/>
              </a:spcBef>
              <a:spcAft>
                <a:spcPts val="0"/>
              </a:spcAft>
              <a:buFont typeface="Arial"/>
              <a:buNone/>
              <a:tabLst/>
            </a:pPr>
            <a:r>
              <a:rPr sz="2800"/>
              <a:t>流氓坐牢仅一个月后</a:t>
            </a:r>
            <a:br/>
            <a:r>
              <a:rPr sz="2800"/>
              <a:t>被释放</a:t>
            </a:r>
            <a:endParaRPr lang="zh-CN" sz="2800" b="0" i="0" u="none" strike="noStrike" cap="none" spc="0">
              <a:solidFill>
                <a:schemeClr val="tx1"/>
              </a:solidFill>
              <a:latin typeface="+mj-lt"/>
              <a:ea typeface="+mj-lt"/>
              <a:cs typeface="+mj-lt"/>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1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repeatCount="100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repeatCount="1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repeatCount="100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repeatCount="100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repeatCount="100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repeatCount="100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1084529" cy="5220646"/>
          </a:xfrm>
          <a:prstGeom prst="rect">
            <a:avLst/>
          </a:prstGeom>
        </p:spPr>
        <p:txBody>
          <a:bodyPr/>
          <a:lstStyle/>
          <a:p>
            <a:r>
              <a:rPr lang="zh-CN" sz="2800" b="0" i="0" u="none" strike="noStrike" cap="none" spc="0">
                <a:solidFill>
                  <a:schemeClr val="tx1"/>
                </a:solidFill>
                <a:latin typeface="+mn-lt"/>
                <a:ea typeface="+mn-lt"/>
                <a:cs typeface="+mn-lt"/>
              </a:rPr>
              <a:t>四、漠视妇女。</a:t>
            </a:r>
          </a:p>
          <a:p/>
          <a:p>
            <a:r>
              <a:rPr lang="zh-CN" sz="2800" b="0" i="0" u="none" strike="noStrike" cap="none" spc="0">
                <a:solidFill>
                  <a:schemeClr val="tx1"/>
                </a:solidFill>
                <a:latin typeface="+mn-lt"/>
                <a:ea typeface="+mn-lt"/>
                <a:cs typeface="+mn-lt"/>
              </a:rPr>
              <a:t>在世界许多地方，妇女丧命是因为她们不受重视。妇女被边缘化的国家及孕产妇死亡率高的国家，两者之间有很强的相关性。</a:t>
            </a:r>
          </a:p>
          <a:p/>
          <a:p>
            <a:r>
              <a:rPr lang="zh-CN" sz="2800" b="0" i="0" u="none" strike="noStrike" cap="none" spc="0">
                <a:solidFill>
                  <a:schemeClr val="tx1"/>
                </a:solidFill>
                <a:latin typeface="+mn-lt"/>
                <a:ea typeface="+mn-lt"/>
                <a:cs typeface="+mn-lt"/>
              </a:rPr>
              <a:t>事实上，就美国而言，即便收入提高、看医生更为容易，但是整个 19 世纪和 20 世纪初期的孕产妇死亡率依然居高不下。第一次世界大战期间，死于分娩的美国女性比死于战场的美国男性还要多。</a:t>
            </a:r>
          </a:p>
          <a:p/>
          <a:p>
            <a:r>
              <a:rPr lang="zh-CN" sz="2800" b="0" i="0" u="none" strike="noStrike" cap="none" spc="0">
                <a:solidFill>
                  <a:schemeClr val="tx1"/>
                </a:solidFill>
                <a:latin typeface="+mn-lt"/>
                <a:ea typeface="+mn-lt"/>
                <a:cs typeface="+mn-lt"/>
              </a:rPr>
              <a:t>但是从 20 世纪 20 年代至 40 年代开始，美国孕产妇死亡率大幅下降——显然，女性被赋予投票权后，也把资源导向孕产妇医疗看护领域。女性可以投票后，她们的生命突然变得更重要了。让女性有权投票，竟然使得妇女健康水平意外地大幅提升。</a:t>
            </a:r>
            <a:endParaRPr lang="zh-CN" sz="2800" b="0" i="0" u="none" strike="noStrike" cap="none" spc="0">
              <a:solidFill>
                <a:schemeClr val="tx1"/>
              </a:solidFill>
              <a:latin typeface="+mn-lt"/>
              <a:ea typeface="+mn-lt"/>
              <a:cs typeface="+mn-lt"/>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4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346613" y="2216704"/>
            <a:ext cx="7498772" cy="1143044"/>
          </a:xfrm>
          <a:prstGeom prst="rect">
            <a:avLst/>
          </a:prstGeom>
        </p:spPr>
        <p:txBody>
          <a:bodyPr/>
          <a:lstStyle/>
          <a:p>
            <a:r>
              <a:rPr lang="zh-CN" sz="3600" b="0" i="0" u="none" strike="noStrike" cap="none" spc="0">
                <a:solidFill>
                  <a:schemeClr val="tx1"/>
                </a:solidFill>
                <a:latin typeface="+mn-ea"/>
                <a:ea typeface="+mn-ea"/>
                <a:cs typeface="+mn-ea"/>
              </a:rPr>
              <a:t>女性感染艾滋病</a:t>
            </a:r>
          </a:p>
          <a:p>
            <a:r>
              <a:rPr lang="zh-CN" sz="3600" b="0" i="0" u="none" strike="noStrike" cap="none" spc="0">
                <a:solidFill>
                  <a:schemeClr val="tx1"/>
                </a:solidFill>
                <a:latin typeface="+mn-ea"/>
                <a:ea typeface="+mn-ea"/>
                <a:cs typeface="+mn-ea"/>
              </a:rPr>
              <a:t>是她们没有保护好自己吗？</a:t>
            </a:r>
            <a:endParaRPr lang="zh-CN" sz="3600" b="0" i="0" u="none" strike="noStrike" cap="none" spc="0">
              <a:solidFill>
                <a:schemeClr val="tx1"/>
              </a:solidFill>
              <a:latin typeface="+mn-ea"/>
              <a:ea typeface="+mn-ea"/>
              <a:cs typeface="+mn-ea"/>
            </a:endParaRPr>
          </a:p>
        </p:txBody>
      </p:sp>
      <p:sp>
        <p:nvSpPr>
          <p:cNvPr id="5" name="" hidden="0"/>
          <p:cNvSpPr/>
          <p:nvPr isPhoto="0" userDrawn="0"/>
        </p:nvSpPr>
        <p:spPr bwMode="auto">
          <a:xfrm rot="0" flipH="0" flipV="0">
            <a:off x="839931" y="4000521"/>
            <a:ext cx="10512136" cy="2199409"/>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sp>
      <p:sp>
        <p:nvSpPr>
          <p:cNvPr id="6" name="" hidden="0"/>
          <p:cNvSpPr/>
          <p:nvPr isPhoto="0" userDrawn="0"/>
        </p:nvSpPr>
        <p:spPr bwMode="auto">
          <a:xfrm rot="0" flipH="0" flipV="0">
            <a:off x="1445996" y="4392369"/>
            <a:ext cx="9300151" cy="1415748"/>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思源黑体 CN"/>
                <a:ea typeface="思源黑体 CN"/>
                <a:cs typeface="思源黑体 CN"/>
              </a:rPr>
              <a:t>在非洲和亚洲，女性在结婚前通常是没有感染危险的，结婚后就从丈夫身上感染了艾滋病病毒。</a:t>
            </a:r>
            <a:endParaRPr lang="zh-CN" sz="2400" b="0" i="0" u="none" strike="noStrike" cap="none" spc="0">
              <a:solidFill>
                <a:srgbClr val="494949"/>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repeatCount="1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653650" y="1480626"/>
            <a:ext cx="5035748" cy="1143044"/>
          </a:xfrm>
          <a:prstGeom prst="rect">
            <a:avLst/>
          </a:prstGeom>
        </p:spPr>
        <p:txBody>
          <a:bodyPr/>
          <a:lstStyle/>
          <a:p>
            <a:r>
              <a:rPr sz="3600" b="0" i="0" u="none" strike="noStrike">
                <a:solidFill>
                  <a:srgbClr val="FFFFFF"/>
                </a:solidFill>
                <a:latin typeface="PingFang SC"/>
                <a:ea typeface="PingFang SC"/>
                <a:cs typeface="PingFang SC"/>
              </a:rPr>
              <a:t>但是，这重要吗？</a:t>
            </a:r>
            <a:endParaRPr sz="3600">
              <a:solidFill>
                <a:srgbClr val="FFFFFF"/>
              </a:solidFill>
            </a:endParaRPr>
          </a:p>
        </p:txBody>
      </p:sp>
      <p:sp>
        <p:nvSpPr>
          <p:cNvPr id="6" name="文本占位符 6" hidden="0"/>
          <p:cNvSpPr>
            <a:spLocks noGrp="1"/>
          </p:cNvSpPr>
          <p:nvPr isPhoto="0" userDrawn="0">
            <p:ph type="body" sz="quarter" idx="14" hasCustomPrompt="1"/>
          </p:nvPr>
        </p:nvSpPr>
        <p:spPr bwMode="auto">
          <a:xfrm rot="0" flipH="0" flipV="0">
            <a:off x="1837649" y="2924163"/>
            <a:ext cx="8915400" cy="3361370"/>
          </a:xfrm>
          <a:prstGeom prst="rect">
            <a:avLst/>
          </a:prstGeom>
        </p:spPr>
        <p:txBody>
          <a:bodyPr/>
          <a:lstStyle/>
          <a:p>
            <a:r>
              <a:rPr sz="3600" b="0" i="0" u="none" strike="noStrike">
                <a:solidFill>
                  <a:srgbClr val="FFFFFF"/>
                </a:solidFill>
                <a:latin typeface="PingFang SC"/>
                <a:ea typeface="PingFang SC"/>
                <a:cs typeface="PingFang SC"/>
              </a:rPr>
              <a:t>辩论这个问题该怎么称呼，根本无关紧要，重点是孩子正被逼着卖淫。</a:t>
            </a:r>
            <a:endParaRPr sz="3600">
              <a:solidFill>
                <a:srgbClr val="FFFFFF"/>
              </a:solidFill>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656800" y="1562100"/>
            <a:ext cx="6800850" cy="2914649"/>
          </a:xfrm>
          <a:prstGeom prst="rect">
            <a:avLst/>
          </a:prstGeom>
        </p:spPr>
        <p:txBody>
          <a:bodyPr/>
          <a:lstStyle/>
          <a:p>
            <a:pPr algn="l"/>
            <a:r>
              <a:rPr lang="zh-CN" sz="2400" b="0" i="0" u="none" strike="noStrike" cap="none" spc="0">
                <a:solidFill>
                  <a:schemeClr val="tx1"/>
                </a:solidFill>
                <a:latin typeface="思源黑体 CN"/>
                <a:ea typeface="思源黑体 CN"/>
                <a:cs typeface="思源黑体 CN"/>
              </a:rPr>
              <a:t>她醒来后，宿醉难受，下体疼痛，明白了生米已煮成熟饭。</a:t>
            </a:r>
            <a:endParaRPr sz="2400"/>
          </a:p>
          <a:p>
            <a:pPr algn="l"/>
            <a:r>
              <a:rPr lang="zh-CN" sz="2400" b="0" i="0" u="none" strike="noStrike" cap="none" spc="0">
                <a:solidFill>
                  <a:schemeClr val="tx1"/>
                </a:solidFill>
                <a:latin typeface="思源黑体 CN"/>
                <a:ea typeface="思源黑体 CN"/>
                <a:cs typeface="思源黑体 CN"/>
              </a:rPr>
              <a:t>“我是个废人了。”她当时心想。</a:t>
            </a:r>
            <a:endParaRPr sz="2400"/>
          </a:p>
          <a:p>
            <a:pPr algn="l"/>
            <a:r>
              <a:rPr lang="zh-CN" sz="2400" b="0" i="0" u="none" strike="noStrike" cap="none" spc="0">
                <a:solidFill>
                  <a:schemeClr val="tx1"/>
                </a:solidFill>
                <a:latin typeface="思源黑体 CN"/>
                <a:ea typeface="思源黑体 CN"/>
                <a:cs typeface="思源黑体 CN"/>
              </a:rPr>
              <a:t>于是让步，不再对抗。</a:t>
            </a:r>
            <a:endParaRPr sz="2400"/>
          </a:p>
        </p:txBody>
      </p:sp>
    </p:spTree>
  </p:cSld>
  <p:transition advClick="1"/>
</p:sld>
</file>

<file path=ppt/slides/slide4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pic>
        <p:nvPicPr>
          <p:cNvPr id="10" name="" hidden="0"/>
          <p:cNvPicPr/>
          <p:nvPr isPhoto="0" userDrawn="0">
            <p:ph type="pic" sz="quarter" idx="10" hasCustomPrompt="0"/>
          </p:nvPr>
        </p:nvPicPr>
        <p:blipFill>
          <a:blip xmlns:r="http://schemas.openxmlformats.org/officeDocument/2006/relationships" r:embed="rId1"/>
          <a:srcRect l="0" t="3178" r="0" b="3178"/>
          <a:stretch>
            <a:fillRect l="0" t="0" r="0" b="0"/>
          </a:stretch>
        </p:blipFill>
        <p:spPr bwMode="auto">
          <a:xfrm rot="0" flipH="0" flipV="0">
            <a:off x="0" y="-134"/>
            <a:ext cx="4906727" cy="6858270"/>
          </a:xfrm>
          <a:prstGeom prst="rect">
            <a:avLst/>
          </a:prstGeom>
          <a:blipFill>
            <a:blip xmlns:r="http://schemas.openxmlformats.org/officeDocument/2006/relationships" r:embed="rId2"/>
            <a:stretch/>
          </a:blipFill>
        </p:spPr>
      </p:pic>
      <p:sp>
        <p:nvSpPr>
          <p:cNvPr id="2" name="标题 1" hidden="0"/>
          <p:cNvSpPr>
            <a:spLocks noGrp="1"/>
          </p:cNvSpPr>
          <p:nvPr isPhoto="0" userDrawn="0">
            <p:ph type="title" hasCustomPrompt="1"/>
          </p:nvPr>
        </p:nvSpPr>
        <p:spPr bwMode="auto">
          <a:xfrm rot="0" flipH="0" flipV="0">
            <a:off x="5583261" y="301899"/>
            <a:ext cx="4430925" cy="925586"/>
          </a:xfrm>
          <a:prstGeom prst="rect">
            <a:avLst/>
          </a:prstGeom>
        </p:spPr>
        <p:txBody>
          <a:bodyPr/>
          <a:lstStyle/>
          <a:p>
            <a:r>
              <a:t>茉姆</a:t>
            </a:r>
          </a:p>
        </p:txBody>
      </p:sp>
      <p:sp>
        <p:nvSpPr>
          <p:cNvPr id="8" name="文本占位符 8" hidden="0"/>
          <p:cNvSpPr>
            <a:spLocks noGrp="1"/>
          </p:cNvSpPr>
          <p:nvPr isPhoto="0" userDrawn="0">
            <p:ph type="body" sz="quarter" idx="14" hasCustomPrompt="1"/>
          </p:nvPr>
        </p:nvSpPr>
        <p:spPr bwMode="auto">
          <a:xfrm rot="0" flipH="0" flipV="0">
            <a:off x="5583261" y="1644733"/>
            <a:ext cx="3432199" cy="315421"/>
          </a:xfrm>
          <a:prstGeom prst="rect">
            <a:avLst/>
          </a:prstGeom>
        </p:spPr>
        <p:txBody>
          <a:bodyPr/>
          <a:lstStyle/>
          <a:p/>
        </p:txBody>
      </p:sp>
      <p:sp>
        <p:nvSpPr>
          <p:cNvPr id="9" name="文本占位符 8" hidden="0"/>
          <p:cNvSpPr>
            <a:spLocks noGrp="1"/>
          </p:cNvSpPr>
          <p:nvPr isPhoto="0" userDrawn="0">
            <p:ph type="body" sz="quarter" idx="15" hasCustomPrompt="1"/>
          </p:nvPr>
        </p:nvSpPr>
        <p:spPr bwMode="auto">
          <a:xfrm rot="0" flipH="0" flipV="0">
            <a:off x="5514300" y="1314450"/>
            <a:ext cx="5793479" cy="4852279"/>
          </a:xfrm>
          <a:prstGeom prst="rect">
            <a:avLst/>
          </a:prstGeom>
        </p:spPr>
        <p:txBody>
          <a:bodyPr/>
          <a:lstStyle/>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茉姆绝非「难缠的女人」，她很甜美。</a:t>
            </a:r>
          </a:p>
          <a:p>
            <a:pPr marL="0" marR="0" indent="-172800" algn="ctr">
              <a:lnSpc>
                <a:spcPct val="150000"/>
              </a:lnSpc>
              <a:spcBef>
                <a:spcPts val="0"/>
              </a:spcBef>
              <a:spcAft>
                <a:spcPts val="0"/>
              </a:spcAft>
              <a:buFont typeface="Arial"/>
              <a:buNone/>
              <a:tabLst/>
            </a:pPr>
            <a:endParaRPr lang="zh-CN" sz="2400" b="0" i="0" u="none" strike="noStrike" cap="none" spc="0">
              <a:solidFill>
                <a:schemeClr val="tx1"/>
              </a:solidFill>
              <a:latin typeface="思源黑体 CN"/>
              <a:ea typeface="思源黑体 CN"/>
              <a:cs typeface="思源黑体 CN"/>
            </a:endParaRP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她总是买礼物送给朋友，</a:t>
            </a: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天天在佛龛前为朋友祈福。</a:t>
            </a:r>
          </a:p>
          <a:p>
            <a:pPr marL="0" marR="0" indent="-172800" algn="ctr">
              <a:lnSpc>
                <a:spcPct val="150000"/>
              </a:lnSpc>
              <a:spcBef>
                <a:spcPts val="0"/>
              </a:spcBef>
              <a:spcAft>
                <a:spcPts val="0"/>
              </a:spcAft>
              <a:buFont typeface="Arial"/>
              <a:buNone/>
              <a:tabLst/>
            </a:pPr>
            <a:endParaRPr lang="zh-CN" sz="2400" b="0" i="0" u="none" strike="noStrike" cap="none" spc="0">
              <a:solidFill>
                <a:schemeClr val="tx1"/>
              </a:solidFill>
              <a:latin typeface="思源黑体 CN"/>
              <a:ea typeface="思源黑体 CN"/>
              <a:cs typeface="思源黑体 CN"/>
            </a:endParaRP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她渴望永远离开妓院，</a:t>
            </a: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但是无法克服毒瘾。</a:t>
            </a:r>
            <a:endParaRPr lang="zh-CN" sz="2400" b="0" i="0" u="none" strike="noStrike" cap="none" spc="0">
              <a:solidFill>
                <a:schemeClr val="tx1"/>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7576090" y="5570732"/>
            <a:ext cx="3927954" cy="915179"/>
          </a:xfrm>
          <a:prstGeom prst="rect">
            <a:avLst/>
          </a:prstGeom>
        </p:spPr>
        <p:txBody>
          <a:bodyPr/>
          <a:lstStyle/>
          <a:p>
            <a:pPr algn="r"/>
            <a:r>
              <a:t>数据来源：The World Bank（2017）</a:t>
            </a:r>
            <a:br/>
            <a:r>
              <a:t>* 2019年，中国国家统计局显示孕产妇死亡率为 17.8</a:t>
            </a:r>
          </a:p>
        </p:txBody>
      </p:sp>
      <p:pic>
        <p:nvPicPr>
          <p:cNvPr id="6" name="" hidden="0"/>
          <p:cNvPicPr/>
          <p:nvPr isPhoto="0" userDrawn="0"/>
        </p:nvPicPr>
        <p:blipFill>
          <a:blip xmlns:r="http://schemas.openxmlformats.org/officeDocument/2006/relationships" r:embed="rId1"/>
          <a:srcRect l="0" t="0" r="0" b="12907"/>
          <a:stretch>
            <a:fillRect l="0" t="0" r="0" b="0"/>
          </a:stretch>
        </p:blipFill>
        <p:spPr bwMode="auto">
          <a:xfrm rot="0" flipH="0" flipV="0">
            <a:off x="374072" y="1067052"/>
            <a:ext cx="7010400" cy="3799356"/>
          </a:xfrm>
          <a:prstGeom prst="rect">
            <a:avLst/>
          </a:prstGeom>
        </p:spPr>
      </p:pic>
      <p:graphicFrame>
        <p:nvGraphicFramePr>
          <p:cNvPr id="8" name="" hidden="0"/>
          <p:cNvGraphicFramePr/>
          <p:nvPr isPhoto="0" userDrawn="0"/>
        </p:nvGraphicFramePr>
        <p:xfrm rot="0" flipH="0" flipV="0">
          <a:off x="7541454" y="1067052"/>
          <a:ext cx="4364182" cy="1873138"/>
        </p:xfrm>
        <a:graphic>
          <a:graphicData uri="http://schemas.openxmlformats.org/drawingml/2006/table">
            <a:tbl>
              <a:tblPr firstRow="1" firstCol="0" lastRow="0" lastCol="0" bandRow="1" bandCol="0">
                <a:tableStyleId>{5C22544A-7EE6-4342-B048-85BDC9FD1C3A}</a:tableStyleId>
              </a:tblPr>
              <a:tblGrid>
                <a:gridCol w="1350000"/>
                <a:gridCol w="3001482"/>
              </a:tblGrid>
              <a:tr h="376302">
                <a:tc>
                  <a:txBody>
                    <a:bodyPr/>
                    <a:p>
                      <a:r>
                        <a:rPr>
                          <a:solidFill>
                            <a:srgbClr val="494949"/>
                          </a:solidFill>
                        </a:rPr>
                        <a:t>国家</a:t>
                      </a:r>
                      <a:endParaRPr>
                        <a:solidFill>
                          <a:srgbClr val="494949"/>
                        </a:solidFill>
                      </a:endParaRPr>
                    </a:p>
                  </a:txBody>
                </a:tc>
                <a:tc>
                  <a:txBody>
                    <a:bodyPr/>
                    <a:p>
                      <a:r>
                        <a:rPr>
                          <a:solidFill>
                            <a:srgbClr val="494949"/>
                          </a:solidFill>
                        </a:rPr>
                        <a:t>孕产妇死亡率（每 10 万）</a:t>
                      </a:r>
                      <a:endParaRPr>
                        <a:solidFill>
                          <a:srgbClr val="494949"/>
                        </a:solidFill>
                      </a:endParaRPr>
                    </a:p>
                  </a:txBody>
                </a:tc>
              </a:tr>
              <a:tr h="325267">
                <a:tc>
                  <a:txBody>
                    <a:bodyPr/>
                    <a:p>
                      <a:r>
                        <a:rPr>
                          <a:solidFill>
                            <a:srgbClr val="494949"/>
                          </a:solidFill>
                        </a:rPr>
                        <a:t>中国</a:t>
                      </a:r>
                      <a:endParaRPr>
                        <a:solidFill>
                          <a:srgbClr val="494949"/>
                        </a:solidFill>
                      </a:endParaRPr>
                    </a:p>
                  </a:txBody>
                </a:tc>
                <a:tc>
                  <a:txBody>
                    <a:bodyPr/>
                    <a:p>
                      <a:r>
                        <a:rPr>
                          <a:solidFill>
                            <a:srgbClr val="494949"/>
                          </a:solidFill>
                        </a:rPr>
                        <a:t>29</a:t>
                      </a:r>
                      <a:endParaRPr>
                        <a:solidFill>
                          <a:srgbClr val="494949"/>
                        </a:solidFill>
                      </a:endParaRPr>
                    </a:p>
                  </a:txBody>
                </a:tc>
              </a:tr>
              <a:tr h="325267">
                <a:tc>
                  <a:txBody>
                    <a:bodyPr/>
                    <a:p>
                      <a:r>
                        <a:rPr>
                          <a:solidFill>
                            <a:srgbClr val="494949"/>
                          </a:solidFill>
                        </a:rPr>
                        <a:t>美国</a:t>
                      </a:r>
                      <a:endParaRPr>
                        <a:solidFill>
                          <a:srgbClr val="494949"/>
                        </a:solidFill>
                      </a:endParaRPr>
                    </a:p>
                  </a:txBody>
                </a:tc>
                <a:tc>
                  <a:txBody>
                    <a:bodyPr/>
                    <a:p>
                      <a:r>
                        <a:rPr>
                          <a:solidFill>
                            <a:srgbClr val="494949"/>
                          </a:solidFill>
                        </a:rPr>
                        <a:t>19</a:t>
                      </a:r>
                      <a:endParaRPr>
                        <a:solidFill>
                          <a:srgbClr val="494949"/>
                        </a:solidFill>
                      </a:endParaRPr>
                    </a:p>
                  </a:txBody>
                </a:tc>
              </a:tr>
              <a:tr h="325267">
                <a:tc>
                  <a:txBody>
                    <a:bodyPr/>
                    <a:p>
                      <a:r>
                        <a:rPr>
                          <a:solidFill>
                            <a:srgbClr val="494949"/>
                          </a:solidFill>
                        </a:rPr>
                        <a:t>英国</a:t>
                      </a:r>
                      <a:endParaRPr>
                        <a:solidFill>
                          <a:srgbClr val="494949"/>
                        </a:solidFill>
                      </a:endParaRPr>
                    </a:p>
                  </a:txBody>
                </a:tc>
                <a:tc>
                  <a:txBody>
                    <a:bodyPr/>
                    <a:p>
                      <a:r>
                        <a:rPr>
                          <a:solidFill>
                            <a:srgbClr val="494949"/>
                          </a:solidFill>
                        </a:rPr>
                        <a:t>7</a:t>
                      </a:r>
                      <a:endParaRPr>
                        <a:solidFill>
                          <a:srgbClr val="494949"/>
                        </a:solidFill>
                      </a:endParaRPr>
                    </a:p>
                  </a:txBody>
                </a:tc>
              </a:tr>
              <a:tr h="325267">
                <a:tc>
                  <a:txBody>
                    <a:bodyPr/>
                    <a:p>
                      <a:r>
                        <a:rPr>
                          <a:solidFill>
                            <a:srgbClr val="494949"/>
                          </a:solidFill>
                        </a:rPr>
                        <a:t>日本</a:t>
                      </a:r>
                      <a:endParaRPr>
                        <a:solidFill>
                          <a:srgbClr val="494949"/>
                        </a:solidFill>
                      </a:endParaRPr>
                    </a:p>
                  </a:txBody>
                </a:tc>
                <a:tc>
                  <a:txBody>
                    <a:bodyPr/>
                    <a:p>
                      <a:r>
                        <a:rPr>
                          <a:solidFill>
                            <a:srgbClr val="494949"/>
                          </a:solidFill>
                        </a:rPr>
                        <a:t>5</a:t>
                      </a:r>
                      <a:endParaRPr>
                        <a:solidFill>
                          <a:srgbClr val="494949"/>
                        </a:solidFill>
                      </a:endParaRPr>
                    </a:p>
                  </a:txBody>
                </a:tc>
              </a:tr>
            </a:tbl>
          </a:graphicData>
        </a:graphic>
      </p:graphicFrame>
      <p:graphicFrame>
        <p:nvGraphicFramePr>
          <p:cNvPr id="10" name="" hidden="0"/>
          <p:cNvGraphicFramePr/>
          <p:nvPr isPhoto="0" userDrawn="0"/>
        </p:nvGraphicFramePr>
        <p:xfrm rot="0" flipH="0" flipV="0">
          <a:off x="7541454" y="3491235"/>
          <a:ext cx="4312227" cy="1873138"/>
        </p:xfrm>
        <a:graphic>
          <a:graphicData uri="http://schemas.openxmlformats.org/drawingml/2006/table">
            <a:tbl>
              <a:tblPr firstRow="1" firstCol="0" lastRow="0" lastCol="0" bandRow="1" bandCol="0">
                <a:tableStyleId>{5C22544A-7EE6-4342-B048-85BDC9FD1C3A}</a:tableStyleId>
              </a:tblPr>
              <a:tblGrid>
                <a:gridCol w="1350000"/>
                <a:gridCol w="2949527"/>
              </a:tblGrid>
              <a:tr h="376302">
                <a:tc>
                  <a:txBody>
                    <a:bodyPr/>
                    <a:p>
                      <a:r>
                        <a:rPr>
                          <a:solidFill>
                            <a:srgbClr val="494949"/>
                          </a:solidFill>
                        </a:rPr>
                        <a:t>国家</a:t>
                      </a:r>
                      <a:endParaRPr>
                        <a:solidFill>
                          <a:srgbClr val="494949"/>
                        </a:solidFill>
                      </a:endParaRPr>
                    </a:p>
                  </a:txBody>
                </a:tc>
                <a:tc>
                  <a:txBody>
                    <a:bodyPr/>
                    <a:p>
                      <a:r>
                        <a:rPr>
                          <a:solidFill>
                            <a:srgbClr val="494949"/>
                          </a:solidFill>
                        </a:rPr>
                        <a:t>孕产妇死亡率（每 10 万）</a:t>
                      </a:r>
                      <a:endParaRPr>
                        <a:solidFill>
                          <a:srgbClr val="494949"/>
                        </a:solidFill>
                      </a:endParaRPr>
                    </a:p>
                  </a:txBody>
                </a:tc>
              </a:tr>
              <a:tr h="312567">
                <a:tc>
                  <a:txBody>
                    <a:bodyPr/>
                    <a:p>
                      <a:r>
                        <a:rPr lang="zh-CN" sz="1800" b="0" i="0" u="none" strike="noStrike" cap="none" spc="0">
                          <a:solidFill>
                            <a:srgbClr val="494949"/>
                          </a:solidFill>
                          <a:latin typeface="+mn-lt"/>
                          <a:ea typeface="+mn-ea"/>
                          <a:cs typeface="+mn-cs"/>
                        </a:rPr>
                        <a:t>中非共和国</a:t>
                      </a:r>
                      <a:endParaRPr>
                        <a:solidFill>
                          <a:srgbClr val="494949"/>
                        </a:solidFill>
                      </a:endParaRPr>
                    </a:p>
                  </a:txBody>
                </a:tc>
                <a:tc>
                  <a:txBody>
                    <a:bodyPr/>
                    <a:p>
                      <a:r>
                        <a:rPr lang="zh-CN" sz="1800" b="0" i="0" u="none" strike="noStrike" cap="none" spc="0">
                          <a:solidFill>
                            <a:srgbClr val="494949"/>
                          </a:solidFill>
                          <a:latin typeface="+mn-lt"/>
                          <a:ea typeface="+mn-ea"/>
                          <a:cs typeface="+mn-cs"/>
                        </a:rPr>
                        <a:t>829</a:t>
                      </a:r>
                      <a:endParaRPr>
                        <a:solidFill>
                          <a:srgbClr val="494949"/>
                        </a:solidFill>
                      </a:endParaRPr>
                    </a:p>
                  </a:txBody>
                </a:tc>
              </a:tr>
              <a:tr h="312567">
                <a:tc>
                  <a:txBody>
                    <a:bodyPr/>
                    <a:p>
                      <a:r>
                        <a:rPr lang="zh-CN" sz="1800" b="0" i="0" u="none" strike="noStrike" cap="none" spc="0">
                          <a:solidFill>
                            <a:srgbClr val="494949"/>
                          </a:solidFill>
                          <a:latin typeface="+mn-lt"/>
                          <a:ea typeface="+mn-ea"/>
                          <a:cs typeface="+mn-cs"/>
                        </a:rPr>
                        <a:t>尼日利亚</a:t>
                      </a:r>
                      <a:endParaRPr>
                        <a:solidFill>
                          <a:srgbClr val="494949"/>
                        </a:solidFill>
                      </a:endParaRPr>
                    </a:p>
                  </a:txBody>
                </a:tc>
                <a:tc>
                  <a:txBody>
                    <a:bodyPr/>
                    <a:p>
                      <a:r>
                        <a:rPr lang="zh-CN" sz="1800" b="0" i="0" u="none" strike="noStrike" cap="none" spc="0">
                          <a:solidFill>
                            <a:srgbClr val="494949"/>
                          </a:solidFill>
                          <a:latin typeface="+mn-lt"/>
                          <a:ea typeface="+mn-ea"/>
                          <a:cs typeface="+mn-cs"/>
                        </a:rPr>
                        <a:t>917</a:t>
                      </a:r>
                      <a:endParaRPr>
                        <a:solidFill>
                          <a:srgbClr val="494949"/>
                        </a:solidFill>
                      </a:endParaRPr>
                    </a:p>
                  </a:txBody>
                </a:tc>
              </a:tr>
              <a:tr h="312567">
                <a:tc>
                  <a:txBody>
                    <a:bodyPr/>
                    <a:p>
                      <a:r>
                        <a:rPr>
                          <a:solidFill>
                            <a:srgbClr val="494949"/>
                          </a:solidFill>
                        </a:rPr>
                        <a:t>乍得</a:t>
                      </a:r>
                      <a:endParaRPr>
                        <a:solidFill>
                          <a:srgbClr val="494949"/>
                        </a:solidFill>
                      </a:endParaRPr>
                    </a:p>
                  </a:txBody>
                </a:tc>
                <a:tc>
                  <a:txBody>
                    <a:bodyPr/>
                    <a:p>
                      <a:r>
                        <a:rPr>
                          <a:solidFill>
                            <a:srgbClr val="494949"/>
                          </a:solidFill>
                        </a:rPr>
                        <a:t>1,140</a:t>
                      </a:r>
                      <a:endParaRPr>
                        <a:solidFill>
                          <a:srgbClr val="494949"/>
                        </a:solidFill>
                      </a:endParaRPr>
                    </a:p>
                  </a:txBody>
                </a:tc>
              </a:tr>
              <a:tr h="312567">
                <a:tc>
                  <a:txBody>
                    <a:bodyPr/>
                    <a:p>
                      <a:r>
                        <a:rPr>
                          <a:solidFill>
                            <a:srgbClr val="494949"/>
                          </a:solidFill>
                        </a:rPr>
                        <a:t>南苏丹</a:t>
                      </a:r>
                      <a:endParaRPr>
                        <a:solidFill>
                          <a:srgbClr val="494949"/>
                        </a:solidFill>
                      </a:endParaRPr>
                    </a:p>
                  </a:txBody>
                </a:tc>
                <a:tc>
                  <a:txBody>
                    <a:bodyPr/>
                    <a:p>
                      <a:r>
                        <a:rPr>
                          <a:solidFill>
                            <a:srgbClr val="494949"/>
                          </a:solidFill>
                        </a:rPr>
                        <a:t>1,150</a:t>
                      </a:r>
                      <a:endParaRPr>
                        <a:solidFill>
                          <a:srgbClr val="494949"/>
                        </a:solidFill>
                      </a:endParaRPr>
                    </a:p>
                  </a:txBody>
                </a:tc>
              </a:tr>
            </a:tbl>
          </a:graphicData>
        </a:graphic>
      </p:graphicFrame>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repeatCount="1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5534710" cy="915179"/>
          </a:xfrm>
          <a:prstGeom prst="rect">
            <a:avLst/>
          </a:prstGeom>
        </p:spPr>
        <p:txBody>
          <a:bodyPr/>
          <a:lstStyle/>
          <a:p>
            <a:pPr algn="r"/>
            <a:r>
              <a:rPr lang="zh-CN" sz="1800" b="0" i="0" u="none" strike="noStrike" cap="none" spc="0">
                <a:solidFill>
                  <a:schemeClr val="tx1"/>
                </a:solidFill>
                <a:latin typeface="思源黑体 CN"/>
                <a:ea typeface="思源黑体 CN"/>
                <a:cs typeface="思源黑体 CN"/>
              </a:rPr>
              <a:t>——克里斯托弗·巴克利</a:t>
            </a:r>
            <a:br/>
            <a:r>
              <a:rPr lang="zh-CN" sz="1800" b="0" i="0" u="none" strike="noStrike" cap="none" spc="0">
                <a:solidFill>
                  <a:schemeClr val="tx1"/>
                </a:solidFill>
                <a:latin typeface="思源黑体 CN"/>
                <a:ea typeface="思源黑体 CN"/>
                <a:cs typeface="思源黑体 CN"/>
              </a:rPr>
              <a:t>《阿拉伯的弗洛伦斯》</a:t>
            </a:r>
            <a:br/>
            <a:r>
              <a:rPr lang="zh-CN" sz="1800" b="0" i="0" u="none" strike="noStrike" cap="none" spc="0">
                <a:solidFill>
                  <a:schemeClr val="tx1"/>
                </a:solidFill>
                <a:latin typeface="思源黑体 CN"/>
                <a:ea typeface="思源黑体 CN"/>
                <a:cs typeface="思源黑体 CN"/>
              </a:rPr>
              <a:t>（Christopher Buckley,Florence of Arabia）</a:t>
            </a:r>
            <a:endParaRPr sz="1800"/>
          </a:p>
        </p:txBody>
      </p:sp>
      <p:sp>
        <p:nvSpPr>
          <p:cNvPr id="4" name="文本占位符 6" hidden="0"/>
          <p:cNvSpPr>
            <a:spLocks noGrp="1"/>
          </p:cNvSpPr>
          <p:nvPr isPhoto="0" userDrawn="0">
            <p:ph type="body" sz="quarter" idx="14" hasCustomPrompt="1"/>
          </p:nvPr>
        </p:nvSpPr>
        <p:spPr bwMode="auto">
          <a:xfrm rot="0" flipH="0" flipV="0">
            <a:off x="1551899" y="2857476"/>
            <a:ext cx="8991600"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女性除了阴道之外</a:t>
            </a:r>
            <a:endParaRPr lang="zh-CN" sz="3600" b="0" i="0" u="none" strike="noStrike" cap="none" spc="0">
              <a:solidFill>
                <a:schemeClr val="tx1"/>
              </a:solidFill>
              <a:latin typeface="思源黑体 CN"/>
              <a:ea typeface="思源黑体 CN"/>
              <a:cs typeface="思源黑体 CN"/>
            </a:endParaRPr>
          </a:p>
          <a:p>
            <a:r>
              <a:rPr lang="zh-CN" sz="3600" b="0" i="0" u="none" strike="noStrike" cap="none" spc="0">
                <a:solidFill>
                  <a:schemeClr val="tx1"/>
                </a:solidFill>
                <a:latin typeface="思源黑体 CN"/>
                <a:ea typeface="思源黑体 CN"/>
                <a:cs typeface="思源黑体 CN"/>
              </a:rPr>
              <a:t>对于文明应该还有其他部分可以贡献</a:t>
            </a:r>
          </a:p>
        </p:txBody>
      </p:sp>
    </p:spTree>
  </p:cSld>
  <p:transition advClick="1"/>
</p:sld>
</file>

<file path=ppt/slides/slide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1484393" y="804153"/>
            <a:ext cx="4658557" cy="5220646"/>
          </a:xfrm>
          <a:prstGeom prst="rect">
            <a:avLst/>
          </a:prstGeom>
        </p:spPr>
        <p:txBody>
          <a:bodyPr/>
          <a:lstStyle/>
          <a:p>
            <a:pPr marL="89050" indent="-261850">
              <a:buFont typeface="Arial"/>
              <a:buChar char="•"/>
            </a:pPr>
            <a:r>
              <a:rPr lang="zh-CN" sz="2400" b="0" i="0" u="none" strike="noStrike" cap="none" spc="0">
                <a:solidFill>
                  <a:schemeClr val="tx1"/>
                </a:solidFill>
                <a:latin typeface="思源黑体 CN"/>
                <a:ea typeface="思源黑体 CN"/>
                <a:cs typeface="思源黑体 CN"/>
              </a:rPr>
              <a:t>性别歧视？</a:t>
            </a:r>
            <a:endParaRPr sz="2400"/>
          </a:p>
          <a:p>
            <a:pPr marL="89050" indent="-261850">
              <a:buFont typeface="Arial"/>
              <a:buChar char="•"/>
            </a:pPr>
            <a:r>
              <a:rPr lang="zh-CN" sz="2400" b="0" i="0" u="none" strike="noStrike" cap="none" spc="0">
                <a:solidFill>
                  <a:schemeClr val="tx1"/>
                </a:solidFill>
                <a:latin typeface="思源黑体 CN"/>
                <a:ea typeface="思源黑体 CN"/>
                <a:cs typeface="思源黑体 CN"/>
              </a:rPr>
              <a:t>职场不公平待遇？</a:t>
            </a:r>
            <a:endParaRPr lang="zh-CN" sz="2400" b="0" i="0" u="none" strike="noStrike" cap="none" spc="0">
              <a:solidFill>
                <a:schemeClr val="tx1"/>
              </a:solidFill>
              <a:latin typeface="思源黑体 CN"/>
              <a:ea typeface="思源黑体 CN"/>
              <a:cs typeface="思源黑体 CN"/>
            </a:endParaRPr>
          </a:p>
          <a:p>
            <a:pPr marL="89050" indent="-261850">
              <a:buFont typeface="Arial"/>
              <a:buChar char="•"/>
            </a:pPr>
            <a:r>
              <a:rPr lang="zh-CN" sz="2400" b="0" i="0" u="none" strike="noStrike" cap="none" spc="0">
                <a:solidFill>
                  <a:schemeClr val="tx1"/>
                </a:solidFill>
                <a:latin typeface="思源黑体 CN"/>
                <a:ea typeface="思源黑体 CN"/>
                <a:cs typeface="思源黑体 CN"/>
              </a:rPr>
              <a:t>没有话语权？</a:t>
            </a:r>
            <a:endParaRPr lang="zh-CN" sz="2400" b="0" i="0" u="none" strike="noStrike" cap="none" spc="0">
              <a:solidFill>
                <a:schemeClr val="tx1"/>
              </a:solidFill>
              <a:latin typeface="思源黑体 CN"/>
              <a:ea typeface="思源黑体 CN"/>
              <a:cs typeface="思源黑体 CN"/>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
        <p:nvSpPr>
          <p:cNvPr id="12" name="文本占位符 10" hidden="0"/>
          <p:cNvSpPr>
            <a:spLocks noGrp="1"/>
          </p:cNvSpPr>
          <p:nvPr isPhoto="0" userDrawn="0">
            <p:ph type="body" sz="quarter" idx="13" hasCustomPrompt="1"/>
          </p:nvPr>
        </p:nvSpPr>
        <p:spPr bwMode="auto">
          <a:xfrm rot="0" flipH="0" flipV="0">
            <a:off x="6369743" y="804155"/>
            <a:ext cx="4658557" cy="5220646"/>
          </a:xfrm>
          <a:prstGeom prst="rect">
            <a:avLst/>
          </a:prstGeom>
        </p:spPr>
        <p:txBody>
          <a:bodyPr/>
          <a:lstStyle/>
          <a:p>
            <a:pPr marL="89050" indent="-261850">
              <a:buFont typeface="Arial"/>
              <a:buChar char="•"/>
            </a:pPr>
            <a:r>
              <a:rPr lang="zh-CN" sz="2400" b="0" i="0" u="none" strike="noStrike" cap="none" spc="0">
                <a:solidFill>
                  <a:schemeClr val="tx1"/>
                </a:solidFill>
                <a:latin typeface="思源黑体 CN"/>
                <a:ea typeface="思源黑体 CN"/>
                <a:cs typeface="思源黑体 CN"/>
              </a:rPr>
              <a:t>丧偶式育儿？</a:t>
            </a:r>
            <a:endParaRPr lang="zh-CN" sz="2400" b="0" i="0" u="none" strike="noStrike" cap="none" spc="0">
              <a:solidFill>
                <a:schemeClr val="tx1"/>
              </a:solidFill>
              <a:latin typeface="思源黑体 CN"/>
              <a:ea typeface="思源黑体 CN"/>
              <a:cs typeface="思源黑体 CN"/>
            </a:endParaRPr>
          </a:p>
          <a:p>
            <a:pPr marL="89050" indent="-261850">
              <a:buFont typeface="Arial"/>
              <a:buChar char="•"/>
            </a:pPr>
            <a:r>
              <a:rPr lang="zh-CN" sz="2400" b="0" i="0" u="none" strike="noStrike" cap="none" spc="0">
                <a:solidFill>
                  <a:schemeClr val="tx1"/>
                </a:solidFill>
                <a:latin typeface="思源黑体 CN"/>
                <a:ea typeface="思源黑体 CN"/>
                <a:cs typeface="思源黑体 CN"/>
              </a:rPr>
              <a:t>性骚扰？</a:t>
            </a:r>
            <a:endParaRPr lang="zh-CN" sz="2400" b="0" i="0" u="none" strike="noStrike" cap="none" spc="0">
              <a:solidFill>
                <a:schemeClr val="tx1"/>
              </a:solidFill>
              <a:latin typeface="思源黑体 CN"/>
              <a:ea typeface="思源黑体 CN"/>
              <a:cs typeface="思源黑体 CN"/>
            </a:endParaRPr>
          </a:p>
          <a:p>
            <a:pPr marL="89050" indent="-261850">
              <a:buFont typeface="Arial"/>
              <a:buChar char="•"/>
            </a:pPr>
            <a:r>
              <a:rPr lang="zh-CN" sz="2400" b="0" i="0" u="none" strike="noStrike" cap="none" spc="0">
                <a:solidFill>
                  <a:schemeClr val="tx1"/>
                </a:solidFill>
                <a:latin typeface="思源黑体 CN"/>
                <a:ea typeface="思源黑体 CN"/>
                <a:cs typeface="思源黑体 CN"/>
              </a:rPr>
              <a:t>家庭暴力？</a:t>
            </a:r>
            <a:endParaRPr lang="zh-CN" sz="2400" b="0" i="0" u="none" strike="noStrike" cap="none" spc="0">
              <a:solidFill>
                <a:schemeClr val="tx1"/>
              </a:solidFill>
              <a:latin typeface="思源黑体 CN"/>
              <a:ea typeface="思源黑体 CN"/>
              <a:cs typeface="思源黑体 CN"/>
            </a:endParaRPr>
          </a:p>
          <a:p>
            <a:pPr marL="89050" indent="-261850">
              <a:buFont typeface="Arial"/>
              <a:buChar char="•"/>
            </a:pPr>
            <a:r>
              <a:rPr lang="zh-CN" sz="2400" b="0" i="0" u="none" strike="noStrike" cap="none" spc="0">
                <a:solidFill>
                  <a:schemeClr val="tx1"/>
                </a:solidFill>
                <a:latin typeface="思源黑体 CN"/>
                <a:ea typeface="思源黑体 CN"/>
                <a:cs typeface="思源黑体 CN"/>
              </a:rPr>
              <a:t>农村重男轻女？</a:t>
            </a:r>
            <a:endParaRPr lang="zh-CN" sz="2400" b="0" i="0" u="none" strike="noStrike" cap="none" spc="0">
              <a:solidFill>
                <a:schemeClr val="tx1"/>
              </a:solidFill>
              <a:latin typeface="思源黑体 CN"/>
              <a:ea typeface="思源黑体 CN"/>
              <a:cs typeface="思源黑体 CN"/>
            </a:endParaRPr>
          </a:p>
        </p:txBody>
      </p:sp>
    </p:spTree>
  </p:cSld>
  <p:transition advClick="1"/>
</p:sld>
</file>

<file path=ppt/slides/slide5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541318" y="2857476"/>
            <a:ext cx="9109363"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因为性暴力的关系</a:t>
            </a:r>
          </a:p>
          <a:p>
            <a:r>
              <a:rPr lang="zh-CN" sz="3600" b="0" i="0" u="none" strike="noStrike" cap="none" spc="0">
                <a:solidFill>
                  <a:schemeClr val="tx1"/>
                </a:solidFill>
                <a:latin typeface="思源黑体 CN"/>
                <a:ea typeface="思源黑体 CN"/>
                <a:cs typeface="思源黑体 CN"/>
              </a:rPr>
              <a:t>直肠阴道瘘管和膀胱阴道瘘管这种伤害</a:t>
            </a:r>
          </a:p>
          <a:p>
            <a:r>
              <a:rPr lang="zh-CN" sz="3600" b="0" i="0" u="none" strike="noStrike" cap="none" spc="0">
                <a:solidFill>
                  <a:schemeClr val="tx1"/>
                </a:solidFill>
                <a:latin typeface="思源黑体 CN"/>
                <a:ea typeface="思源黑体 CN"/>
                <a:cs typeface="思源黑体 CN"/>
              </a:rPr>
              <a:t>在刚果很普遍</a:t>
            </a:r>
          </a:p>
        </p:txBody>
      </p:sp>
    </p:spTree>
  </p:cSld>
  <p:transition advClick="1"/>
</p:sld>
</file>

<file path=ppt/slides/slide5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1476374" y="1407787"/>
            <a:ext cx="9239250" cy="3880847"/>
          </a:xfrm>
          <a:prstGeom prst="rect">
            <a:avLst/>
          </a:prstGeom>
        </p:spPr>
        <p:txBody>
          <a:bodyPr/>
          <a:lstStyle/>
          <a:p>
            <a:r>
              <a:t>禁令与卖淫</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a:r>
              <a:rPr sz="2400"/>
              <a:t>解救女孩容易</a:t>
            </a:r>
          </a:p>
          <a:p>
            <a:r>
              <a:rPr sz="2400"/>
              <a:t>防其重操旧业难</a:t>
            </a:r>
          </a:p>
        </p:txBody>
      </p:sp>
    </p:spTree>
  </p:cSld>
  <p:transition advClick="1"/>
</p:sld>
</file>

<file path=ppt/slides/slide5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02454" y="2857476"/>
            <a:ext cx="10719954" cy="1143044"/>
          </a:xfrm>
          <a:prstGeom prst="rect">
            <a:avLst/>
          </a:prstGeom>
        </p:spPr>
        <p:txBody>
          <a:bodyPr/>
          <a:lstStyle/>
          <a:p>
            <a:pPr>
              <a:lnSpc>
                <a:spcPct val="114999"/>
              </a:lnSpc>
            </a:pPr>
            <a:r>
              <a:rPr lang="zh-CN" sz="3600" b="0" i="0" u="none" strike="noStrike" cap="none" spc="0">
                <a:solidFill>
                  <a:schemeClr val="tx1"/>
                </a:solidFill>
                <a:latin typeface="思源黑体 CN"/>
                <a:ea typeface="思源黑体 CN"/>
                <a:cs typeface="思源黑体 CN"/>
              </a:rPr>
              <a:t>2005 年有 53.6 万名妇女在怀孕或分娩时丧命</a:t>
            </a:r>
          </a:p>
          <a:p>
            <a:pPr>
              <a:lnSpc>
                <a:spcPct val="114999"/>
              </a:lnSpc>
            </a:pPr>
            <a:r>
              <a:rPr lang="zh-CN" sz="3600" b="0" i="0" u="none" strike="noStrike" cap="none" spc="0">
                <a:solidFill>
                  <a:schemeClr val="tx1"/>
                </a:solidFill>
                <a:latin typeface="思源黑体 CN"/>
                <a:ea typeface="思源黑体 CN"/>
                <a:cs typeface="思源黑体 CN"/>
              </a:rPr>
              <a:t>这样的死亡人数30年来几乎没有退减。</a:t>
            </a:r>
          </a:p>
          <a:p>
            <a:pPr>
              <a:lnSpc>
                <a:spcPct val="114999"/>
              </a:lnSpc>
            </a:pPr>
          </a:p>
          <a:p>
            <a:pPr>
              <a:lnSpc>
                <a:spcPct val="114999"/>
              </a:lnSpc>
            </a:pPr>
            <a:r>
              <a:rPr lang="zh-CN" sz="3600" b="0" i="0" u="none" strike="noStrike" cap="none" spc="0">
                <a:solidFill>
                  <a:schemeClr val="tx1"/>
                </a:solidFill>
                <a:latin typeface="思源黑体 CN"/>
                <a:ea typeface="思源黑体 CN"/>
                <a:cs typeface="思源黑体 CN"/>
              </a:rPr>
              <a:t>儿童死亡率已大幅下降，人类的寿命已延长不少</a:t>
            </a:r>
          </a:p>
          <a:p>
            <a:pPr>
              <a:lnSpc>
                <a:spcPct val="114999"/>
              </a:lnSpc>
            </a:pPr>
            <a:r>
              <a:rPr lang="zh-CN" sz="3600" b="0" i="0" u="none" strike="noStrike" cap="none" spc="0">
                <a:solidFill>
                  <a:schemeClr val="tx1"/>
                </a:solidFill>
                <a:latin typeface="思源黑体 CN"/>
                <a:ea typeface="思源黑体 CN"/>
                <a:cs typeface="思源黑体 CN"/>
              </a:rPr>
              <a:t>但是生育的致命程度依然跟以前几乎一样</a:t>
            </a:r>
          </a:p>
          <a:p>
            <a:pPr>
              <a:lnSpc>
                <a:spcPct val="114999"/>
              </a:lnSpc>
            </a:pPr>
            <a:r>
              <a:rPr lang="zh-CN" sz="3600" b="0" i="0" u="none" strike="noStrike" cap="none" spc="0">
                <a:solidFill>
                  <a:schemeClr val="tx1"/>
                </a:solidFill>
                <a:latin typeface="思源黑体 CN"/>
                <a:ea typeface="思源黑体 CN"/>
                <a:cs typeface="思源黑体 CN"/>
              </a:rPr>
              <a:t>——每一分钟就有一名孕产妇死亡。</a:t>
            </a:r>
          </a:p>
        </p:txBody>
      </p:sp>
    </p:spTree>
  </p:cSld>
  <p:transition advClick="1"/>
</p:sld>
</file>

<file path=ppt/slides/slide5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prstGeom prst="rect">
            <a:avLst/>
          </a:prstGeom>
          <a:blipFill>
            <a:blip xmlns:r="http://schemas.openxmlformats.org/officeDocument/2006/relationships" r:embed="rId1"/>
            <a:stretch/>
          </a:blipFill>
        </p:spPr>
        <p:txBody>
          <a:bodyPr/>
          <a:lstStyle/>
          <a:p/>
        </p:txBody>
      </p:sp>
      <p:sp>
        <p:nvSpPr>
          <p:cNvPr id="9" name="文本占位符 8" hidden="0"/>
          <p:cNvSpPr>
            <a:spLocks noGrp="1"/>
          </p:cNvSpPr>
          <p:nvPr isPhoto="0" userDrawn="0">
            <p:ph type="body" sz="quarter" idx="11" hasCustomPrompt="1"/>
          </p:nvPr>
        </p:nvSpPr>
        <p:spPr bwMode="auto">
          <a:prstGeom prst="rect">
            <a:avLst/>
          </a:prstGeom>
        </p:spPr>
        <p:txBody>
          <a:bodyPr/>
          <a:lstStyle/>
          <a:p>
            <a:r>
              <a:t>读书分享会</a:t>
            </a:r>
          </a:p>
          <a:p>
            <a:r>
              <a:t>分享人：杨睿贤</a:t>
            </a:r>
          </a:p>
        </p:txBody>
      </p:sp>
      <p:sp>
        <p:nvSpPr>
          <p:cNvPr id="2" name="标题 1" hidden="0"/>
          <p:cNvSpPr>
            <a:spLocks noGrp="1"/>
          </p:cNvSpPr>
          <p:nvPr isPhoto="0" userDrawn="0">
            <p:ph type="title" hasCustomPrompt="1"/>
          </p:nvPr>
        </p:nvSpPr>
        <p:spPr bwMode="auto">
          <a:prstGeom prst="rect">
            <a:avLst/>
          </a:prstGeom>
        </p:spPr>
        <p:txBody>
          <a:bodyPr/>
          <a:lstStyle/>
          <a:p>
            <a:r>
              <a:t>天空的另一半</a:t>
            </a:r>
          </a:p>
        </p:txBody>
      </p:sp>
    </p:spTree>
  </p:cSld>
  <p:transition advClick="1"/>
</p:sld>
</file>

<file path=ppt/slides/slide5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125" y="1581126"/>
            <a:ext cx="5035748" cy="1143044"/>
          </a:xfrm>
          <a:prstGeom prst="rect">
            <a:avLst/>
          </a:prstGeom>
        </p:spPr>
        <p:txBody>
          <a:bodyPr/>
          <a:lstStyle/>
          <a:p>
            <a:r>
              <a:rPr lang="zh-CN" sz="3600" b="0" i="0" u="none" strike="noStrike" cap="none" spc="0">
                <a:solidFill>
                  <a:schemeClr val="tx1"/>
                </a:solidFill>
                <a:latin typeface="+mn-ea"/>
                <a:ea typeface="+mn-ea"/>
                <a:cs typeface="+mn-ea"/>
              </a:rPr>
              <a:t>性别主义和厌女价值观</a:t>
            </a:r>
            <a:endParaRPr lang="zh-CN" sz="3600" b="0" i="0" u="none" strike="noStrike" cap="none" spc="0">
              <a:solidFill>
                <a:schemeClr val="tx1"/>
              </a:solidFill>
              <a:latin typeface="+mn-ea"/>
              <a:ea typeface="+mn-ea"/>
              <a:cs typeface="+mn-ea"/>
            </a:endParaRPr>
          </a:p>
        </p:txBody>
      </p:sp>
      <p:sp>
        <p:nvSpPr>
          <p:cNvPr id="5" name="" hidden="0"/>
          <p:cNvSpPr/>
          <p:nvPr isPhoto="0" userDrawn="0"/>
        </p:nvSpPr>
        <p:spPr bwMode="auto">
          <a:xfrm rot="0" flipH="0" flipV="0">
            <a:off x="961349" y="2533650"/>
            <a:ext cx="10610849" cy="3855608"/>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sp>
      <p:sp>
        <p:nvSpPr>
          <p:cNvPr id="7" name="" hidden="0"/>
          <p:cNvSpPr/>
          <p:nvPr isPhoto="0" userDrawn="0"/>
        </p:nvSpPr>
        <p:spPr bwMode="auto">
          <a:xfrm rot="0" flipH="0" flipV="0">
            <a:off x="1275368" y="2598429"/>
            <a:ext cx="9982955" cy="3908024"/>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mn-ea"/>
                <a:ea typeface="+mn-ea"/>
                <a:cs typeface="+mn-ea"/>
              </a:rPr>
              <a:t>简言之，如同男性一样，女性也接受并传播厌女价值观。</a:t>
            </a:r>
          </a:p>
          <a:p>
            <a:pPr algn="l">
              <a:lnSpc>
                <a:spcPct val="150000"/>
              </a:lnSpc>
            </a:pPr>
            <a:endParaRPr lang="zh-CN" sz="2400" b="0" i="0" u="none" strike="noStrike" cap="none" spc="0">
              <a:solidFill>
                <a:srgbClr val="494949"/>
              </a:solidFill>
              <a:latin typeface="+mn-ea"/>
              <a:ea typeface="+mn-ea"/>
              <a:cs typeface="+mn-ea"/>
            </a:endParaRPr>
          </a:p>
          <a:p>
            <a:pPr algn="l">
              <a:lnSpc>
                <a:spcPct val="150000"/>
              </a:lnSpc>
            </a:pPr>
            <a:r>
              <a:rPr lang="zh-CN" sz="2400" b="0" i="0" u="none" strike="noStrike" cap="none" spc="0">
                <a:solidFill>
                  <a:srgbClr val="494949"/>
                </a:solidFill>
                <a:latin typeface="+mn-ea"/>
                <a:ea typeface="+mn-ea"/>
                <a:cs typeface="+mn-ea"/>
              </a:rPr>
              <a:t>这不是一个二分法的世界，并非男人施虐、女人受虐那么简单；这是一个更为杂乱的境地，其压制女性的社会习俗是男女共同遵守的。</a:t>
            </a:r>
          </a:p>
          <a:p>
            <a:pPr algn="l">
              <a:lnSpc>
                <a:spcPct val="150000"/>
              </a:lnSpc>
            </a:pPr>
          </a:p>
          <a:p>
            <a:pPr algn="l">
              <a:lnSpc>
                <a:spcPct val="150000"/>
              </a:lnSpc>
            </a:pPr>
            <a:r>
              <a:rPr lang="zh-CN" sz="2400" b="0" i="0" u="none" strike="noStrike" cap="none" spc="0">
                <a:solidFill>
                  <a:srgbClr val="494949"/>
                </a:solidFill>
                <a:latin typeface="+mn-ea"/>
                <a:ea typeface="+mn-ea"/>
                <a:cs typeface="+mn-ea"/>
              </a:rPr>
              <a:t>我们之前说过，法律有用，但是最大的挑战是改变这种思维方式。要挑战这种令人窒息的传统，最佳方式或许是教育。</a:t>
            </a:r>
            <a:endParaRPr lang="zh-CN" sz="2400" b="0" i="0" u="none" strike="noStrike" cap="none" spc="0">
              <a:solidFill>
                <a:srgbClr val="494949"/>
              </a:solidFill>
              <a:latin typeface="+mn-ea"/>
              <a:ea typeface="+mn-ea"/>
              <a:cs typeface="+mn-ea"/>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repeatCount="1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4" name="文本占位符 6" hidden="0"/>
          <p:cNvSpPr>
            <a:spLocks noGrp="1"/>
          </p:cNvSpPr>
          <p:nvPr isPhoto="0" userDrawn="0">
            <p:ph type="body" sz="quarter" idx="14" hasCustomPrompt="1"/>
          </p:nvPr>
        </p:nvSpPr>
        <p:spPr bwMode="auto">
          <a:xfrm rot="21600000" flipH="1" flipV="0">
            <a:off x="2155273" y="905368"/>
            <a:ext cx="8477250" cy="956183"/>
          </a:xfrm>
          <a:prstGeom prst="rect">
            <a:avLst/>
          </a:prstGeom>
        </p:spPr>
        <p:txBody>
          <a:bodyPr/>
          <a:lstStyle/>
          <a:p>
            <a:r>
              <a:rPr lang="zh-CN" sz="2400" b="0" i="0" u="none" strike="noStrike" cap="none" spc="0">
                <a:solidFill>
                  <a:schemeClr val="tx1"/>
                </a:solidFill>
                <a:latin typeface="思源黑体 CN"/>
                <a:ea typeface="思源黑体 CN"/>
                <a:cs typeface="思源黑体 CN"/>
              </a:rPr>
              <a:t>21% 的加纳妇女表示，她们的初次性经验是被强暴。</a:t>
            </a:r>
            <a:endParaRPr lang="zh-CN" sz="2400" b="0" i="0" u="none" strike="noStrike" cap="none" spc="0">
              <a:solidFill>
                <a:schemeClr val="tx1"/>
              </a:solidFill>
              <a:latin typeface="思源黑体 CN"/>
              <a:ea typeface="思源黑体 CN"/>
              <a:cs typeface="思源黑体 CN"/>
            </a:endParaRPr>
          </a:p>
        </p:txBody>
      </p:sp>
      <p:sp>
        <p:nvSpPr>
          <p:cNvPr id="6" name="文本占位符 6" hidden="0"/>
          <p:cNvSpPr>
            <a:spLocks noGrp="1"/>
          </p:cNvSpPr>
          <p:nvPr isPhoto="0" userDrawn="0">
            <p:ph type="body" sz="quarter" idx="14" hasCustomPrompt="1"/>
          </p:nvPr>
        </p:nvSpPr>
        <p:spPr bwMode="auto">
          <a:xfrm rot="21600000" flipH="1" flipV="0">
            <a:off x="2155274" y="2800327"/>
            <a:ext cx="8477250" cy="804793"/>
          </a:xfrm>
          <a:prstGeom prst="rect">
            <a:avLst/>
          </a:prstGeom>
        </p:spPr>
        <p:txBody>
          <a:bodyPr/>
          <a:lstStyle/>
          <a:p>
            <a:pPr>
              <a:lnSpc>
                <a:spcPct val="114999"/>
              </a:lnSpc>
            </a:pPr>
            <a:r>
              <a:rPr lang="zh-CN" sz="2400" b="0" i="0" u="none" strike="noStrike" cap="none" spc="0">
                <a:solidFill>
                  <a:schemeClr val="tx1"/>
                </a:solidFill>
                <a:latin typeface="思源黑体 CN"/>
                <a:ea typeface="思源黑体 CN"/>
                <a:cs typeface="思源黑体 CN"/>
              </a:rPr>
              <a:t>17% 的尼日利亚妇女说，</a:t>
            </a:r>
          </a:p>
          <a:p>
            <a:pPr>
              <a:lnSpc>
                <a:spcPct val="114999"/>
              </a:lnSpc>
            </a:pPr>
            <a:r>
              <a:rPr lang="zh-CN" sz="2400" b="0" i="0" u="none" strike="noStrike" cap="none" spc="0">
                <a:solidFill>
                  <a:schemeClr val="tx1"/>
                </a:solidFill>
                <a:latin typeface="思源黑体 CN"/>
                <a:ea typeface="思源黑体 CN"/>
                <a:cs typeface="思源黑体 CN"/>
              </a:rPr>
              <a:t>在19岁之前，她们曾遭受强暴或强暴未遂。</a:t>
            </a:r>
            <a:endParaRPr lang="zh-CN" sz="2400" b="0" i="0" u="none" strike="noStrike" cap="none" spc="0">
              <a:solidFill>
                <a:schemeClr val="tx1"/>
              </a:solidFill>
              <a:latin typeface="思源黑体 CN"/>
              <a:ea typeface="思源黑体 CN"/>
              <a:cs typeface="思源黑体 CN"/>
            </a:endParaRPr>
          </a:p>
        </p:txBody>
      </p:sp>
      <p:sp>
        <p:nvSpPr>
          <p:cNvPr id="19" name="文本占位符 6" hidden="0"/>
          <p:cNvSpPr>
            <a:spLocks noGrp="1"/>
          </p:cNvSpPr>
          <p:nvPr isPhoto="0" userDrawn="0">
            <p:ph type="body" sz="quarter" idx="14" hasCustomPrompt="1"/>
          </p:nvPr>
        </p:nvSpPr>
        <p:spPr bwMode="auto">
          <a:xfrm rot="0" flipH="0" flipV="0">
            <a:off x="2698198" y="4543896"/>
            <a:ext cx="7391400" cy="1143044"/>
          </a:xfrm>
          <a:prstGeom prst="rect">
            <a:avLst/>
          </a:prstGeom>
        </p:spPr>
        <p:txBody>
          <a:bodyPr anchor="ctr">
            <a:normAutofit/>
          </a:bodyPr>
          <a:lstStyle>
            <a:lvl1pPr marL="0" indent="-172800" algn="ctr">
              <a:spcBef>
                <a:spcPts val="0"/>
              </a:spcBef>
              <a:buFont typeface="Arial"/>
              <a:buNone/>
              <a:defRPr sz="3600">
                <a:latin typeface="+mn-ea"/>
                <a:ea typeface="+mn-ea"/>
              </a:defRPr>
            </a:lvl1pPr>
            <a:lvl2pPr>
              <a:defRPr sz="2800"/>
            </a:lvl2pPr>
            <a:lvl3pPr>
              <a:defRPr sz="2400"/>
            </a:lvl3pPr>
            <a:lvl4pPr>
              <a:defRPr sz="2000"/>
            </a:lvl4pPr>
            <a:lvl5pPr>
              <a:buNone/>
              <a:defRPr sz="1800"/>
            </a:lvl5pPr>
            <a:lvl6pPr>
              <a:defRPr sz="1800"/>
            </a:lvl6pPr>
            <a:lvl7pPr>
              <a:defRPr sz="1800"/>
            </a:lvl7pPr>
            <a:lvl8pPr>
              <a:defRPr sz="1800"/>
            </a:lvl8pPr>
            <a:lvl9pPr>
              <a:defRPr sz="1800"/>
            </a:lvl9pPr>
          </a:lstStyle>
          <a:p>
            <a:r>
              <a:rPr lang="zh-CN" sz="2400" b="0" i="0" u="none" strike="noStrike" cap="none" spc="0">
                <a:solidFill>
                  <a:schemeClr val="tx1"/>
                </a:solidFill>
                <a:latin typeface="思源黑体 CN"/>
                <a:ea typeface="思源黑体 CN"/>
                <a:cs typeface="思源黑体 CN"/>
              </a:rPr>
              <a:t>21% 的南非妇女表示，她们在15岁之前被强暴过。</a:t>
            </a:r>
            <a:endParaRPr lang="zh-CN" sz="2400" b="0" i="0" u="none" strike="noStrike" cap="none" spc="0">
              <a:solidFill>
                <a:schemeClr val="tx1"/>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189100" y="914400"/>
            <a:ext cx="8477250" cy="1543050"/>
          </a:xfrm>
          <a:prstGeom prst="rect">
            <a:avLst/>
          </a:prstGeom>
        </p:spPr>
        <p:txBody>
          <a:bodyPr/>
          <a:lstStyle/>
          <a:p>
            <a:r>
              <a:rPr lang="zh-CN" sz="2400" b="0" i="0" u="none" strike="noStrike" cap="none" spc="0">
                <a:solidFill>
                  <a:schemeClr val="tx1"/>
                </a:solidFill>
                <a:latin typeface="思源黑体 CN"/>
                <a:ea typeface="思源黑体 CN"/>
                <a:cs typeface="思源黑体 CN"/>
              </a:rPr>
              <a:t>强制取缔虽然好，但也会导致收保护费的警方忐忑不安</a:t>
            </a:r>
          </a:p>
          <a:p>
            <a:r>
              <a:rPr lang="zh-CN" sz="2400" b="0" i="0" u="none" strike="noStrike" cap="none" spc="0">
                <a:solidFill>
                  <a:schemeClr val="tx1"/>
                </a:solidFill>
                <a:latin typeface="思源黑体 CN"/>
                <a:ea typeface="思源黑体 CN"/>
                <a:cs typeface="思源黑体 CN"/>
              </a:rPr>
              <a:t>他们会向妓院索要更高的红包</a:t>
            </a:r>
            <a:endParaRPr lang="zh-CN" sz="2400" b="0" i="0" u="none" strike="noStrike" cap="none" spc="0">
              <a:solidFill>
                <a:schemeClr val="tx1"/>
              </a:solidFill>
              <a:latin typeface="思源黑体 CN"/>
              <a:ea typeface="思源黑体 CN"/>
              <a:cs typeface="思源黑体 CN"/>
            </a:endParaRPr>
          </a:p>
        </p:txBody>
      </p:sp>
      <p:sp>
        <p:nvSpPr>
          <p:cNvPr id="6" name="文本占位符 6" hidden="0"/>
          <p:cNvSpPr>
            <a:spLocks noGrp="1"/>
          </p:cNvSpPr>
          <p:nvPr isPhoto="0" userDrawn="0">
            <p:ph type="body" sz="quarter" idx="14" hasCustomPrompt="1"/>
          </p:nvPr>
        </p:nvSpPr>
        <p:spPr bwMode="auto">
          <a:xfrm rot="0" flipH="0" flipV="0">
            <a:off x="2189100" y="2476500"/>
            <a:ext cx="8477250" cy="1695449"/>
          </a:xfrm>
          <a:prstGeom prst="rect">
            <a:avLst/>
          </a:prstGeom>
        </p:spPr>
        <p:txBody>
          <a:bodyPr/>
          <a:lstStyle/>
          <a:p>
            <a:r>
              <a:rPr lang="zh-CN" sz="2400" b="0" i="0" u="none" strike="noStrike" cap="none" spc="0">
                <a:solidFill>
                  <a:schemeClr val="tx1"/>
                </a:solidFill>
                <a:latin typeface="思源黑体 CN"/>
                <a:ea typeface="思源黑体 CN"/>
                <a:cs typeface="思源黑体 CN"/>
              </a:rPr>
              <a:t> </a:t>
            </a:r>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如果不能一步到位，我们就一步一步来</a:t>
            </a:r>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比如，先鼓励使用保险套来降低艾滋病病毒传染率</a:t>
            </a:r>
            <a:endParaRPr lang="zh-CN" sz="2400" b="0" i="0" u="none" strike="noStrike" cap="none" spc="0">
              <a:solidFill>
                <a:schemeClr val="tx1"/>
              </a:solidFill>
              <a:latin typeface="思源黑体 CN"/>
              <a:ea typeface="思源黑体 CN"/>
              <a:cs typeface="思源黑体 CN"/>
            </a:endParaRPr>
          </a:p>
        </p:txBody>
      </p:sp>
      <p:sp>
        <p:nvSpPr>
          <p:cNvPr id="8" name="文本占位符 6" hidden="0"/>
          <p:cNvSpPr>
            <a:spLocks noGrp="1"/>
          </p:cNvSpPr>
          <p:nvPr isPhoto="0" userDrawn="0">
            <p:ph type="body" sz="quarter" idx="14" hasCustomPrompt="1"/>
          </p:nvPr>
        </p:nvSpPr>
        <p:spPr bwMode="auto">
          <a:xfrm rot="0" flipH="0" flipV="0">
            <a:off x="2189100" y="4191000"/>
            <a:ext cx="8477250" cy="2169749"/>
          </a:xfrm>
          <a:prstGeom prst="rect">
            <a:avLst/>
          </a:prstGeom>
        </p:spPr>
        <p:txBody>
          <a:bodyPr/>
          <a:lstStyle/>
          <a:p>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然而，在是否使用避孕套这件事上</a:t>
            </a:r>
            <a:endParaRPr lang="zh-CN" sz="2400" b="0" i="0" u="none" strike="noStrike" cap="none" spc="0">
              <a:solidFill>
                <a:schemeClr val="tx1"/>
              </a:solidFill>
              <a:latin typeface="思源黑体 CN"/>
              <a:ea typeface="思源黑体 CN"/>
              <a:cs typeface="思源黑体 CN"/>
            </a:endParaRPr>
          </a:p>
          <a:p>
            <a:r>
              <a:rPr lang="zh-CN" sz="2400" b="0" i="0" u="none" strike="noStrike" cap="none" spc="0">
                <a:solidFill>
                  <a:schemeClr val="tx1"/>
                </a:solidFill>
                <a:latin typeface="思源黑体 CN"/>
                <a:ea typeface="思源黑体 CN"/>
                <a:cs typeface="思源黑体 CN"/>
              </a:rPr>
              <a:t>女孩们没有话语权</a:t>
            </a:r>
            <a:endParaRPr lang="zh-CN" sz="2400" b="0" i="0" u="none" strike="noStrike" cap="none" spc="0">
              <a:solidFill>
                <a:schemeClr val="tx1"/>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5" name="文本占位符 8" hidden="0"/>
          <p:cNvSpPr>
            <a:spLocks noGrp="1"/>
          </p:cNvSpPr>
          <p:nvPr isPhoto="0" userDrawn="0">
            <p:ph type="body" sz="quarter" idx="14" hasCustomPrompt="1"/>
          </p:nvPr>
        </p:nvSpPr>
        <p:spPr bwMode="auto">
          <a:xfrm rot="0" flipH="0" flipV="0">
            <a:off x="706268" y="2292693"/>
            <a:ext cx="3432199" cy="434871"/>
          </a:xfrm>
          <a:prstGeom prst="rect">
            <a:avLst/>
          </a:prstGeom>
        </p:spPr>
        <p:txBody>
          <a:bodyPr/>
          <a:lstStyle/>
          <a:p/>
        </p:txBody>
      </p:sp>
      <p:sp>
        <p:nvSpPr>
          <p:cNvPr id="8" name="文本占位符 8" hidden="0"/>
          <p:cNvSpPr>
            <a:spLocks noGrp="1"/>
          </p:cNvSpPr>
          <p:nvPr isPhoto="0" userDrawn="0">
            <p:ph type="body" sz="quarter" idx="13" hasCustomPrompt="1"/>
          </p:nvPr>
        </p:nvSpPr>
        <p:spPr bwMode="auto">
          <a:xfrm rot="0" flipH="0" flipV="0">
            <a:off x="706267" y="2984372"/>
            <a:ext cx="8618032" cy="3397378"/>
          </a:xfrm>
          <a:prstGeom prst="rect">
            <a:avLst/>
          </a:prstGeom>
        </p:spPr>
        <p:txBody>
          <a:bodyPr/>
          <a:lstStyle/>
          <a:p>
            <a:pPr marL="177165" indent="-349965">
              <a:buAutoNum type="arabicPeriod" startAt="1"/>
            </a:pPr>
            <a:r>
              <a:rPr sz="2400" b="1" i="0" u="none" strike="noStrike">
                <a:solidFill>
                  <a:srgbClr val="FFFFFF"/>
                </a:solidFill>
                <a:latin typeface="PingFang SC"/>
                <a:ea typeface="PingFang SC"/>
                <a:cs typeface="PingFang SC"/>
              </a:rPr>
              <a:t>帮学生除虫——肠道寄生虫影响儿童身体及智力的发育</a:t>
            </a:r>
            <a:endParaRPr sz="2400" b="1" i="0" u="none" strike="noStrike">
              <a:solidFill>
                <a:srgbClr val="FFFFFF"/>
              </a:solidFill>
              <a:latin typeface="PingFang SC"/>
              <a:ea typeface="PingFang SC"/>
              <a:cs typeface="PingFang SC"/>
            </a:endParaRPr>
          </a:p>
          <a:p>
            <a:pPr marL="177165" indent="-349965">
              <a:buAutoNum type="arabicPeriod" startAt="1"/>
            </a:pPr>
            <a:r>
              <a:rPr sz="2400" b="1" i="0" u="none" strike="noStrike">
                <a:solidFill>
                  <a:srgbClr val="FFFFFF"/>
                </a:solidFill>
                <a:latin typeface="PingFang SC"/>
                <a:ea typeface="PingFang SC"/>
                <a:cs typeface="PingFang SC"/>
              </a:rPr>
              <a:t>帮助女孩处理生理问题</a:t>
            </a:r>
            <a:endParaRPr sz="2400" b="1" i="0" u="none" strike="noStrike">
              <a:solidFill>
                <a:srgbClr val="FFFFFF"/>
              </a:solidFill>
              <a:latin typeface="PingFang SC"/>
              <a:ea typeface="PingFang SC"/>
              <a:cs typeface="PingFang SC"/>
            </a:endParaRPr>
          </a:p>
          <a:p>
            <a:pPr marL="177165" indent="-349965">
              <a:buAutoNum type="arabicPeriod" startAt="1"/>
            </a:pPr>
            <a:r>
              <a:rPr sz="2400" b="1" i="0" u="none" strike="noStrike">
                <a:solidFill>
                  <a:srgbClr val="FFFFFF"/>
                </a:solidFill>
                <a:latin typeface="PingFang SC"/>
                <a:ea typeface="PingFang SC"/>
                <a:cs typeface="PingFang SC"/>
              </a:rPr>
              <a:t>为人们提供碘化盐</a:t>
            </a:r>
            <a:endParaRPr sz="2400" b="1" i="0" u="none" strike="noStrike">
              <a:solidFill>
                <a:srgbClr val="FFFFFF"/>
              </a:solidFill>
              <a:latin typeface="PingFang SC"/>
              <a:ea typeface="PingFang SC"/>
              <a:cs typeface="PingFang SC"/>
            </a:endParaRPr>
          </a:p>
          <a:p>
            <a:pPr marL="177165" indent="-349965">
              <a:buAutoNum type="arabicPeriod" startAt="1"/>
            </a:pPr>
            <a:r>
              <a:rPr sz="2400" b="1" i="0" u="none" strike="noStrike">
                <a:solidFill>
                  <a:srgbClr val="FFFFFF"/>
                </a:solidFill>
                <a:latin typeface="PingFang SC"/>
                <a:ea typeface="PingFang SC"/>
                <a:cs typeface="PingFang SC"/>
              </a:rPr>
              <a:t>「贿赂」</a:t>
            </a:r>
            <a:endParaRPr sz="2400" b="1" i="0" u="none" strike="noStrike">
              <a:solidFill>
                <a:srgbClr val="FFFFFF"/>
              </a:solidFill>
              <a:latin typeface="PingFang SC"/>
              <a:ea typeface="PingFang SC"/>
              <a:cs typeface="PingFang SC"/>
            </a:endParaRPr>
          </a:p>
          <a:p>
            <a:pPr marL="177165" indent="-349965">
              <a:buAutoNum type="arabicPeriod" startAt="1"/>
            </a:pPr>
            <a:r>
              <a:rPr sz="2400" b="1" i="0" u="none" strike="noStrike">
                <a:solidFill>
                  <a:srgbClr val="FFFFFF"/>
                </a:solidFill>
                <a:latin typeface="PingFang SC"/>
                <a:ea typeface="PingFang SC"/>
                <a:cs typeface="PingFang SC"/>
              </a:rPr>
              <a:t>其他…… </a:t>
            </a:r>
            <a:endParaRPr sz="2400" b="1" i="0" u="none" strike="noStrike">
              <a:solidFill>
                <a:srgbClr val="FFFFFF"/>
              </a:solidFill>
              <a:latin typeface="PingFang SC"/>
              <a:ea typeface="PingFang SC"/>
              <a:cs typeface="PingFang SC"/>
            </a:endParaRPr>
          </a:p>
        </p:txBody>
      </p:sp>
      <p:sp>
        <p:nvSpPr>
          <p:cNvPr id="2" name="标题 1" hidden="0"/>
          <p:cNvSpPr>
            <a:spLocks noGrp="1"/>
          </p:cNvSpPr>
          <p:nvPr isPhoto="0" userDrawn="0">
            <p:ph type="title" hasCustomPrompt="1"/>
          </p:nvPr>
        </p:nvSpPr>
        <p:spPr bwMode="auto">
          <a:xfrm rot="0" flipH="0" flipV="0">
            <a:off x="706268" y="814095"/>
            <a:ext cx="5627181" cy="1325615"/>
          </a:xfrm>
          <a:prstGeom prst="rect">
            <a:avLst/>
          </a:prstGeom>
        </p:spPr>
        <p:txBody>
          <a:bodyPr/>
          <a:lstStyle/>
          <a:p>
            <a:r>
              <a:rPr sz="3600"/>
              <a:t>如何提升学生到课率</a:t>
            </a:r>
            <a:r>
              <a:t>？</a:t>
            </a:r>
          </a:p>
        </p:txBody>
      </p:sp>
    </p:spTree>
  </p:cSld>
  <p:transition advClick="1"/>
</p:sld>
</file>

<file path=ppt/slides/slide5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lstStyle/>
          <a:p>
            <a:r>
              <a:t>提高女性生存率，要解决以下问题：</a:t>
            </a:r>
          </a:p>
          <a:p/>
          <a:p>
            <a:r>
              <a:t>1. 降低更多生育的可能</a:t>
            </a:r>
          </a:p>
          <a:p>
            <a:r>
              <a:t>2. 预防艾滋病</a:t>
            </a:r>
          </a:p>
          <a:p>
            <a:r>
              <a:t>3. 减少暴力</a:t>
            </a: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3079714" y="1407787"/>
            <a:ext cx="6033046" cy="3880847"/>
          </a:xfrm>
          <a:prstGeom prst="rect">
            <a:avLst/>
          </a:prstGeom>
        </p:spPr>
        <p:txBody>
          <a:bodyPr/>
          <a:lstStyle/>
          <a:p>
            <a:r>
              <a:t>以强暴作为统治手段</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a:r>
              <a:rPr sz="2400"/>
              <a:t>穆赫塔尔的学校</a:t>
            </a:r>
            <a:endParaRPr sz="2400"/>
          </a:p>
        </p:txBody>
      </p:sp>
    </p:spTree>
  </p:cSld>
  <p:transition advClick="1"/>
</p:sld>
</file>

<file path=ppt/slides/slide60.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0" y="-134"/>
            <a:ext cx="4906727" cy="6858270"/>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5583261" y="568599"/>
            <a:ext cx="4430925" cy="925586"/>
          </a:xfrm>
          <a:prstGeom prst="rect">
            <a:avLst/>
          </a:prstGeom>
        </p:spPr>
        <p:txBody>
          <a:bodyPr/>
          <a:lstStyle/>
          <a:p>
            <a:r>
              <a:rPr sz="4000"/>
              <a:t>女孩效应</a:t>
            </a:r>
            <a:endParaRPr sz="4000"/>
          </a:p>
        </p:txBody>
      </p:sp>
      <p:sp>
        <p:nvSpPr>
          <p:cNvPr id="8" name="文本占位符 8" hidden="0"/>
          <p:cNvSpPr>
            <a:spLocks noGrp="1"/>
          </p:cNvSpPr>
          <p:nvPr isPhoto="0" userDrawn="0">
            <p:ph type="body" sz="quarter" idx="14" hasCustomPrompt="1"/>
          </p:nvPr>
        </p:nvSpPr>
        <p:spPr bwMode="auto">
          <a:xfrm rot="0" flipH="0" flipV="0">
            <a:off x="5583261" y="1644733"/>
            <a:ext cx="3432199" cy="315421"/>
          </a:xfrm>
          <a:prstGeom prst="rect">
            <a:avLst/>
          </a:prstGeom>
        </p:spPr>
        <p:txBody>
          <a:bodyPr/>
          <a:lstStyle/>
          <a:p/>
        </p:txBody>
      </p:sp>
      <p:sp>
        <p:nvSpPr>
          <p:cNvPr id="9" name="文本占位符 8" hidden="0"/>
          <p:cNvSpPr>
            <a:spLocks noGrp="1"/>
          </p:cNvSpPr>
          <p:nvPr isPhoto="0" userDrawn="0">
            <p:ph type="body" sz="quarter" idx="15" hasCustomPrompt="1"/>
          </p:nvPr>
        </p:nvSpPr>
        <p:spPr bwMode="auto">
          <a:xfrm rot="0" flipH="0" flipV="0">
            <a:off x="5583261" y="4381499"/>
            <a:ext cx="5724517" cy="1785229"/>
          </a:xfrm>
          <a:prstGeom prst="rect">
            <a:avLst/>
          </a:prstGeom>
        </p:spPr>
        <p:txBody>
          <a:bodyPr/>
          <a:lstStyle/>
          <a:p>
            <a:r>
              <a:rPr lang="zh-CN" sz="3000" b="0" i="0" u="none" strike="noStrike" cap="none" spc="0">
                <a:solidFill>
                  <a:schemeClr val="tx1"/>
                </a:solidFill>
                <a:latin typeface="+mj-lt"/>
                <a:ea typeface="+mj-lt"/>
                <a:cs typeface="+mj-lt"/>
              </a:rPr>
              <a:t>在女孩或妇女身上投入资金</a:t>
            </a:r>
          </a:p>
          <a:p>
            <a:r>
              <a:rPr lang="zh-CN" sz="3000" b="0" i="0" u="none" strike="noStrike" cap="none" spc="0">
                <a:solidFill>
                  <a:schemeClr val="tx1"/>
                </a:solidFill>
                <a:latin typeface="+mj-lt"/>
                <a:ea typeface="+mj-lt"/>
                <a:cs typeface="+mj-lt"/>
              </a:rPr>
              <a:t>能够产生更大的经济和社会效应</a:t>
            </a:r>
            <a:endParaRPr sz="2400">
              <a:latin typeface="Source Han Sans CN Medium"/>
              <a:ea typeface="Source Han Sans CN Medium"/>
              <a:cs typeface="Source Han Sans CN Medium"/>
            </a:endParaRPr>
          </a:p>
        </p:txBody>
      </p:sp>
    </p:spTree>
  </p:cSld>
  <p:transition advClick="1"/>
</p:sld>
</file>

<file path=ppt/slides/slide6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656800" y="1562100"/>
            <a:ext cx="6800850" cy="2914649"/>
          </a:xfrm>
          <a:prstGeom prst="rect">
            <a:avLst/>
          </a:prstGeom>
        </p:spPr>
        <p:txBody>
          <a:bodyPr/>
          <a:lstStyle/>
          <a:p>
            <a:pPr algn="l"/>
            <a:r>
              <a:rPr lang="zh-CN" sz="2400" b="0" i="0" u="none" strike="noStrike" cap="none" spc="0">
                <a:solidFill>
                  <a:schemeClr val="tx1"/>
                </a:solidFill>
                <a:latin typeface="思源黑体 CN"/>
                <a:ea typeface="思源黑体 CN"/>
                <a:cs typeface="思源黑体 CN"/>
              </a:rPr>
              <a:t>妓院的主管，也会有女性</a:t>
            </a:r>
            <a:endParaRPr sz="2400" b="0" i="0" u="none" strike="noStrike" cap="none" spc="0">
              <a:solidFill>
                <a:schemeClr val="tx1"/>
              </a:solidFill>
              <a:latin typeface="思源黑体 CN"/>
              <a:ea typeface="思源黑体 CN"/>
              <a:cs typeface="思源黑体 CN"/>
            </a:endParaRPr>
          </a:p>
          <a:p>
            <a:pPr marL="0" marR="0" indent="0" algn="l">
              <a:lnSpc>
                <a:spcPct val="100000"/>
              </a:lnSpc>
              <a:spcBef>
                <a:spcPts val="0"/>
              </a:spcBef>
              <a:spcAft>
                <a:spcPts val="0"/>
              </a:spcAft>
              <a:buNone/>
              <a:tabLst/>
            </a:pPr>
            <a:r>
              <a:rPr lang="zh-CN" sz="2400" b="0" i="0" u="none" strike="noStrike" cap="none" spc="0">
                <a:solidFill>
                  <a:schemeClr val="tx1"/>
                </a:solidFill>
                <a:latin typeface="思源黑体 CN"/>
                <a:ea typeface="思源黑体 CN"/>
                <a:cs typeface="思源黑体 CN"/>
              </a:rPr>
              <a:t>警察是妓院的常客，并享受免费服务</a:t>
            </a:r>
            <a:endParaRPr lang="zh-CN" sz="2400" b="0" i="0" u="none" strike="noStrike" cap="none" spc="0">
              <a:solidFill>
                <a:schemeClr val="tx1"/>
              </a:solidFill>
              <a:latin typeface="思源黑体 CN"/>
              <a:ea typeface="思源黑体 CN"/>
              <a:cs typeface="思源黑体 CN"/>
            </a:endParaRPr>
          </a:p>
        </p:txBody>
      </p:sp>
    </p:spTree>
  </p:cSld>
  <p:transition advClick="1"/>
</p:sld>
</file>

<file path=ppt/slides/slide6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lstStyle/>
          <a:p>
            <a:pPr algn="ctr"/>
            <a:r>
              <a:rPr lang="zh-CN" sz="2800" b="0" i="0" u="none" strike="noStrike" cap="none" spc="0">
                <a:solidFill>
                  <a:schemeClr val="tx1"/>
                </a:solidFill>
                <a:latin typeface="思源黑体 CN"/>
                <a:ea typeface="思源黑体 CN"/>
                <a:cs typeface="思源黑体 CN"/>
              </a:rPr>
              <a:t>女孩们获得自由后</a:t>
            </a:r>
          </a:p>
          <a:p>
            <a:pPr algn="ctr"/>
            <a:r>
              <a:rPr lang="zh-CN" sz="2800" b="0" i="0" u="none" strike="noStrike" cap="none" spc="0">
                <a:solidFill>
                  <a:schemeClr val="tx1"/>
                </a:solidFill>
                <a:latin typeface="+mn-lt"/>
                <a:ea typeface="+mn-lt"/>
                <a:cs typeface="+mn-lt"/>
              </a:rPr>
              <a:t>回到社会却时刻感受到耻辱</a:t>
            </a:r>
          </a:p>
          <a:p>
            <a:pPr algn="ctr"/>
            <a:r>
              <a:rPr lang="zh-CN" sz="2800" b="0" i="0" u="none" strike="noStrike" cap="none" spc="0">
                <a:solidFill>
                  <a:schemeClr val="tx1"/>
                </a:solidFill>
                <a:latin typeface="+mn-lt"/>
                <a:ea typeface="+mn-lt"/>
                <a:cs typeface="+mn-lt"/>
              </a:rPr>
              <a:t>再加上依赖毒品或受到皮条客的威胁</a:t>
            </a:r>
          </a:p>
          <a:p>
            <a:pPr algn="ctr"/>
            <a:r>
              <a:rPr lang="zh-CN" sz="2800" b="0" i="0" u="none" strike="noStrike" cap="none" spc="0">
                <a:solidFill>
                  <a:schemeClr val="tx1"/>
                </a:solidFill>
                <a:latin typeface="+mn-lt"/>
                <a:ea typeface="+mn-lt"/>
                <a:cs typeface="+mn-lt"/>
              </a:rPr>
              <a:t>种种这些情况</a:t>
            </a:r>
          </a:p>
          <a:p>
            <a:pPr algn="ctr"/>
            <a:r>
              <a:rPr lang="zh-CN" sz="2800" b="0" i="0" u="none" strike="noStrike" cap="none" spc="0">
                <a:solidFill>
                  <a:schemeClr val="tx1"/>
                </a:solidFill>
                <a:latin typeface="+mn-lt"/>
                <a:ea typeface="+mn-lt"/>
                <a:cs typeface="+mn-lt"/>
              </a:rPr>
              <a:t>往往导致她们重回红灯区</a:t>
            </a:r>
            <a:endParaRPr lang="zh-CN" sz="2800" b="0" i="0" u="none" strike="noStrike" cap="none" spc="0">
              <a:solidFill>
                <a:schemeClr val="tx1"/>
              </a:solidFill>
              <a:latin typeface="+mn-lt"/>
              <a:ea typeface="+mn-lt"/>
              <a:cs typeface="+mn-lt"/>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6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4" name="文本占位符 10" hidden="0"/>
          <p:cNvSpPr>
            <a:spLocks noGrp="1"/>
          </p:cNvSpPr>
          <p:nvPr isPhoto="0" userDrawn="0">
            <p:ph type="body" sz="quarter" idx="12" hasCustomPrompt="1"/>
          </p:nvPr>
        </p:nvSpPr>
        <p:spPr bwMode="auto">
          <a:xfrm rot="0" flipH="0" flipV="0">
            <a:off x="845242" y="1136250"/>
            <a:ext cx="5279562" cy="1816499"/>
          </a:xfrm>
          <a:prstGeom prst="rect">
            <a:avLst/>
          </a:prstGeom>
        </p:spPr>
        <p:txBody>
          <a:bodyPr/>
          <a:lstStyle/>
          <a:p>
            <a:pPr algn="l">
              <a:lnSpc>
                <a:spcPct val="150000"/>
              </a:lnSpc>
              <a:spcBef>
                <a:spcPts val="0"/>
              </a:spcBef>
              <a:spcAft>
                <a:spcPts val="0"/>
              </a:spcAft>
              <a:tabLst/>
            </a:pPr>
            <a:r>
              <a:rPr lang="zh-CN" sz="2400" b="0" i="0" u="none" strike="noStrike" cap="none" spc="0">
                <a:solidFill>
                  <a:schemeClr val="tx1"/>
                </a:solidFill>
                <a:latin typeface="Source Han Sans CN Medium"/>
                <a:ea typeface="Source Han Sans CN Medium"/>
                <a:cs typeface="Source Han Sans CN Medium"/>
              </a:rPr>
              <a:t>每年全球至少有 200 万女性</a:t>
            </a:r>
          </a:p>
          <a:p>
            <a:pPr algn="l">
              <a:lnSpc>
                <a:spcPct val="150000"/>
              </a:lnSpc>
              <a:spcBef>
                <a:spcPts val="0"/>
              </a:spcBef>
              <a:spcAft>
                <a:spcPts val="0"/>
              </a:spcAft>
              <a:tabLst/>
            </a:pPr>
            <a:r>
              <a:rPr lang="zh-CN" sz="2400" b="0" i="0" u="none" strike="noStrike" cap="none" spc="0">
                <a:solidFill>
                  <a:schemeClr val="tx1"/>
                </a:solidFill>
                <a:latin typeface="Source Han Sans CN Medium"/>
                <a:ea typeface="Source Han Sans CN Medium"/>
                <a:cs typeface="Source Han Sans CN Medium"/>
              </a:rPr>
              <a:t>因为性别歧视从这个世界消失了</a:t>
            </a:r>
            <a:endParaRPr lang="zh-CN" sz="2400" b="0" i="0" u="none" strike="noStrike" cap="none" spc="0">
              <a:solidFill>
                <a:schemeClr val="tx1"/>
              </a:solidFill>
              <a:latin typeface="Source Han Sans CN Medium"/>
              <a:ea typeface="Source Han Sans CN Medium"/>
              <a:cs typeface="Source Han Sans CN Medium"/>
            </a:endParaRPr>
          </a:p>
        </p:txBody>
      </p:sp>
      <p:sp>
        <p:nvSpPr>
          <p:cNvPr id="9"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10" hidden="0"/>
          <p:cNvSpPr>
            <a:spLocks noGrp="1"/>
          </p:cNvSpPr>
          <p:nvPr isPhoto="0" userDrawn="0">
            <p:ph type="body" sz="quarter" idx="13" hasCustomPrompt="1"/>
          </p:nvPr>
        </p:nvSpPr>
        <p:spPr bwMode="auto">
          <a:xfrm rot="0" flipH="0" flipV="0">
            <a:off x="6247433" y="1136250"/>
            <a:ext cx="5279562" cy="1511700"/>
          </a:xfrm>
          <a:prstGeom prst="rect">
            <a:avLst/>
          </a:prstGeom>
        </p:spPr>
        <p:txBody>
          <a:bodyPr/>
          <a:lstStyle/>
          <a:p>
            <a:r>
              <a:rPr lang="zh-CN" sz="2400" b="0" i="0" u="none" strike="noStrike" cap="none" spc="0">
                <a:solidFill>
                  <a:schemeClr val="tx1"/>
                </a:solidFill>
                <a:latin typeface="Source Han Sans CN Medium"/>
                <a:ea typeface="Source Han Sans CN Medium"/>
                <a:cs typeface="Source Han Sans CN Medium"/>
              </a:rPr>
              <a:t>21% 的南非妇女表示，他们在 15 岁前被强暴过</a:t>
            </a:r>
            <a:endParaRPr lang="zh-CN" sz="2400" b="0" i="0" u="none" strike="noStrike" cap="none" spc="0">
              <a:solidFill>
                <a:schemeClr val="tx1"/>
              </a:solidFill>
              <a:latin typeface="Source Han Sans CN Medium"/>
              <a:ea typeface="Source Han Sans CN Medium"/>
              <a:cs typeface="Source Han Sans CN Medium"/>
            </a:endParaRPr>
          </a:p>
        </p:txBody>
      </p:sp>
      <p:sp>
        <p:nvSpPr>
          <p:cNvPr id="12" name="文本占位符 10" hidden="0"/>
          <p:cNvSpPr>
            <a:spLocks noGrp="1"/>
          </p:cNvSpPr>
          <p:nvPr isPhoto="0" userDrawn="0">
            <p:ph type="body" sz="quarter" idx="13" hasCustomPrompt="1"/>
          </p:nvPr>
        </p:nvSpPr>
        <p:spPr bwMode="auto">
          <a:xfrm rot="0" flipH="0" flipV="0">
            <a:off x="6389333" y="3124200"/>
            <a:ext cx="5279562" cy="2213799"/>
          </a:xfrm>
          <a:prstGeom prst="rect">
            <a:avLst/>
          </a:prstGeom>
        </p:spPr>
        <p:txBody>
          <a:bodyPr/>
          <a:lstStyle/>
          <a:p>
            <a:r>
              <a:rPr lang="zh-CN" sz="2400" b="0" i="0" u="none" strike="noStrike" cap="none" spc="0">
                <a:solidFill>
                  <a:schemeClr val="tx1"/>
                </a:solidFill>
                <a:latin typeface="Source Han Sans CN Medium"/>
                <a:ea typeface="Source Han Sans CN Medium"/>
                <a:cs typeface="Source Han Sans CN Medium"/>
              </a:rPr>
              <a:t>每 7 个尼日尔妇女就有一个死于分娩</a:t>
            </a:r>
            <a:endParaRPr lang="zh-CN" sz="2400" b="0" i="0" u="none" strike="noStrike" cap="none" spc="0">
              <a:solidFill>
                <a:schemeClr val="tx1"/>
              </a:solidFill>
              <a:latin typeface="Source Han Sans CN Medium"/>
              <a:ea typeface="Source Han Sans CN Medium"/>
              <a:cs typeface="Source Han Sans CN Medium"/>
            </a:endParaRPr>
          </a:p>
        </p:txBody>
      </p:sp>
      <p:sp>
        <p:nvSpPr>
          <p:cNvPr id="14" name="文本占位符 10" hidden="0"/>
          <p:cNvSpPr>
            <a:spLocks noGrp="1"/>
          </p:cNvSpPr>
          <p:nvPr isPhoto="0" userDrawn="0">
            <p:ph type="body" sz="quarter" idx="12" hasCustomPrompt="1"/>
          </p:nvPr>
        </p:nvSpPr>
        <p:spPr bwMode="auto">
          <a:xfrm rot="0" flipH="0" flipV="0">
            <a:off x="845243" y="3124200"/>
            <a:ext cx="5279562" cy="1721250"/>
          </a:xfrm>
          <a:prstGeom prst="rect">
            <a:avLst/>
          </a:prstGeom>
        </p:spPr>
        <p:txBody>
          <a:bodyPr/>
          <a:lstStyle/>
          <a:p>
            <a:pPr marL="0" marR="0" indent="-172800" algn="l">
              <a:lnSpc>
                <a:spcPct val="125000"/>
              </a:lnSpc>
              <a:spcBef>
                <a:spcPts val="0"/>
              </a:spcBef>
              <a:spcAft>
                <a:spcPts val="0"/>
              </a:spcAft>
              <a:buFont typeface="Arial"/>
              <a:buNone/>
              <a:tabLst/>
            </a:pPr>
            <a:r>
              <a:rPr lang="zh-CN" sz="2400" b="0" i="0" u="none" strike="noStrike" cap="none" spc="0">
                <a:solidFill>
                  <a:schemeClr val="tx1"/>
                </a:solidFill>
                <a:latin typeface="Source Han Sans CN Medium"/>
                <a:ea typeface="Source Han Sans CN Medium"/>
                <a:cs typeface="Source Han Sans CN Medium"/>
              </a:rPr>
              <a:t>世界上有 300 万的女孩在性交易中遭受奴役，其中有人甚至被杀害了</a:t>
            </a:r>
            <a:endParaRPr lang="zh-CN" sz="2400" b="0" i="0" u="none" strike="noStrike" cap="none" spc="0">
              <a:solidFill>
                <a:schemeClr val="tx1"/>
              </a:solidFill>
              <a:latin typeface="Source Han Sans CN Medium"/>
              <a:ea typeface="Source Han Sans CN Medium"/>
              <a:cs typeface="Source Han Sans CN Medium"/>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Count="1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Count="1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repeatCount="1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pic>
        <p:nvPicPr>
          <p:cNvPr id="2" name="" hidden="0"/>
          <p:cNvPicPr/>
          <p:nvPr isPhoto="0" userDrawn="0"/>
        </p:nvPicPr>
        <p:blipFill>
          <a:blip xmlns:r="http://schemas.openxmlformats.org/officeDocument/2006/relationships" r:embed="rId1"/>
          <a:srcRect l="486" t="23333" r="-486" b="14166"/>
          <a:stretch>
            <a:fillRect l="0" t="0" r="0" b="0"/>
          </a:stretch>
        </p:blipFill>
        <p:spPr bwMode="auto">
          <a:xfrm rot="0" flipH="0" flipV="0">
            <a:off x="2984164" y="171449"/>
            <a:ext cx="5882935" cy="6435278"/>
          </a:xfrm>
          <a:prstGeom prst="rect">
            <a:avLst/>
          </a:prstGeom>
        </p:spPr>
      </p:pic>
    </p:spTree>
  </p:cSld>
  <p:transition advClick="1"/>
</p:sld>
</file>

<file path=ppt/slides/slide6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5" name="文本占位符 8" hidden="0"/>
          <p:cNvSpPr>
            <a:spLocks noGrp="1"/>
          </p:cNvSpPr>
          <p:nvPr isPhoto="0" userDrawn="0">
            <p:ph type="body" sz="quarter" idx="14" hasCustomPrompt="1"/>
          </p:nvPr>
        </p:nvSpPr>
        <p:spPr bwMode="auto">
          <a:xfrm rot="0" flipH="0" flipV="0">
            <a:off x="706268" y="1297757"/>
            <a:ext cx="3432199" cy="434871"/>
          </a:xfrm>
          <a:prstGeom prst="rect">
            <a:avLst/>
          </a:prstGeom>
        </p:spPr>
        <p:txBody>
          <a:bodyPr/>
          <a:lstStyle/>
          <a:p/>
        </p:txBody>
      </p:sp>
      <p:sp>
        <p:nvSpPr>
          <p:cNvPr id="8" name="文本占位符 8" hidden="0"/>
          <p:cNvSpPr>
            <a:spLocks noGrp="1"/>
          </p:cNvSpPr>
          <p:nvPr isPhoto="0" userDrawn="0">
            <p:ph type="body" sz="quarter" idx="13" hasCustomPrompt="1"/>
          </p:nvPr>
        </p:nvSpPr>
        <p:spPr bwMode="auto">
          <a:xfrm rot="0" flipH="0" flipV="0">
            <a:off x="446496" y="1677708"/>
            <a:ext cx="11563050" cy="1248986"/>
          </a:xfrm>
          <a:prstGeom prst="rect">
            <a:avLst/>
          </a:prstGeom>
        </p:spPr>
        <p:txBody>
          <a:bodyPr/>
          <a:lstStyle/>
          <a:p>
            <a:pPr>
              <a:lnSpc>
                <a:spcPct val="114999"/>
              </a:lnSpc>
            </a:pPr>
            <a:r>
              <a:rPr lang="zh-CN" sz="2400" b="0" i="0" u="none" strike="noStrike" cap="none" spc="0">
                <a:solidFill>
                  <a:schemeClr val="tx1"/>
                </a:solidFill>
                <a:latin typeface="思源黑体 CN"/>
                <a:ea typeface="思源黑体 CN"/>
                <a:cs typeface="思源黑体 CN"/>
              </a:rPr>
              <a:t>斯里兰卡投资于全民健康与教育，并对性别平等特别关注。</a:t>
            </a:r>
          </a:p>
          <a:p>
            <a:pPr>
              <a:lnSpc>
                <a:spcPct val="114999"/>
              </a:lnSpc>
            </a:pPr>
            <a:r>
              <a:rPr lang="zh-CN" sz="2400" b="0" i="0" u="none" strike="noStrike" cap="none" spc="0">
                <a:solidFill>
                  <a:schemeClr val="tx1"/>
                </a:solidFill>
                <a:latin typeface="思源黑体 CN"/>
                <a:ea typeface="思源黑体 CN"/>
                <a:cs typeface="思源黑体 CN"/>
              </a:rPr>
              <a:t>大约 89% 的斯里兰卡妇女能读能写，而整个南亚地区能够识字的妇女只占 43% 。</a:t>
            </a:r>
          </a:p>
          <a:p>
            <a:pPr>
              <a:lnSpc>
                <a:spcPct val="114999"/>
              </a:lnSpc>
            </a:pPr>
          </a:p>
          <a:p>
            <a:pPr>
              <a:lnSpc>
                <a:spcPct val="114999"/>
              </a:lnSpc>
            </a:pPr>
            <a:r>
              <a:rPr lang="zh-CN" sz="2400" b="0" i="0" u="none" strike="noStrike" cap="none" spc="0">
                <a:solidFill>
                  <a:schemeClr val="tx1"/>
                </a:solidFill>
                <a:latin typeface="思源黑体 CN"/>
                <a:ea typeface="思源黑体 CN"/>
                <a:cs typeface="思源黑体 CN"/>
              </a:rPr>
              <a:t>斯里兰卡国民的预期寿命比周边国家高出很多。</a:t>
            </a:r>
          </a:p>
          <a:p>
            <a:pPr>
              <a:lnSpc>
                <a:spcPct val="114999"/>
              </a:lnSpc>
            </a:pPr>
          </a:p>
          <a:p>
            <a:pPr>
              <a:lnSpc>
                <a:spcPct val="114999"/>
              </a:lnSpc>
            </a:pPr>
            <a:r>
              <a:rPr lang="zh-CN" sz="2400" b="0" i="0" u="none" strike="noStrike" cap="none" spc="0">
                <a:solidFill>
                  <a:schemeClr val="tx1"/>
                </a:solidFill>
                <a:latin typeface="思源黑体 CN"/>
                <a:ea typeface="思源黑体 CN"/>
                <a:cs typeface="思源黑体 CN"/>
              </a:rPr>
              <a:t>此外，斯里兰卡从 1900 年起就有一流的民政体制来记录孕产妇死亡，所以该国确实有数据，而其他国家大多只有模糊的估计值。</a:t>
            </a:r>
          </a:p>
          <a:p>
            <a:pPr>
              <a:lnSpc>
                <a:spcPct val="114999"/>
              </a:lnSpc>
            </a:pPr>
          </a:p>
          <a:p>
            <a:pPr>
              <a:lnSpc>
                <a:spcPct val="114999"/>
              </a:lnSpc>
            </a:pPr>
            <a:r>
              <a:rPr lang="zh-CN" sz="2400" b="0" i="0" u="none" strike="noStrike" cap="none" spc="0">
                <a:solidFill>
                  <a:schemeClr val="tx1"/>
                </a:solidFill>
                <a:latin typeface="思源黑体 CN"/>
                <a:ea typeface="思源黑体 CN"/>
                <a:cs typeface="思源黑体 CN"/>
              </a:rPr>
              <a:t>投资于女孩教育，就能让女性发挥更大的经济价值，在社会上也更有影响力，这似乎是斯里兰卡把更多精力放在降低孕产妇死亡率的原因之一。</a:t>
            </a:r>
            <a:endParaRPr sz="2400"/>
          </a:p>
        </p:txBody>
      </p:sp>
      <p:sp>
        <p:nvSpPr>
          <p:cNvPr id="2" name="标题 1" hidden="0"/>
          <p:cNvSpPr>
            <a:spLocks noGrp="1"/>
          </p:cNvSpPr>
          <p:nvPr isPhoto="0" userDrawn="0">
            <p:ph type="title" hasCustomPrompt="1"/>
          </p:nvPr>
        </p:nvSpPr>
        <p:spPr bwMode="auto">
          <a:xfrm rot="0" flipH="0" flipV="0">
            <a:off x="446496" y="-180840"/>
            <a:ext cx="4581898" cy="1325615"/>
          </a:xfrm>
          <a:prstGeom prst="rect">
            <a:avLst/>
          </a:prstGeom>
        </p:spPr>
        <p:txBody>
          <a:bodyPr/>
          <a:lstStyle/>
          <a:p>
            <a:r>
              <a:t>斯里兰卡</a:t>
            </a:r>
          </a:p>
        </p:txBody>
      </p:sp>
    </p:spTree>
  </p:cSld>
  <p:transition advClick="1"/>
</p:sld>
</file>

<file path=ppt/slides/slide6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1476374" y="1407787"/>
            <a:ext cx="9239250" cy="3880847"/>
          </a:xfrm>
          <a:prstGeom prst="rect">
            <a:avLst/>
          </a:prstGeom>
        </p:spPr>
        <p:txBody>
          <a:bodyPr/>
          <a:lstStyle/>
          <a:p>
            <a:r>
              <a:t>解放 21 世纪的奴隶</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a:r>
              <a:rPr sz="2400"/>
              <a:t>强迫卖淫</a:t>
            </a:r>
          </a:p>
        </p:txBody>
      </p:sp>
    </p:spTree>
  </p:cSld>
  <p:transition advClick="1"/>
</p:sld>
</file>

<file path=ppt/slides/slide6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364" y="2857476"/>
            <a:ext cx="5035748" cy="1143044"/>
          </a:xfrm>
          <a:prstGeom prst="rect">
            <a:avLst/>
          </a:prstGeom>
        </p:spPr>
        <p:txBody>
          <a:bodyPr/>
          <a:lstStyle/>
          <a:p>
            <a:r>
              <a:rPr lang="zh-CN" sz="3600" b="0" i="0" u="none" strike="noStrike" cap="none" spc="0">
                <a:solidFill>
                  <a:schemeClr val="tx1"/>
                </a:solidFill>
                <a:latin typeface="+mn-ea"/>
                <a:ea typeface="+mn-ea"/>
                <a:cs typeface="+mn-ea"/>
              </a:rPr>
              <a:t>赋权妇女始于教育</a:t>
            </a:r>
            <a:endParaRPr lang="zh-CN" sz="3600" b="0" i="0" u="none" strike="noStrike" cap="none" spc="0">
              <a:solidFill>
                <a:schemeClr val="tx1"/>
              </a:solidFill>
              <a:latin typeface="+mn-ea"/>
              <a:ea typeface="+mn-ea"/>
              <a:cs typeface="+mn-ea"/>
            </a:endParaRPr>
          </a:p>
        </p:txBody>
      </p:sp>
    </p:spTree>
  </p:cSld>
  <p:transition advClick="1"/>
</p:sld>
</file>

<file path=ppt/slides/slide6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3079714" y="1407787"/>
            <a:ext cx="6033046" cy="3880847"/>
          </a:xfrm>
          <a:prstGeom prst="rect">
            <a:avLst/>
          </a:prstGeom>
        </p:spPr>
        <p:txBody>
          <a:bodyPr/>
          <a:lstStyle/>
          <a:p>
            <a:r>
              <a:t>投资于教育</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p:txBody>
      </p:sp>
    </p:spTree>
  </p:cSld>
  <p:transition advClick="1"/>
</p:sld>
</file>

<file path=ppt/slides/slide6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870363" y="2857476"/>
            <a:ext cx="8451272"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在武装冲突里</a:t>
            </a:r>
          </a:p>
          <a:p>
            <a:r>
              <a:rPr lang="zh-CN" sz="3600" b="0" i="0" u="none" strike="noStrike" cap="none" spc="0">
                <a:solidFill>
                  <a:schemeClr val="tx1"/>
                </a:solidFill>
                <a:latin typeface="+mn-ea"/>
                <a:ea typeface="+mn-ea"/>
                <a:cs typeface="+mn-ea"/>
              </a:rPr>
              <a:t>身为女性可能比担任士兵还要危险</a:t>
            </a:r>
            <a:endParaRPr lang="zh-CN" sz="3600" b="0" i="0" u="none" strike="noStrike" cap="none" spc="0">
              <a:solidFill>
                <a:schemeClr val="tx1"/>
              </a:solidFill>
              <a:latin typeface="思源黑体 CN"/>
              <a:ea typeface="思源黑体 CN"/>
              <a:cs typeface="思源黑体 CN"/>
            </a:endParaRPr>
          </a:p>
        </p:txBody>
      </p:sp>
    </p:spTree>
  </p:cSld>
  <p:transition advClick="1"/>
</p:sld>
</file>

<file path=ppt/slides/slide70.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0" y="-134"/>
            <a:ext cx="4906727" cy="6858270"/>
          </a:xfrm>
          <a:prstGeom prst="rect">
            <a:avLst/>
          </a:prstGeom>
          <a:blipFill>
            <a:blip xmlns:r="http://schemas.openxmlformats.org/officeDocument/2006/relationships" r:embed="rId2"/>
            <a:stretch/>
          </a:blipFill>
        </p:spPr>
        <p:txBody>
          <a:bodyPr/>
          <a:lstStyle>
            <a:lvl1pPr>
              <a:defRPr>
                <a:noFill/>
              </a:defRPr>
            </a:lvl1pPr>
          </a:lstStyle>
          <a:p/>
        </p:txBody>
      </p:sp>
      <p:sp>
        <p:nvSpPr>
          <p:cNvPr id="2" name="标题 1" hidden="0"/>
          <p:cNvSpPr>
            <a:spLocks noGrp="1"/>
          </p:cNvSpPr>
          <p:nvPr isPhoto="0" userDrawn="0">
            <p:ph type="title" hasCustomPrompt="1"/>
          </p:nvPr>
        </p:nvSpPr>
        <p:spPr bwMode="auto">
          <a:xfrm rot="0" flipH="0" flipV="0">
            <a:off x="5583261" y="301899"/>
            <a:ext cx="4430925" cy="925586"/>
          </a:xfrm>
          <a:prstGeom prst="rect">
            <a:avLst/>
          </a:prstGeom>
        </p:spPr>
        <p:txBody>
          <a:bodyPr/>
          <a:lstStyle/>
          <a:p>
            <a:r>
              <a:t>乌莎</a:t>
            </a:r>
          </a:p>
        </p:txBody>
      </p:sp>
      <p:sp>
        <p:nvSpPr>
          <p:cNvPr id="8" name="文本占位符 8" hidden="0"/>
          <p:cNvSpPr>
            <a:spLocks noGrp="1"/>
          </p:cNvSpPr>
          <p:nvPr isPhoto="0" userDrawn="0">
            <p:ph type="body" sz="quarter" idx="14" hasCustomPrompt="1"/>
          </p:nvPr>
        </p:nvSpPr>
        <p:spPr bwMode="auto">
          <a:xfrm rot="0" flipH="0" flipV="0">
            <a:off x="5583261" y="1644733"/>
            <a:ext cx="3432199" cy="315421"/>
          </a:xfrm>
          <a:prstGeom prst="rect">
            <a:avLst/>
          </a:prstGeom>
        </p:spPr>
        <p:txBody>
          <a:bodyPr/>
          <a:lstStyle/>
          <a:p/>
        </p:txBody>
      </p:sp>
      <p:sp>
        <p:nvSpPr>
          <p:cNvPr id="9" name="文本占位符 8" hidden="0"/>
          <p:cNvSpPr>
            <a:spLocks noGrp="1"/>
          </p:cNvSpPr>
          <p:nvPr isPhoto="0" userDrawn="0">
            <p:ph type="body" sz="quarter" idx="15" hasCustomPrompt="1"/>
          </p:nvPr>
        </p:nvSpPr>
        <p:spPr bwMode="auto">
          <a:xfrm rot="0" flipH="0" flipV="0">
            <a:off x="5641425" y="1602935"/>
            <a:ext cx="5793479" cy="1175629"/>
          </a:xfrm>
          <a:prstGeom prst="rect">
            <a:avLst/>
          </a:prstGeom>
        </p:spPr>
        <p:txBody>
          <a:bodyPr/>
          <a:lstStyle/>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乌莎拥有大学学历</a:t>
            </a:r>
            <a:endParaRPr lang="zh-CN" sz="2400" b="0" i="0" u="none" strike="noStrike" cap="none" spc="0">
              <a:solidFill>
                <a:schemeClr val="tx1"/>
              </a:solidFill>
              <a:latin typeface="思源黑体 CN"/>
              <a:ea typeface="思源黑体 CN"/>
              <a:cs typeface="思源黑体 CN"/>
            </a:endParaRPr>
          </a:p>
        </p:txBody>
      </p:sp>
      <p:pic>
        <p:nvPicPr>
          <p:cNvPr id="11" name="" hidden="0"/>
          <p:cNvPicPr/>
          <p:nvPr isPhoto="0" userDrawn="0"/>
        </p:nvPicPr>
        <p:blipFill>
          <a:blip xmlns:r="http://schemas.openxmlformats.org/officeDocument/2006/relationships" r:embed="rId1"/>
          <a:stretch>
            <a:fillRect l="0" t="0" r="0" b="0"/>
          </a:stretch>
        </p:blipFill>
        <p:spPr bwMode="auto">
          <a:xfrm rot="0" flipH="0" flipV="0">
            <a:off x="0" y="0"/>
            <a:ext cx="5132438" cy="6858000"/>
          </a:xfrm>
          <a:prstGeom prst="rect">
            <a:avLst/>
          </a:prstGeom>
        </p:spPr>
      </p:pic>
      <p:sp>
        <p:nvSpPr>
          <p:cNvPr id="13" name="文本占位符 8" hidden="0"/>
          <p:cNvSpPr>
            <a:spLocks noGrp="1"/>
          </p:cNvSpPr>
          <p:nvPr isPhoto="0" userDrawn="0">
            <p:ph type="body" sz="quarter" idx="15" hasCustomPrompt="1"/>
          </p:nvPr>
        </p:nvSpPr>
        <p:spPr bwMode="auto">
          <a:xfrm rot="0" flipH="0" flipV="0">
            <a:off x="5641425" y="2749817"/>
            <a:ext cx="5793479" cy="1603279"/>
          </a:xfrm>
          <a:prstGeom prst="rect">
            <a:avLst/>
          </a:prstGeom>
        </p:spPr>
        <p:txBody>
          <a:bodyPr/>
          <a:lstStyle/>
          <a:p>
            <a:pPr marL="0" marR="0" indent="-172800" algn="ctr">
              <a:lnSpc>
                <a:spcPct val="150000"/>
              </a:lnSpc>
              <a:spcBef>
                <a:spcPts val="0"/>
              </a:spcBef>
              <a:spcAft>
                <a:spcPts val="0"/>
              </a:spcAft>
              <a:buFont typeface="Arial"/>
              <a:buNone/>
              <a:tabLst/>
            </a:pPr>
            <a:endParaRPr lang="zh-CN" sz="2400" b="0" i="0" u="none" strike="noStrike" cap="none" spc="0">
              <a:solidFill>
                <a:schemeClr val="tx1"/>
              </a:solidFill>
              <a:latin typeface="思源黑体 CN"/>
              <a:ea typeface="思源黑体 CN"/>
              <a:cs typeface="思源黑体 CN"/>
            </a:endParaRP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她为了保护邻居</a:t>
            </a:r>
            <a:endParaRPr lang="zh-CN" sz="2400" b="0" i="0" u="none" strike="noStrike" cap="none" spc="0">
              <a:solidFill>
                <a:schemeClr val="tx1"/>
              </a:solidFill>
              <a:latin typeface="思源黑体 CN"/>
              <a:ea typeface="思源黑体 CN"/>
              <a:cs typeface="思源黑体 CN"/>
            </a:endParaRP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而被当地的大流氓盯上</a:t>
            </a:r>
            <a:endParaRPr lang="zh-CN" sz="2400" b="0" i="0" u="none" strike="noStrike" cap="none" spc="0">
              <a:solidFill>
                <a:schemeClr val="tx1"/>
              </a:solidFill>
              <a:latin typeface="思源黑体 CN"/>
              <a:ea typeface="思源黑体 CN"/>
              <a:cs typeface="思源黑体 CN"/>
            </a:endParaRPr>
          </a:p>
        </p:txBody>
      </p:sp>
      <p:sp>
        <p:nvSpPr>
          <p:cNvPr id="15" name="文本占位符 8" hidden="0"/>
          <p:cNvSpPr>
            <a:spLocks noGrp="1"/>
          </p:cNvSpPr>
          <p:nvPr isPhoto="0" userDrawn="0">
            <p:ph type="body" sz="quarter" idx="15" hasCustomPrompt="1"/>
          </p:nvPr>
        </p:nvSpPr>
        <p:spPr bwMode="auto">
          <a:xfrm rot="0" flipH="0" flipV="0">
            <a:off x="5641425" y="4324350"/>
            <a:ext cx="5793479" cy="2373828"/>
          </a:xfrm>
          <a:prstGeom prst="rect">
            <a:avLst/>
          </a:prstGeom>
        </p:spPr>
        <p:txBody>
          <a:bodyPr/>
          <a:lstStyle/>
          <a:p>
            <a:pPr marL="0" marR="0" indent="-172800" algn="ctr">
              <a:lnSpc>
                <a:spcPct val="150000"/>
              </a:lnSpc>
              <a:spcBef>
                <a:spcPts val="0"/>
              </a:spcBef>
              <a:spcAft>
                <a:spcPts val="0"/>
              </a:spcAft>
              <a:buFont typeface="Arial"/>
              <a:buNone/>
              <a:tabLst/>
            </a:pP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为了保护她</a:t>
            </a: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当地的女性团结起来</a:t>
            </a:r>
            <a:endParaRPr lang="zh-CN" sz="2400" b="0" i="0" u="none" strike="noStrike" cap="none" spc="0">
              <a:solidFill>
                <a:schemeClr val="tx1"/>
              </a:solidFill>
              <a:latin typeface="思源黑体 CN"/>
              <a:ea typeface="思源黑体 CN"/>
              <a:cs typeface="思源黑体 CN"/>
            </a:endParaRPr>
          </a:p>
          <a:p>
            <a:pPr marL="0" marR="0" indent="-172800" algn="ctr">
              <a:lnSpc>
                <a:spcPct val="150000"/>
              </a:lnSpc>
              <a:spcBef>
                <a:spcPts val="0"/>
              </a:spcBef>
              <a:spcAft>
                <a:spcPts val="0"/>
              </a:spcAft>
              <a:buFont typeface="Arial"/>
              <a:buNone/>
              <a:tabLst/>
            </a:pPr>
            <a:r>
              <a:rPr lang="zh-CN" sz="2400" b="0" i="0" u="none" strike="noStrike" cap="none" spc="0">
                <a:solidFill>
                  <a:schemeClr val="tx1"/>
                </a:solidFill>
                <a:latin typeface="思源黑体 CN"/>
                <a:ea typeface="思源黑体 CN"/>
                <a:cs typeface="思源黑体 CN"/>
              </a:rPr>
              <a:t>将流氓捅死</a:t>
            </a:r>
            <a:endParaRPr lang="zh-CN" sz="2400" b="0" i="0" u="none" strike="noStrike" cap="none" spc="0">
              <a:solidFill>
                <a:schemeClr val="tx1"/>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376795" y="2857476"/>
            <a:ext cx="9438409"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男性虽然是战争的正常受害者</a:t>
            </a:r>
          </a:p>
          <a:p>
            <a:r>
              <a:rPr lang="zh-CN" sz="3600" b="0" i="0" u="none" strike="noStrike" cap="none" spc="0">
                <a:solidFill>
                  <a:schemeClr val="tx1"/>
                </a:solidFill>
                <a:latin typeface="思源黑体 CN"/>
                <a:ea typeface="思源黑体 CN"/>
                <a:cs typeface="思源黑体 CN"/>
              </a:rPr>
              <a:t>但女性却成为战争武器</a:t>
            </a:r>
          </a:p>
          <a:p>
            <a:r>
              <a:rPr lang="zh-CN" sz="3600" b="0" i="0" u="none" strike="noStrike" cap="none" spc="0">
                <a:solidFill>
                  <a:schemeClr val="tx1"/>
                </a:solidFill>
                <a:latin typeface="思源黑体 CN"/>
                <a:ea typeface="思源黑体 CN"/>
                <a:cs typeface="思源黑体 CN"/>
              </a:rPr>
              <a:t>——借由摧残和虐待她们以杀鸡儆猴</a:t>
            </a:r>
          </a:p>
        </p:txBody>
      </p:sp>
    </p:spTree>
  </p:cSld>
  <p:transition advClick="1"/>
</p:sld>
</file>

<file path=ppt/slides/slide7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1476374" y="1407787"/>
            <a:ext cx="9239250" cy="3880847"/>
          </a:xfrm>
          <a:prstGeom prst="rect">
            <a:avLst/>
          </a:prstGeom>
        </p:spPr>
        <p:txBody>
          <a:bodyPr/>
          <a:lstStyle/>
          <a:p>
            <a:r>
              <a:t>学习大声反抗</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a:r>
              <a:rPr sz="2400"/>
              <a:t>新废奴主义者</a:t>
            </a:r>
            <a:endParaRPr sz="2400"/>
          </a:p>
        </p:txBody>
      </p:sp>
    </p:spTree>
  </p:cSld>
  <p:transition advClick="1"/>
</p:sld>
</file>

<file path=ppt/slides/slide7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686211" cy="5220646"/>
          </a:xfrm>
          <a:prstGeom prst="rect">
            <a:avLst/>
          </a:prstGeom>
        </p:spPr>
        <p:txBody>
          <a:bodyPr/>
          <a:lstStyle/>
          <a:p>
            <a:r>
              <a:rPr lang="zh-CN" sz="2800" b="0" i="0" u="none" strike="noStrike" cap="none" spc="0">
                <a:solidFill>
                  <a:schemeClr val="tx1"/>
                </a:solidFill>
                <a:latin typeface="思源黑体 CN"/>
                <a:ea typeface="思源黑体 CN"/>
                <a:cs typeface="思源黑体 CN"/>
              </a:rPr>
              <a:t>三、乡间医疗体制严重不健全。</a:t>
            </a:r>
          </a:p>
          <a:p/>
          <a:p>
            <a:r>
              <a:rPr lang="zh-CN" sz="2800" b="0" i="0" u="none" strike="noStrike" cap="none" spc="0">
                <a:solidFill>
                  <a:schemeClr val="tx1"/>
                </a:solidFill>
                <a:latin typeface="+mn-lt"/>
                <a:ea typeface="+mn-lt"/>
                <a:cs typeface="+mn-lt"/>
              </a:rPr>
              <a:t>如果喀麦隆拥有更好的医疗体制，那家医院就会马上给普鲁登斯动手术；医院会备有强效的抗生素来治疗她的感染；乡间的助产士也会被培训上岗，她们懂得基本的助产常识，还可以用备用手机随时呼叫救护车。上述任何一项因素，都能够拯救普鲁登斯的性命。</a:t>
            </a:r>
            <a:endParaRPr lang="zh-CN" sz="2800" b="0" i="0" u="none" strike="noStrike" cap="none" spc="0">
              <a:solidFill>
                <a:schemeClr val="tx1"/>
              </a:solidFill>
              <a:latin typeface="思源黑体 CN"/>
              <a:ea typeface="思源黑体 CN"/>
              <a:cs typeface="思源黑体 CN"/>
            </a:endParaRPr>
          </a:p>
          <a:p>
            <a:r>
              <a:rPr lang="zh-CN" sz="2800" b="0" i="0" u="none" strike="noStrike" cap="none" spc="0">
                <a:solidFill>
                  <a:schemeClr val="tx1"/>
                </a:solidFill>
                <a:latin typeface="+mn-lt"/>
                <a:ea typeface="+mn-lt"/>
                <a:cs typeface="+mn-lt"/>
              </a:rPr>
              <a:t> </a:t>
            </a:r>
            <a:endParaRPr lang="zh-CN" sz="2800" b="0" i="0" u="none" strike="noStrike" cap="none" spc="0">
              <a:solidFill>
                <a:schemeClr val="tx1"/>
              </a:solidFill>
              <a:latin typeface="+mn-lt"/>
              <a:ea typeface="+mn-lt"/>
              <a:cs typeface="+mn-lt"/>
            </a:endParaRPr>
          </a:p>
          <a:p>
            <a:r>
              <a:rPr lang="zh-CN" sz="2800" b="0" i="0" u="none" strike="noStrike" cap="none" spc="0">
                <a:solidFill>
                  <a:schemeClr val="tx1"/>
                </a:solidFill>
                <a:latin typeface="+mn-lt"/>
                <a:ea typeface="+mn-lt"/>
                <a:cs typeface="+mn-lt"/>
              </a:rPr>
              <a:t>另一个普遍问题是医护人员经常缺勤，乡村诊所尤其严重。一项横跨非洲、亚洲和拉丁美洲六个国家的严谨研究显示：在任何一天，诊所内都有 39% 的医生缺勤。</a:t>
            </a:r>
            <a:endParaRPr lang="zh-CN" sz="2800" b="0" i="0" u="none" strike="noStrike" cap="none" spc="0">
              <a:solidFill>
                <a:schemeClr val="tx1"/>
              </a:solidFill>
              <a:latin typeface="+mn-lt"/>
              <a:ea typeface="+mn-lt"/>
              <a:cs typeface="+mn-lt"/>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7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668893" cy="5220646"/>
          </a:xfrm>
          <a:prstGeom prst="rect">
            <a:avLst/>
          </a:prstGeom>
        </p:spPr>
        <p:txBody>
          <a:bodyPr/>
          <a:lstStyle/>
          <a:p>
            <a:r>
              <a:t>二</a:t>
            </a:r>
            <a:r>
              <a:rPr lang="zh-CN" sz="2800" b="0" i="0" u="none" strike="noStrike" cap="none" spc="0">
                <a:solidFill>
                  <a:schemeClr val="tx1"/>
                </a:solidFill>
                <a:latin typeface="+mn-lt"/>
                <a:ea typeface="+mn-lt"/>
                <a:cs typeface="+mn-lt"/>
              </a:rPr>
              <a:t>、缺乏学校教育。</a:t>
            </a:r>
          </a:p>
          <a:p/>
          <a:p>
            <a:r>
              <a:rPr lang="zh-CN" sz="2800" b="0" i="0" u="none" strike="noStrike" cap="none" spc="0">
                <a:solidFill>
                  <a:schemeClr val="tx1"/>
                </a:solidFill>
                <a:latin typeface="+mn-lt"/>
                <a:ea typeface="+mn-lt"/>
                <a:cs typeface="+mn-lt"/>
              </a:rPr>
              <a:t>要是村民能接受更好的教育，普鲁登斯的存活概率就会更高。教育跟以下三点有关：家庭人数较少、避孕更普遍以及就医率增加。</a:t>
            </a:r>
          </a:p>
          <a:p/>
          <a:p>
            <a:r>
              <a:rPr lang="zh-CN" sz="2800" b="0" i="0" u="none" strike="noStrike" cap="none" spc="0">
                <a:solidFill>
                  <a:schemeClr val="tx1"/>
                </a:solidFill>
                <a:latin typeface="+mn-lt"/>
                <a:ea typeface="+mn-lt"/>
                <a:cs typeface="+mn-lt"/>
              </a:rPr>
              <a:t>因此，普鲁登斯要是接受了更多教育，她怀孕的机会就会降低，就算怀孕了，也比较可能到医院生产。</a:t>
            </a:r>
          </a:p>
          <a:p/>
          <a:p>
            <a:r>
              <a:rPr lang="zh-CN" sz="2800" b="0" i="0" u="none" strike="noStrike" cap="none" spc="0">
                <a:solidFill>
                  <a:schemeClr val="tx1"/>
                </a:solidFill>
                <a:latin typeface="+mn-lt"/>
                <a:ea typeface="+mn-lt"/>
                <a:cs typeface="+mn-lt"/>
              </a:rPr>
              <a:t>要是那个产婆也同样受过良好教育，她就会把难产的孕妇转到医院，而且绝不会坐到普鲁登斯的肚子上。</a:t>
            </a:r>
            <a:endParaRPr lang="zh-CN" sz="2800" b="0" i="0" u="none" strike="noStrike" cap="none" spc="0">
              <a:solidFill>
                <a:schemeClr val="tx1"/>
              </a:solidFill>
              <a:latin typeface="+mn-lt"/>
              <a:ea typeface="+mn-lt"/>
              <a:cs typeface="+mn-lt"/>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7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79900"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2288668" y="1314426"/>
            <a:ext cx="7614662"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强调妇女贞操</a:t>
            </a:r>
          </a:p>
          <a:p>
            <a:r>
              <a:rPr lang="zh-CN" sz="3600" b="0" i="0" u="none" strike="noStrike" cap="none" spc="0">
                <a:solidFill>
                  <a:schemeClr val="tx1"/>
                </a:solidFill>
                <a:latin typeface="+mn-ea"/>
                <a:ea typeface="+mn-ea"/>
                <a:cs typeface="+mn-ea"/>
              </a:rPr>
              <a:t>正是当今妇女遭受暴力的主因</a:t>
            </a:r>
            <a:endParaRPr lang="zh-CN" sz="3600" b="0" i="0" u="none" strike="noStrike" cap="none" spc="0">
              <a:solidFill>
                <a:schemeClr val="tx1"/>
              </a:solidFill>
              <a:latin typeface="思源黑体 CN"/>
              <a:ea typeface="思源黑体 CN"/>
              <a:cs typeface="思源黑体 CN"/>
            </a:endParaRPr>
          </a:p>
        </p:txBody>
      </p:sp>
      <p:sp>
        <p:nvSpPr>
          <p:cNvPr id="5" name="" hidden="0"/>
          <p:cNvSpPr/>
          <p:nvPr isPhoto="0" userDrawn="0"/>
        </p:nvSpPr>
        <p:spPr bwMode="auto">
          <a:xfrm rot="0" flipH="0" flipV="0">
            <a:off x="1257299" y="2743200"/>
            <a:ext cx="9677400" cy="3428999"/>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sp>
      <p:sp>
        <p:nvSpPr>
          <p:cNvPr id="6" name="" hidden="0"/>
          <p:cNvSpPr/>
          <p:nvPr isPhoto="0" userDrawn="0"/>
        </p:nvSpPr>
        <p:spPr bwMode="auto">
          <a:xfrm rot="0" flipH="0" flipV="0">
            <a:off x="1466796" y="2922396"/>
            <a:ext cx="9258479" cy="3070642"/>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rPr>
              <a:t>而这个暴力，有时候它是以荣誉谋杀的形式呈现——家族成员会杀死自己的女儿，只因她行为不检点，或是爱上一名男子。</a:t>
            </a:r>
          </a:p>
          <a:p>
            <a:pPr algn="l">
              <a:lnSpc>
                <a:spcPct val="150000"/>
              </a:lnSpc>
            </a:pPr>
            <a:r>
              <a:rPr lang="zh-CN" sz="1600" b="0" i="0" u="none" strike="noStrike" cap="none" spc="0">
                <a:solidFill>
                  <a:srgbClr val="494949"/>
                </a:solidFill>
              </a:rPr>
              <a:t>（通常没有证据显示他们已经发生性关系，荣誉谋杀受害者的验尸报告经常显示处女膜未遭破坏）</a:t>
            </a:r>
            <a:endParaRPr sz="1600"/>
          </a:p>
          <a:p>
            <a:pPr algn="l">
              <a:lnSpc>
                <a:spcPct val="150000"/>
              </a:lnSpc>
            </a:pPr>
          </a:p>
          <a:p>
            <a:pPr algn="l">
              <a:lnSpc>
                <a:spcPct val="150000"/>
              </a:lnSpc>
            </a:pPr>
            <a:r>
              <a:rPr lang="zh-CN" sz="2400" b="0" i="0" u="none" strike="noStrike" cap="none" spc="0">
                <a:solidFill>
                  <a:srgbClr val="494949"/>
                </a:solidFill>
              </a:rPr>
              <a:t>荣誉谋杀的矛盾在于，道德规范最为严格的社会，却准许最没道德的行为：谋杀。</a:t>
            </a:r>
            <a:endParaRPr lang="zh-CN" sz="2400" b="0" i="0" u="none" strike="noStrike" cap="none" spc="0">
              <a:solidFill>
                <a:srgbClr val="494949"/>
              </a:solidFill>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repeatCount="1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578364" y="2857476"/>
            <a:ext cx="5035748" cy="1143044"/>
          </a:xfrm>
          <a:prstGeom prst="rect">
            <a:avLst/>
          </a:prstGeom>
        </p:spPr>
        <p:txBody>
          <a:bodyPr/>
          <a:lstStyle/>
          <a:p>
            <a:r>
              <a:rPr lang="zh-CN" sz="3600" b="0" i="0" u="none" strike="noStrike" cap="none" spc="0">
                <a:solidFill>
                  <a:schemeClr val="tx1"/>
                </a:solidFill>
                <a:latin typeface="+mn-ea"/>
                <a:ea typeface="+mn-ea"/>
                <a:cs typeface="+mn-ea"/>
              </a:rPr>
              <a:t>性侵犯的解决方式</a:t>
            </a:r>
          </a:p>
          <a:p>
            <a:r>
              <a:rPr lang="zh-CN" sz="3600" b="0" i="0" u="none" strike="noStrike" cap="none" spc="0">
                <a:solidFill>
                  <a:schemeClr val="tx1"/>
                </a:solidFill>
                <a:latin typeface="+mn-ea"/>
                <a:ea typeface="+mn-ea"/>
                <a:cs typeface="+mn-ea"/>
              </a:rPr>
              <a:t>是让被害女性</a:t>
            </a:r>
          </a:p>
          <a:p>
            <a:r>
              <a:rPr lang="zh-CN" sz="3600" b="0" i="0" u="none" strike="noStrike" cap="none" spc="0">
                <a:solidFill>
                  <a:schemeClr val="tx1"/>
                </a:solidFill>
                <a:latin typeface="+mn-ea"/>
                <a:ea typeface="+mn-ea"/>
                <a:cs typeface="+mn-ea"/>
              </a:rPr>
              <a:t>嫁给侵犯她的人</a:t>
            </a:r>
            <a:endParaRPr lang="zh-CN" sz="3600" b="0" i="0" u="none" strike="noStrike" cap="none" spc="0">
              <a:solidFill>
                <a:schemeClr val="tx1"/>
              </a:solidFill>
              <a:latin typeface="+mn-ea"/>
              <a:ea typeface="+mn-ea"/>
              <a:cs typeface="+mn-ea"/>
            </a:endParaRPr>
          </a:p>
        </p:txBody>
      </p:sp>
      <p:sp>
        <p:nvSpPr>
          <p:cNvPr id="9" name="" hidden="0"/>
          <p:cNvSpPr/>
          <p:nvPr isPhoto="0" userDrawn="0"/>
        </p:nvSpPr>
        <p:spPr bwMode="auto">
          <a:xfrm rot="0" flipH="0" flipV="0">
            <a:off x="1247775" y="4629150"/>
            <a:ext cx="9696449" cy="1847849"/>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sp>
      <p:sp>
        <p:nvSpPr>
          <p:cNvPr id="8" name="" hidden="0"/>
          <p:cNvSpPr/>
          <p:nvPr isPhoto="0" userDrawn="0"/>
        </p:nvSpPr>
        <p:spPr bwMode="auto">
          <a:xfrm rot="0" flipH="0" flipV="0">
            <a:off x="1723934" y="4981619"/>
            <a:ext cx="8744202" cy="1142946"/>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mn-ea"/>
                <a:ea typeface="+mn-ea"/>
                <a:cs typeface="+mn-ea"/>
              </a:rPr>
              <a:t>埃塞俄比亚法律明文规定：</a:t>
            </a:r>
            <a:endParaRPr>
              <a:solidFill>
                <a:srgbClr val="494949"/>
              </a:solidFill>
            </a:endParaRPr>
          </a:p>
          <a:p>
            <a:pPr algn="l">
              <a:lnSpc>
                <a:spcPct val="150000"/>
              </a:lnSpc>
            </a:pPr>
            <a:r>
              <a:rPr lang="zh-CN" sz="2400" b="0" i="0" u="none" strike="noStrike" cap="none" spc="0">
                <a:solidFill>
                  <a:srgbClr val="494949"/>
                </a:solidFill>
                <a:latin typeface="+mn-ea"/>
                <a:ea typeface="+mn-ea"/>
                <a:cs typeface="+mn-ea"/>
              </a:rPr>
              <a:t>一名男子不会因为侵犯女性而遭起诉，只要他事后将其娶进门。</a:t>
            </a:r>
            <a:endParaRPr lang="zh-CN" sz="2400" b="0" i="0" u="none" strike="noStrike" cap="none" spc="0">
              <a:solidFill>
                <a:srgbClr val="494949"/>
              </a:solidFill>
              <a:latin typeface="+mn-ea"/>
              <a:ea typeface="+mn-ea"/>
              <a:cs typeface="+mn-ea"/>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913429" y="483861"/>
            <a:ext cx="10365141" cy="1675142"/>
          </a:xfrm>
          <a:prstGeom prst="rect">
            <a:avLst/>
          </a:prstGeom>
        </p:spPr>
        <p:txBody>
          <a:bodyPr/>
          <a:lstStyle/>
          <a:p>
            <a:r>
              <a:rPr lang="zh-CN" sz="2800" b="0" i="0" u="none" strike="noStrike" cap="none" spc="0">
                <a:solidFill>
                  <a:schemeClr val="tx1"/>
                </a:solidFill>
                <a:latin typeface="思源黑体 CN"/>
                <a:ea typeface="思源黑体 CN"/>
                <a:cs typeface="思源黑体 CN"/>
              </a:rPr>
              <a:t>抑制艾滋病病毒的挑战之一，是许多保守人士对于保险套持怀疑态度。</a:t>
            </a: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
        <p:nvSpPr>
          <p:cNvPr id="12" name="文本占位符 10" hidden="0"/>
          <p:cNvSpPr>
            <a:spLocks noGrp="1"/>
          </p:cNvSpPr>
          <p:nvPr isPhoto="0" userDrawn="0">
            <p:ph type="body" sz="quarter" idx="13" hasCustomPrompt="1"/>
          </p:nvPr>
        </p:nvSpPr>
        <p:spPr bwMode="auto">
          <a:xfrm rot="0" flipH="0" flipV="0">
            <a:off x="913429" y="1870363"/>
            <a:ext cx="10365141" cy="1558636"/>
          </a:xfrm>
          <a:prstGeom prst="rect">
            <a:avLst/>
          </a:prstGeom>
        </p:spPr>
        <p:txBody>
          <a:bodyPr/>
          <a:lstStyle/>
          <a:p>
            <a:endParaRPr lang="zh-CN" sz="2800" b="0" i="0" u="none" strike="noStrike" cap="none" spc="0">
              <a:solidFill>
                <a:schemeClr val="tx1"/>
              </a:solidFill>
              <a:latin typeface="思源黑体 CN"/>
              <a:ea typeface="思源黑体 CN"/>
              <a:cs typeface="思源黑体 CN"/>
            </a:endParaRPr>
          </a:p>
          <a:p>
            <a:r>
              <a:rPr lang="zh-CN" sz="2800" b="0" i="0" u="none" strike="noStrike" cap="none" spc="0">
                <a:solidFill>
                  <a:schemeClr val="tx1"/>
                </a:solidFill>
                <a:latin typeface="思源黑体 CN"/>
                <a:ea typeface="思源黑体 CN"/>
                <a:cs typeface="思源黑体 CN"/>
              </a:rPr>
              <a:t>他们担心，即使只是讨论如何让性交更安全，也会让性交更可能发生。</a:t>
            </a:r>
            <a:endParaRPr lang="zh-CN" sz="2800" b="0" i="0" u="none" strike="noStrike" cap="none" spc="0">
              <a:solidFill>
                <a:schemeClr val="tx1"/>
              </a:solidFill>
              <a:latin typeface="思源黑体 CN"/>
              <a:ea typeface="思源黑体 CN"/>
              <a:cs typeface="思源黑体 CN"/>
            </a:endParaRPr>
          </a:p>
        </p:txBody>
      </p:sp>
      <p:sp>
        <p:nvSpPr>
          <p:cNvPr id="14" name="文本占位符 10" hidden="0"/>
          <p:cNvSpPr>
            <a:spLocks noGrp="1"/>
          </p:cNvSpPr>
          <p:nvPr isPhoto="0" userDrawn="0">
            <p:ph type="body" sz="quarter" idx="13" hasCustomPrompt="1"/>
          </p:nvPr>
        </p:nvSpPr>
        <p:spPr bwMode="auto">
          <a:xfrm rot="0" flipH="0" flipV="0">
            <a:off x="913429" y="3237452"/>
            <a:ext cx="10365141" cy="1688775"/>
          </a:xfrm>
          <a:prstGeom prst="rect">
            <a:avLst/>
          </a:prstGeom>
        </p:spPr>
        <p:txBody>
          <a:bodyPr/>
          <a:lstStyle/>
          <a:p>
            <a:endParaRPr lang="zh-CN" sz="2800" b="0" i="0" u="none" strike="noStrike" cap="none" spc="0">
              <a:solidFill>
                <a:schemeClr val="tx1"/>
              </a:solidFill>
              <a:latin typeface="思源黑体 CN"/>
              <a:ea typeface="思源黑体 CN"/>
              <a:cs typeface="思源黑体 CN"/>
            </a:endParaRPr>
          </a:p>
          <a:p>
            <a:r>
              <a:rPr lang="zh-CN" sz="2800" b="0" i="0" u="none" strike="noStrike" cap="none" spc="0">
                <a:solidFill>
                  <a:schemeClr val="tx1"/>
                </a:solidFill>
                <a:latin typeface="思源黑体 CN"/>
                <a:ea typeface="思源黑体 CN"/>
                <a:cs typeface="思源黑体 CN"/>
              </a:rPr>
              <a:t>这样的想法看似有几分道理，但事实是，保险套无疑也拯救了生命。</a:t>
            </a:r>
          </a:p>
        </p:txBody>
      </p:sp>
      <p:sp>
        <p:nvSpPr>
          <p:cNvPr id="15" name="" hidden="0"/>
          <p:cNvSpPr/>
          <p:nvPr isPhoto="0" userDrawn="0"/>
        </p:nvSpPr>
        <p:spPr bwMode="auto">
          <a:xfrm rot="0" flipH="0" flipV="0">
            <a:off x="995181" y="5056909"/>
            <a:ext cx="10235045" cy="1523999"/>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sp>
      <p:sp>
        <p:nvSpPr>
          <p:cNvPr id="16" name="" hidden="0"/>
          <p:cNvSpPr/>
          <p:nvPr isPhoto="0" userDrawn="0"/>
        </p:nvSpPr>
        <p:spPr bwMode="auto">
          <a:xfrm rot="0" flipH="0" flipV="0">
            <a:off x="1194954" y="5165196"/>
            <a:ext cx="9802162" cy="1415748"/>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latin typeface="思源黑体 CN"/>
                <a:ea typeface="思源黑体 CN"/>
                <a:cs typeface="思源黑体 CN"/>
              </a:rPr>
              <a:t>加州大学的一项研究指出，通过保险套分送方案所拯救的每一条性命，一年成本是3.5美元，而通过艾滋病治疗方案一人一年则是1033美元。</a:t>
            </a:r>
            <a:endParaRPr lang="zh-CN" sz="2400" b="0" i="0" u="none" strike="noStrike" cap="none" spc="0">
              <a:solidFill>
                <a:srgbClr val="494949"/>
              </a:solidFill>
              <a:latin typeface="思源黑体 CN"/>
              <a:ea typeface="思源黑体 CN"/>
              <a:cs typeface="思源黑体 CN"/>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100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repeatCount="100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3079714" y="1407787"/>
            <a:ext cx="6033046" cy="3880847"/>
          </a:xfrm>
          <a:prstGeom prst="rect">
            <a:avLst/>
          </a:prstGeom>
        </p:spPr>
        <p:txBody>
          <a:bodyPr/>
          <a:lstStyle/>
          <a:p>
            <a:r>
              <a:t>「荣誉」</a:t>
            </a:r>
            <a:br/>
            <a:r>
              <a:t>之耻</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p:txBody>
      </p:sp>
    </p:spTree>
  </p:cSld>
  <p:transition advClick="1"/>
</p:sld>
</file>

<file path=ppt/slides/slide79.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3223032" y="2857476"/>
            <a:ext cx="5745935" cy="1143044"/>
          </a:xfrm>
          <a:prstGeom prst="rect">
            <a:avLst/>
          </a:prstGeom>
        </p:spPr>
        <p:txBody>
          <a:bodyPr/>
          <a:lstStyle/>
          <a:p>
            <a:r>
              <a:t>过早结婚生育</a:t>
            </a:r>
          </a:p>
          <a:p>
            <a:r>
              <a:t>使女童失去受教育的机会</a:t>
            </a:r>
          </a:p>
        </p:txBody>
      </p:sp>
    </p:spTree>
  </p:cSld>
  <p:transition advClick="1"/>
</p:sld>
</file>

<file path=ppt/slides/slide8.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10" name="文本占位符 10" hidden="0"/>
          <p:cNvSpPr>
            <a:spLocks noGrp="1"/>
          </p:cNvSpPr>
          <p:nvPr isPhoto="0" userDrawn="0">
            <p:ph type="body" sz="quarter" idx="13" hasCustomPrompt="1"/>
          </p:nvPr>
        </p:nvSpPr>
        <p:spPr bwMode="auto">
          <a:xfrm rot="0" flipH="0" flipV="0">
            <a:off x="665243" y="818675"/>
            <a:ext cx="10365141" cy="5220646"/>
          </a:xfrm>
          <a:prstGeom prst="rect">
            <a:avLst/>
          </a:prstGeom>
        </p:spPr>
        <p:txBody>
          <a:bodyPr/>
          <a:lstStyle/>
          <a:p>
            <a:r>
              <a:rPr sz="2400" b="0" i="0" u="none" strike="noStrike">
                <a:solidFill>
                  <a:srgbClr val="FFFFFF"/>
                </a:solidFill>
                <a:latin typeface="PingFang SC"/>
                <a:ea typeface="PingFang SC"/>
                <a:cs typeface="PingFang SC"/>
              </a:rPr>
              <a:t>前美国总统小布什曾经大力抵制人口贩卖。</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 </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但政策推进的障碍，居然是「下定义」。</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 </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左派经常是不带批判性地称其为「性工作者」，并且只要是彼此自愿的法定成年人，就没有什么问题。</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 </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右派人士当中有些女性主义者参与，更倾向于称之为「妓女」或「卖淫妇女」，认为卖淫本身就是有损尊严和道德的。</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 </a:t>
            </a:r>
            <a:endParaRPr sz="2400" b="0" i="0" u="none" strike="noStrike">
              <a:solidFill>
                <a:srgbClr val="FFFFFF"/>
              </a:solidFill>
              <a:latin typeface="PingFang SC"/>
              <a:ea typeface="PingFang SC"/>
              <a:cs typeface="PingFang SC"/>
            </a:endParaRPr>
          </a:p>
          <a:p>
            <a:r>
              <a:rPr sz="2400" b="0" i="0" u="none" strike="noStrike">
                <a:solidFill>
                  <a:srgbClr val="FFFFFF"/>
                </a:solidFill>
                <a:latin typeface="PingFang SC"/>
                <a:ea typeface="PingFang SC"/>
                <a:cs typeface="PingFang SC"/>
              </a:rPr>
              <a:t>两方争吵不休的结果就是无法并肩合作。</a:t>
            </a:r>
            <a:endParaRPr sz="2400" b="0" i="0" u="none" strike="noStrike">
              <a:solidFill>
                <a:srgbClr val="FFFFFF"/>
              </a:solidFill>
              <a:latin typeface="PingFang SC"/>
              <a:ea typeface="PingFang SC"/>
              <a:cs typeface="PingFang SC"/>
            </a:endParaRPr>
          </a:p>
        </p:txBody>
      </p:sp>
      <p:sp>
        <p:nvSpPr>
          <p:cNvPr id="2" name="标题 1" hidden="0"/>
          <p:cNvSpPr>
            <a:spLocks noGrp="1"/>
          </p:cNvSpPr>
          <p:nvPr isPhoto="0" userDrawn="0">
            <p:ph type="title" hasCustomPrompt="1"/>
          </p:nvPr>
        </p:nvSpPr>
        <p:spPr bwMode="auto">
          <a:xfrm rot="0" flipH="0" flipV="0">
            <a:off x="665243" y="361084"/>
            <a:ext cx="3432199" cy="915179"/>
          </a:xfrm>
          <a:prstGeom prst="rect">
            <a:avLst/>
          </a:prstGeom>
        </p:spPr>
        <p:txBody>
          <a:bodyPr/>
          <a:lstStyle/>
          <a:p/>
        </p:txBody>
      </p:sp>
      <p:sp>
        <p:nvSpPr>
          <p:cNvPr id="5" name="文本占位符 8" hidden="0"/>
          <p:cNvSpPr>
            <a:spLocks noGrp="1"/>
          </p:cNvSpPr>
          <p:nvPr isPhoto="0" userDrawn="0">
            <p:ph type="body" sz="quarter" idx="14" hasCustomPrompt="1"/>
          </p:nvPr>
        </p:nvSpPr>
        <p:spPr bwMode="auto">
          <a:xfrm rot="0" flipH="0" flipV="0">
            <a:off x="665243" y="5569944"/>
            <a:ext cx="3432199" cy="909714"/>
          </a:xfrm>
          <a:prstGeom prst="rect">
            <a:avLst/>
          </a:prstGeom>
        </p:spPr>
        <p:txBody>
          <a:bodyPr/>
          <a:lstStyle/>
          <a:p/>
        </p:txBody>
      </p:sp>
    </p:spTree>
  </p:cSld>
  <p:transition advClick="1"/>
</p:sld>
</file>

<file path=ppt/slides/slide80.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3079714" y="1407787"/>
            <a:ext cx="6033046" cy="3880847"/>
          </a:xfrm>
          <a:prstGeom prst="rect">
            <a:avLst/>
          </a:prstGeom>
        </p:spPr>
        <p:txBody>
          <a:bodyPr/>
          <a:lstStyle/>
          <a:p>
            <a:r>
              <a:t>女孩效应</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p:txBody>
      </p:sp>
    </p:spTree>
  </p:cSld>
  <p:transition advClick="1"/>
</p:sld>
</file>

<file path=ppt/slides/slide81.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6" name="图片占位符 5" hidden="0"/>
          <p:cNvSpPr>
            <a:spLocks noGrp="1"/>
          </p:cNvSpPr>
          <p:nvPr isPhoto="0" userDrawn="0">
            <p:ph type="pic" sz="quarter" idx="10" hasCustomPrompt="0"/>
          </p:nvPr>
        </p:nvSpPr>
        <p:spPr bwMode="auto">
          <a:xfrm rot="0" flipH="0" flipV="0">
            <a:off x="4380139" y="1048121"/>
            <a:ext cx="3432199" cy="4739896"/>
          </a:xfrm>
          <a:prstGeom prst="rect">
            <a:avLst/>
          </a:prstGeom>
          <a:blipFill>
            <a:blip xmlns:r="http://schemas.openxmlformats.org/officeDocument/2006/relationships" r:embed="rId1"/>
            <a:stretch/>
          </a:blipFill>
        </p:spPr>
        <p:txBody>
          <a:bodyPr/>
          <a:lstStyle/>
          <a:p/>
        </p:txBody>
      </p:sp>
      <p:sp>
        <p:nvSpPr>
          <p:cNvPr id="2" name="标题 1" hidden="0"/>
          <p:cNvSpPr>
            <a:spLocks noGrp="1"/>
          </p:cNvSpPr>
          <p:nvPr isPhoto="0" userDrawn="0">
            <p:ph type="title" hasCustomPrompt="1"/>
          </p:nvPr>
        </p:nvSpPr>
        <p:spPr bwMode="auto">
          <a:xfrm rot="0" flipH="0" flipV="0">
            <a:off x="1376795" y="1407786"/>
            <a:ext cx="9438409" cy="3880847"/>
          </a:xfrm>
          <a:prstGeom prst="rect">
            <a:avLst/>
          </a:prstGeom>
        </p:spPr>
        <p:txBody>
          <a:bodyPr/>
          <a:lstStyle/>
          <a:p>
            <a:r>
              <a:rPr lang="zh-CN" sz="8000" b="0" i="0" u="none" strike="noStrike" cap="none" spc="0">
                <a:solidFill>
                  <a:schemeClr val="tx1"/>
                </a:solidFill>
                <a:latin typeface="+mj-ea"/>
                <a:ea typeface="+mj-ea"/>
                <a:cs typeface="+mj-ea"/>
              </a:rPr>
              <a:t>解决方案永远充斥着</a:t>
            </a:r>
            <a:br/>
            <a:r>
              <a:rPr lang="zh-CN" sz="8000" b="0" i="0" u="none" strike="noStrike" cap="none" spc="0">
                <a:solidFill>
                  <a:schemeClr val="tx1"/>
                </a:solidFill>
                <a:latin typeface="+mj-ea"/>
                <a:ea typeface="+mj-ea"/>
                <a:cs typeface="+mj-ea"/>
              </a:rPr>
              <a:t>理想与现实的矛盾</a:t>
            </a:r>
          </a:p>
        </p:txBody>
      </p:sp>
      <p:sp>
        <p:nvSpPr>
          <p:cNvPr id="5" name="文本占位符 8" hidden="0"/>
          <p:cNvSpPr>
            <a:spLocks noGrp="1"/>
          </p:cNvSpPr>
          <p:nvPr isPhoto="0" userDrawn="0">
            <p:ph type="body" sz="quarter" idx="12" hasCustomPrompt="1"/>
          </p:nvPr>
        </p:nvSpPr>
        <p:spPr bwMode="auto">
          <a:xfrm rot="0" flipH="0" flipV="0">
            <a:off x="4380139" y="4872838"/>
            <a:ext cx="3432199" cy="915179"/>
          </a:xfrm>
          <a:prstGeom prst="rect">
            <a:avLst/>
          </a:prstGeom>
        </p:spPr>
        <p:txBody>
          <a:bodyPr/>
          <a:lstStyle/>
          <a:p/>
        </p:txBody>
      </p:sp>
    </p:spTree>
  </p:cSld>
  <p:transition advClick="1"/>
</p:sld>
</file>

<file path=ppt/slides/slide82.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1853045" y="2857476"/>
            <a:ext cx="8485909" cy="1143044"/>
          </a:xfrm>
          <a:prstGeom prst="rect">
            <a:avLst/>
          </a:prstGeom>
        </p:spPr>
        <p:txBody>
          <a:bodyPr/>
          <a:lstStyle/>
          <a:p>
            <a:r>
              <a:rPr lang="zh-CN" sz="3600" b="0" i="0" u="none" strike="noStrike" cap="none" spc="0">
                <a:solidFill>
                  <a:schemeClr val="tx1"/>
                </a:solidFill>
                <a:latin typeface="思源黑体 CN"/>
                <a:ea typeface="思源黑体 CN"/>
                <a:cs typeface="思源黑体 CN"/>
              </a:rPr>
              <a:t>如果你认为教育的成本太高</a:t>
            </a:r>
          </a:p>
          <a:p>
            <a:r>
              <a:rPr lang="zh-CN" sz="3600" b="0" i="0" u="none" strike="noStrike" cap="none" spc="0">
                <a:solidFill>
                  <a:schemeClr val="tx1"/>
                </a:solidFill>
                <a:latin typeface="思源黑体 CN"/>
                <a:ea typeface="思源黑体 CN"/>
                <a:cs typeface="思源黑体 CN"/>
              </a:rPr>
              <a:t>试试看无知的代价。</a:t>
            </a:r>
          </a:p>
          <a:p>
            <a:pPr algn="r"/>
            <a:r>
              <a:rPr lang="zh-CN" sz="2400" b="0" i="0" u="none" strike="noStrike" cap="none" spc="0">
                <a:solidFill>
                  <a:schemeClr val="tx1"/>
                </a:solidFill>
                <a:latin typeface="思源黑体 CN"/>
                <a:ea typeface="思源黑体 CN"/>
                <a:cs typeface="思源黑体 CN"/>
              </a:rPr>
              <a:t>——哈佛大学前校长德里克·博克</a:t>
            </a:r>
            <a:endParaRPr sz="2400"/>
          </a:p>
        </p:txBody>
      </p:sp>
    </p:spTree>
  </p:cSld>
  <p:transition advClick="1"/>
</p:sld>
</file>

<file path=ppt/slides/slide83.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758275" y="1430700"/>
            <a:ext cx="3432199" cy="915179"/>
          </a:xfrm>
          <a:prstGeom prst="rect">
            <a:avLst/>
          </a:prstGeom>
        </p:spPr>
        <p:txBody>
          <a:bodyPr/>
          <a:lstStyle/>
          <a:p>
            <a:pPr algn="ctr"/>
            <a:r>
              <a:rPr sz="2800"/>
              <a:t>被绑架，被卖到妓院</a:t>
            </a:r>
            <a:endParaRPr sz="2800"/>
          </a:p>
        </p:txBody>
      </p:sp>
      <p:sp>
        <p:nvSpPr>
          <p:cNvPr id="4" name="文本占位符 6" hidden="0"/>
          <p:cNvSpPr>
            <a:spLocks noGrp="1"/>
          </p:cNvSpPr>
          <p:nvPr isPhoto="0" userDrawn="0">
            <p:ph type="body" sz="quarter" idx="14" hasCustomPrompt="1"/>
          </p:nvPr>
        </p:nvSpPr>
        <p:spPr bwMode="auto">
          <a:xfrm rot="0" flipH="0" flipV="0">
            <a:off x="796825" y="400026"/>
            <a:ext cx="5035748" cy="1143044"/>
          </a:xfrm>
          <a:prstGeom prst="rect">
            <a:avLst/>
          </a:prstGeom>
        </p:spPr>
        <p:txBody>
          <a:bodyPr/>
          <a:lstStyle/>
          <a:p>
            <a:r>
              <a:t>米纳的故事</a:t>
            </a:r>
          </a:p>
        </p:txBody>
      </p:sp>
      <p:sp>
        <p:nvSpPr>
          <p:cNvPr id="7" name="标题 2" hidden="0"/>
          <p:cNvSpPr>
            <a:spLocks noGrp="1"/>
          </p:cNvSpPr>
          <p:nvPr isPhoto="0" userDrawn="0">
            <p:ph type="title" hasCustomPrompt="1"/>
          </p:nvPr>
        </p:nvSpPr>
        <p:spPr bwMode="auto">
          <a:xfrm rot="0" flipH="0" flipV="0">
            <a:off x="4293150" y="2429850"/>
            <a:ext cx="4362450" cy="915179"/>
          </a:xfrm>
          <a:prstGeom prst="rect">
            <a:avLst/>
          </a:prstGeom>
        </p:spPr>
        <p:txBody>
          <a:bodyPr/>
          <a:lstStyle/>
          <a:p>
            <a:pPr algn="ctr"/>
            <a:r>
              <a:rPr sz="2800"/>
              <a:t>被老板毒打、强暴</a:t>
            </a:r>
            <a:endParaRPr sz="2800"/>
          </a:p>
        </p:txBody>
      </p:sp>
      <p:sp>
        <p:nvSpPr>
          <p:cNvPr id="9" name="标题 2" hidden="0"/>
          <p:cNvSpPr>
            <a:spLocks noGrp="1"/>
          </p:cNvSpPr>
          <p:nvPr isPhoto="0" userDrawn="0">
            <p:ph type="title" hasCustomPrompt="1"/>
          </p:nvPr>
        </p:nvSpPr>
        <p:spPr bwMode="auto">
          <a:xfrm rot="0" flipH="0" flipV="0">
            <a:off x="4293150" y="3429000"/>
            <a:ext cx="4362450" cy="915179"/>
          </a:xfrm>
          <a:prstGeom prst="rect">
            <a:avLst/>
          </a:prstGeom>
        </p:spPr>
        <p:txBody>
          <a:bodyPr/>
          <a:lstStyle/>
          <a:p>
            <a:pPr algn="ctr"/>
            <a:r>
              <a:rPr sz="2800"/>
              <a:t>没有薪水</a:t>
            </a:r>
            <a:endParaRPr sz="2800"/>
          </a:p>
        </p:txBody>
      </p:sp>
      <p:sp>
        <p:nvSpPr>
          <p:cNvPr id="11" name="标题 2" hidden="0"/>
          <p:cNvSpPr>
            <a:spLocks noGrp="1"/>
          </p:cNvSpPr>
          <p:nvPr isPhoto="0" userDrawn="0">
            <p:ph type="title" hasCustomPrompt="1"/>
          </p:nvPr>
        </p:nvSpPr>
        <p:spPr bwMode="auto">
          <a:xfrm rot="0" flipH="0" flipV="0">
            <a:off x="4293150" y="4428149"/>
            <a:ext cx="4362450" cy="915179"/>
          </a:xfrm>
          <a:prstGeom prst="rect">
            <a:avLst/>
          </a:prstGeom>
        </p:spPr>
        <p:txBody>
          <a:bodyPr/>
          <a:lstStyle/>
          <a:p>
            <a:pPr algn="ctr"/>
            <a:r>
              <a:rPr sz="2800"/>
              <a:t>生下两个孩子</a:t>
            </a:r>
            <a:endParaRPr sz="2800"/>
          </a:p>
        </p:txBody>
      </p:sp>
      <p:sp>
        <p:nvSpPr>
          <p:cNvPr id="13" name="标题 2" hidden="0"/>
          <p:cNvSpPr>
            <a:spLocks noGrp="1"/>
          </p:cNvSpPr>
          <p:nvPr isPhoto="0" userDrawn="0">
            <p:ph type="title" hasCustomPrompt="1"/>
          </p:nvPr>
        </p:nvSpPr>
        <p:spPr bwMode="auto">
          <a:xfrm rot="0" flipH="0" flipV="0">
            <a:off x="3879155" y="5427299"/>
            <a:ext cx="5190439" cy="915179"/>
          </a:xfrm>
          <a:prstGeom prst="rect">
            <a:avLst/>
          </a:prstGeom>
        </p:spPr>
        <p:txBody>
          <a:bodyPr/>
          <a:lstStyle/>
          <a:p>
            <a:pPr algn="ctr"/>
            <a:r>
              <a:rPr sz="2800"/>
              <a:t>女儿被迫卖淫</a:t>
            </a:r>
            <a:endParaRPr sz="2800"/>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1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repeatCount="100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sp>
        <p:nvSpPr>
          <p:cNvPr id="3" name="标题 2" hidden="0"/>
          <p:cNvSpPr>
            <a:spLocks noGrp="1"/>
          </p:cNvSpPr>
          <p:nvPr isPhoto="0" userDrawn="0">
            <p:ph type="title" hasCustomPrompt="1"/>
          </p:nvPr>
        </p:nvSpPr>
        <p:spPr bwMode="auto">
          <a:xfrm rot="0" flipH="0" flipV="0">
            <a:off x="4380139" y="4514323"/>
            <a:ext cx="3432199" cy="915179"/>
          </a:xfrm>
          <a:prstGeom prst="rect">
            <a:avLst/>
          </a:prstGeom>
        </p:spPr>
        <p:txBody>
          <a:bodyPr/>
          <a:lstStyle/>
          <a:p/>
        </p:txBody>
      </p:sp>
      <p:sp>
        <p:nvSpPr>
          <p:cNvPr id="4" name="文本占位符 6" hidden="0"/>
          <p:cNvSpPr>
            <a:spLocks noGrp="1"/>
          </p:cNvSpPr>
          <p:nvPr isPhoto="0" userDrawn="0">
            <p:ph type="body" sz="quarter" idx="14" hasCustomPrompt="1"/>
          </p:nvPr>
        </p:nvSpPr>
        <p:spPr bwMode="auto">
          <a:xfrm rot="0" flipH="0" flipV="0">
            <a:off x="827999" y="1466850"/>
            <a:ext cx="10706100" cy="3276599"/>
          </a:xfrm>
          <a:prstGeom prst="rect">
            <a:avLst/>
          </a:prstGeom>
        </p:spPr>
        <p:txBody>
          <a:bodyPr/>
          <a:lstStyle/>
          <a:p>
            <a:pPr marL="0" marR="0" indent="-172800" algn="l">
              <a:lnSpc>
                <a:spcPct val="125000"/>
              </a:lnSpc>
              <a:spcBef>
                <a:spcPts val="0"/>
              </a:spcBef>
              <a:spcAft>
                <a:spcPts val="0"/>
              </a:spcAft>
              <a:buFont typeface="Arial"/>
              <a:buNone/>
              <a:tabLst/>
            </a:pPr>
            <a:r>
              <a:rPr lang="zh-CN" sz="3600" b="0" i="0" u="none" strike="noStrike" cap="none" spc="0">
                <a:solidFill>
                  <a:schemeClr val="tx1"/>
                </a:solidFill>
                <a:latin typeface="思源黑体 CN"/>
                <a:ea typeface="思源黑体 CN"/>
                <a:cs typeface="思源黑体 CN"/>
              </a:rPr>
              <a:t>帮助年轻妇女找到自己的声音是当务之急。</a:t>
            </a:r>
          </a:p>
          <a:p>
            <a:pPr marL="0" marR="0" indent="-172800" algn="l">
              <a:lnSpc>
                <a:spcPct val="125000"/>
              </a:lnSpc>
              <a:spcBef>
                <a:spcPts val="0"/>
              </a:spcBef>
              <a:spcAft>
                <a:spcPts val="0"/>
              </a:spcAft>
              <a:buFont typeface="Arial"/>
              <a:buNone/>
              <a:tabLst/>
            </a:pPr>
          </a:p>
          <a:p>
            <a:pPr marL="0" marR="0" indent="-172800" algn="l">
              <a:lnSpc>
                <a:spcPct val="125000"/>
              </a:lnSpc>
              <a:spcBef>
                <a:spcPts val="0"/>
              </a:spcBef>
              <a:spcAft>
                <a:spcPts val="0"/>
              </a:spcAft>
              <a:buFont typeface="Arial"/>
              <a:buNone/>
              <a:tabLst/>
            </a:pPr>
            <a:r>
              <a:rPr lang="zh-CN" sz="3600" b="0" i="0" u="none" strike="noStrike" cap="none" spc="0">
                <a:solidFill>
                  <a:schemeClr val="tx1"/>
                </a:solidFill>
                <a:latin typeface="思源黑体 CN"/>
                <a:ea typeface="思源黑体 CN"/>
                <a:cs typeface="思源黑体 CN"/>
              </a:rPr>
              <a:t>教育和赋权训练能够让女孩知道，女性气质不等于顺从，决断力是可以培养的，妇女可以为自己发言。</a:t>
            </a:r>
            <a:endParaRPr lang="zh-CN" sz="3600" b="0" i="0" u="none" strike="noStrike" cap="none" spc="0">
              <a:solidFill>
                <a:schemeClr val="tx1"/>
              </a:solidFill>
              <a:latin typeface="+mn-ea"/>
              <a:ea typeface="+mn-ea"/>
              <a:cs typeface="+mn-ea"/>
            </a:endParaRPr>
          </a:p>
        </p:txBody>
      </p:sp>
    </p:spTree>
  </p:cSld>
  <p:transition advClick="1"/>
</p:sld>
</file>

<file path=ppt/slides/slide85.xml><?xml version="1.0" encoding="utf-8"?>
<p:sld xmlns:a="http://schemas.openxmlformats.org/drawingml/2006/main" xmlns:r="http://schemas.openxmlformats.org/officeDocument/2006/relationships" xmlns:p="http://schemas.openxmlformats.org/presentationml/2006/main" show="1" showMasterPhAnim="0">
  <p:cSld name="">
    <p:spTree>
      <p:nvGrpSpPr>
        <p:cNvPr id="1" name=""/>
        <p:cNvGrpSpPr/>
        <p:nvPr/>
      </p:nvGrpSpPr>
      <p:grpSpPr/>
      <p:pic>
        <p:nvPicPr>
          <p:cNvPr id="4" name="" hidden="0"/>
          <p:cNvPicPr/>
          <p:nvPr isPhoto="0" userDrawn="0">
            <p:ph type="pic" sz="quarter" idx="15" hasCustomPrompt="0"/>
          </p:nvPr>
        </p:nvPicPr>
        <p:blipFill>
          <a:blip xmlns:r="http://schemas.openxmlformats.org/officeDocument/2006/relationships" r:embed="rId1"/>
          <a:srcRect l="0" t="10039" r="0" b="10039"/>
          <a:stretch>
            <a:fillRect l="0" t="0" r="0" b="0"/>
          </a:stretch>
        </p:blipFill>
        <p:spPr bwMode="auto">
          <a:xfrm rot="0" flipH="0" flipV="0">
            <a:off x="341256" y="426124"/>
            <a:ext cx="11509964" cy="6005749"/>
          </a:xfrm>
          <a:prstGeom prst="rect">
            <a:avLst/>
          </a:prstGeom>
          <a:blipFill>
            <a:blip xmlns:r="http://schemas.openxmlformats.org/officeDocument/2006/relationships" r:embed="rId2"/>
            <a:stretch>
              <a:fillRect l="0" t="-33847" r="0" b="-33847"/>
            </a:stretch>
          </a:blipFill>
          <a:ln w="76200" cap="sq">
            <a:noFill/>
            <a:miter lim="800000"/>
          </a:ln>
        </p:spPr>
      </p:pic>
      <p:sp>
        <p:nvSpPr>
          <p:cNvPr id="5" name="" hidden="0"/>
          <p:cNvSpPr/>
          <p:nvPr isPhoto="0" userDrawn="0"/>
        </p:nvSpPr>
        <p:spPr bwMode="auto">
          <a:xfrm rot="0" flipH="0" flipV="0">
            <a:off x="4237949" y="5086260"/>
            <a:ext cx="7277100" cy="13716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sp>
      <p:sp>
        <p:nvSpPr>
          <p:cNvPr id="6" name="" hidden="0"/>
          <p:cNvSpPr/>
          <p:nvPr isPhoto="0" userDrawn="0"/>
        </p:nvSpPr>
        <p:spPr bwMode="auto">
          <a:xfrm rot="0" flipH="0" flipV="0">
            <a:off x="4485600" y="5295810"/>
            <a:ext cx="7296906" cy="1142946"/>
          </a:xfrm>
          <a:prstGeom prst="rect">
            <a:avLst/>
          </a:prstGeom>
          <a:noFill/>
        </p:spPr>
        <p:txBody>
          <a:bodyPr vertOverflow="overflow" horzOverflow="overflow" vert="horz" wrap="square" lIns="91440" tIns="45720" rIns="91440" bIns="45720" numCol="1" rtlCol="0" fromWordArt="0" anchor="t" anchorCtr="0" forceAA="0" upright="0">
            <a:spAutoFit/>
          </a:bodyPr>
          <a:lstStyle/>
          <a:p>
            <a:pPr algn="l">
              <a:lnSpc>
                <a:spcPct val="150000"/>
              </a:lnSpc>
            </a:pPr>
            <a:r>
              <a:rPr lang="zh-CN" sz="2400" b="0" i="0" u="none" strike="noStrike" cap="none" spc="0">
                <a:solidFill>
                  <a:srgbClr val="494949"/>
                </a:solidFill>
              </a:rPr>
              <a:t>一切顺利的话，我希望专攻绑架案。</a:t>
            </a:r>
          </a:p>
          <a:p>
            <a:pPr algn="l">
              <a:lnSpc>
                <a:spcPct val="150000"/>
              </a:lnSpc>
            </a:pPr>
            <a:r>
              <a:rPr lang="zh-CN" sz="2400" b="0" i="0" u="none" strike="noStrike" cap="none" spc="0">
                <a:solidFill>
                  <a:srgbClr val="494949"/>
                </a:solidFill>
              </a:rPr>
              <a:t>即使我自己得不到正义，我也要为别人伸张正义。</a:t>
            </a:r>
            <a:endParaRPr lang="zh-CN" sz="2400" b="0" i="0" u="none" strike="noStrike" cap="none" spc="0">
              <a:solidFill>
                <a:srgbClr val="494949"/>
              </a:solidFill>
            </a:endParaRPr>
          </a:p>
        </p:txBody>
      </p:sp>
    </p:spTree>
  </p:cSld>
  <p:transition advClick="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repeatCount="1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人文">
  <a:themeElements>
    <a:clrScheme name="人文">
      <a:dk1>
        <a:srgbClr val="FEFFFE"/>
      </a:dk1>
      <a:lt1>
        <a:srgbClr val="000000"/>
      </a:lt1>
      <a:dk2>
        <a:srgbClr val="FEFFFE"/>
      </a:dk2>
      <a:lt2>
        <a:srgbClr val="000000"/>
      </a:lt2>
      <a:accent1>
        <a:srgbClr val="BDC8DF"/>
      </a:accent1>
      <a:accent2>
        <a:srgbClr val="003FA9"/>
      </a:accent2>
      <a:accent3>
        <a:srgbClr val="F5BA00"/>
      </a:accent3>
      <a:accent4>
        <a:srgbClr val="FF7567"/>
      </a:accent4>
      <a:accent5>
        <a:srgbClr val="7676D9"/>
      </a:accent5>
      <a:accent6>
        <a:srgbClr val="923FFC"/>
      </a:accent6>
      <a:hlink>
        <a:srgbClr val="3DA1ED"/>
      </a:hlink>
      <a:folHlink>
        <a:srgbClr val="B7DCF9"/>
      </a:folHlink>
    </a:clrScheme>
    <a:fontScheme name="自定义 1">
      <a:majorFont>
        <a:latin typeface="思源黑体 Medium"/>
        <a:ea typeface="思源黑体 Medium"/>
        <a:cs typeface=""/>
      </a:majorFont>
      <a:minorFont>
        <a:latin typeface="思源黑体 CN"/>
        <a:ea typeface="思源黑体 CN"/>
        <a:cs typeface=""/>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spPr>
      <a:bodyPr rtlCol="0" anchor="ctr"/>
      <a:lstStyle>
        <a:defPPr algn="ctr">
          <a:lnSpc>
            <a:spcPct val="150000"/>
          </a:lnSpc>
          <a:defRPr sz="2000"/>
        </a:defPPr>
      </a:lstStyle>
      <a:style>
        <a:lnRef idx="1">
          <a:schemeClr val="accent3"/>
        </a:lnRef>
        <a:fillRef idx="3">
          <a:schemeClr val="accent3"/>
        </a:fillRef>
        <a:effectRef idx="2">
          <a:schemeClr val="accent3"/>
        </a:effectRef>
        <a:fontRef idx="minor">
          <a:schemeClr val="lt1"/>
        </a:fontRef>
      </a:style>
    </a:spDef>
    <a:txDef>
      <a:spPr bwMode="auto">
        <a:noFill/>
      </a:spPr>
      <a:bodyPr wrap="none" rtlCol="0">
        <a:spAutoFit/>
      </a:bodyPr>
      <a:lstStyle>
        <a:defPPr algn="l">
          <a:lnSpc>
            <a:spcPct val="150000"/>
          </a:lnSpc>
          <a:defRPr sz="2000"/>
        </a:defPPr>
      </a:lstStyle>
    </a:txDef>
  </a:objectDefaults>
</a:theme>
</file>

<file path=ppt/theme/theme2.xml><?xml version="1.0" encoding="utf-8"?>
<a:theme xmlns:a="http://schemas.openxmlformats.org/drawingml/2006/main" name="预设版式">
  <a:themeElements>
    <a:clrScheme name="自定义 1">
      <a:dk1>
        <a:srgbClr val="2A3033"/>
      </a:dk1>
      <a:lt1>
        <a:srgbClr val="FAFBFA"/>
      </a:lt1>
      <a:dk2>
        <a:srgbClr val="343B3E"/>
      </a:dk2>
      <a:lt2>
        <a:srgbClr val="FAFBFA"/>
      </a:lt2>
      <a:accent1>
        <a:srgbClr val="2A3033"/>
      </a:accent1>
      <a:accent2>
        <a:srgbClr val="3F464B"/>
      </a:accent2>
      <a:accent3>
        <a:srgbClr val="797E81"/>
      </a:accent3>
      <a:accent4>
        <a:srgbClr val="9FA2A5"/>
      </a:accent4>
      <a:accent5>
        <a:srgbClr val="C3C6C7"/>
      </a:accent5>
      <a:accent6>
        <a:srgbClr val="D8DADB"/>
      </a:accent6>
      <a:hlink>
        <a:srgbClr val="3DA1ED"/>
      </a:hlink>
      <a:folHlink>
        <a:srgbClr val="B7DCF9"/>
      </a:folHlink>
    </a:clrScheme>
    <a:fontScheme name="思源黑体medium">
      <a:majorFont>
        <a:latin typeface="思源黑体 CN Medium"/>
        <a:ea typeface="思源黑体 CN Medium"/>
        <a:cs typeface=""/>
      </a:majorFont>
      <a:minorFont>
        <a:latin typeface="思源黑体 CN"/>
        <a:ea typeface="思源黑体 CN"/>
        <a:cs typeface=""/>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tlCol="0" anchor="ctr"/>
      <a:lstStyle>
        <a:defPPr algn="ctr">
          <a:lnSpc>
            <a:spcPct val="125000"/>
          </a:lnSpc>
          <a:defRPr sz="2000" dirty="0" err="1" smtClean="0">
            <a:solidFill>
              <a:schemeClr val="bg2"/>
            </a:solidFill>
            <a:latin typeface="Source Han Sans CN" panose="020B0500000000000000" pitchFamily="34" charset="-128"/>
            <a:ea typeface="Source Han Sans CN" panose="020B0500000000000000" pitchFamily="34" charset="-128"/>
          </a:defRPr>
        </a:defPPr>
      </a:lstStyle>
    </a:spDef>
    <a:txDef>
      <a:spPr/>
      <a:bodyPr wrap="square" rtlCol="0">
        <a:spAutoFit/>
      </a:bodyPr>
      <a:lstStyle>
        <a:defPPr algn="l">
          <a:lnSpc>
            <a:spcPct val="125000"/>
          </a:lnSpc>
          <a:defRPr sz="2000" dirty="0" err="1" smtClean="0">
            <a:solidFill>
              <a:schemeClr val="accent4">
                <a:lumMod val="50000"/>
              </a:schemeClr>
            </a:solidFill>
            <a:latin typeface="Source Han Sans CN Light" panose="020B0500000000000000" pitchFamily="34" charset="-128"/>
            <a:ea typeface="Source Han Sans CN Light" panose="020B0500000000000000" pitchFamily="34"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