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80" r:id="rId10"/>
    <p:sldId id="281" r:id="rId11"/>
    <p:sldId id="282" r:id="rId12"/>
    <p:sldId id="283" r:id="rId13"/>
    <p:sldId id="278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2CD47-74A3-944F-A142-9E06872ADFF1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14046-DDC7-2B47-9BF4-DDA4D2C97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59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4A176-1DE9-BA4E-82BE-DE9FECBE6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4C7BB-7C51-344C-9E6B-60383D4C6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C400AD-3C19-D84F-987D-9C97BA371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511C3-396B-CC4B-94C7-B5BD52383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D855E-5CB0-C746-921F-6404ED55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21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EC424-9022-2040-B20C-F3BD1790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A09620-1F11-B547-9F4F-4E3505372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ED30C-3004-0141-9895-417990540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C0575-1F54-4C4C-903D-43E4795CE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D8D1C-7E9C-CA4D-A94B-A94485EF1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46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33E83F-A525-0244-B1F4-45C4A425EA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2E1AAA-40C5-8B4C-A521-A0CDAC7EF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BF78B-9769-5047-995F-F0EB80F0F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31635-EDA8-484A-8BE0-B4FDC2E82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04629-1DE4-6D4F-9147-98F739D5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2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863C-0D3B-2645-A412-340A73F1C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6996-43AF-454E-A8BB-11F62F4D8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1EEA0-5A16-554D-9348-A6AE62536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24CF7-DC7E-654D-A434-D2BC9C7A3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394EE-A209-3541-9BF0-58EA48A1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00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8F5C-B96C-C346-AF72-DD5EBCC7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950171-F56E-FE48-9B06-E48872B0B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3285D-D713-254E-B2B6-5B127700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5124F-E888-794E-A6C3-003DF4C30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EFBE2-A177-BA49-9F07-16146BEE7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860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0D5A0-74AE-EC4C-9986-62FB56E3B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D9E4-910F-7E4C-AD74-1759D0D16F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330A8-54C0-B847-8720-EBE421B04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124760-7EE5-1441-89D0-352DF110A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755EF-71CD-F246-A690-8B88F93F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5AF17-BB2B-7E4F-9834-B5A25A3D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BD37-2244-714E-8DB6-A0A23D05F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E2BE6-1941-D747-8F15-888A41EE5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9AA40-50F5-754D-A805-AF42F4521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9B6C53-6070-644A-B895-4334FD92F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242FA-D9F5-034B-A353-828DBDF95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7F0D1B0-41C8-6747-AF33-3705E4FD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080F4B-605F-AB4D-9FAD-4ABB048E2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CFF18-F30B-B34D-B687-9F132AA68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8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92B4-3247-8744-B764-85C2AA4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78E77-D970-6849-9819-828AD001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522C74-69F1-FE4B-9EA2-0F322F488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C7CAA-D02D-DF4B-B99F-E5E35018E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6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2849D9-EDA3-A140-8672-C3341E13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0169D9-21F5-3540-AA24-A96963E64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7C05AA-6D7C-7940-B4C2-E9EF85D9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29086-FEF9-D449-9143-6D123C3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F58E5-A1C5-314A-904B-34C612584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697E3-684A-584F-9174-D7A013D99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E2CAFC-496C-0B40-953E-A071F657D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360ADE-1FAE-D740-8108-66AE96E6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957E58-BEE9-3843-AB44-7297BB389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27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B8813-8904-9D40-A7AF-14ECBAF0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7C0F6-6513-2F4D-8F5F-07012416A9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CA442-8DD3-BD46-BFF9-9C96D41BE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FA6CA-A38B-6A42-AC96-63A193E96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6CF99-71E6-614A-BEE8-7C5FE6AA5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601E4-481E-8142-B66B-9C458C1A9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3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01EB50-8BCC-7A48-984A-0BB698D4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EF79F-C039-3D47-B005-BA6BEE597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5BE45-FBA9-EA49-8385-ED02555DA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65D5-2713-8446-B824-10750D5689BE}" type="datetimeFigureOut">
              <a:rPr lang="en-US" smtClean="0"/>
              <a:t>6/26/21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46E3E-5F79-3449-A30C-4B1ABD156A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977E-BE1A-BD4E-AB34-E2AF965246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ED2D3-BB8F-474B-BA6E-CDA732EE8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99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44265-306A-EE4E-AF34-8C3F0B7B7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464" y="1856283"/>
            <a:ext cx="8921672" cy="1713305"/>
          </a:xfrm>
        </p:spPr>
        <p:txBody>
          <a:bodyPr anchor="b">
            <a:normAutofit/>
          </a:bodyPr>
          <a:lstStyle/>
          <a:p>
            <a:pPr algn="l"/>
            <a:r>
              <a:rPr lang="zh-CN" altLang="en-US" sz="5600" b="1" i="1" dirty="0"/>
              <a:t>“女性与媒体”阅读沙龙</a:t>
            </a:r>
            <a:br>
              <a:rPr lang="en-US" altLang="zh-CN" sz="5600" b="1" i="1" dirty="0"/>
            </a:br>
            <a:r>
              <a:rPr lang="zh-CN" altLang="en-US" sz="5600" b="1" i="1" dirty="0"/>
              <a:t>第四次读书会（</a:t>
            </a:r>
            <a:r>
              <a:rPr lang="en-US" altLang="zh-CN" sz="5600" b="1" i="1" dirty="0"/>
              <a:t>6.27</a:t>
            </a:r>
            <a:r>
              <a:rPr lang="zh-CN" altLang="en-US" sz="5600" b="1" i="1" dirty="0"/>
              <a:t>）</a:t>
            </a:r>
            <a:endParaRPr lang="en-US" sz="5600" b="1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1083F-6D5C-F147-BDB5-5CB432D10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0023" y="3803310"/>
            <a:ext cx="7648239" cy="1925977"/>
          </a:xfrm>
        </p:spPr>
        <p:txBody>
          <a:bodyPr anchor="t">
            <a:normAutofit fontScale="62500" lnSpcReduction="20000"/>
          </a:bodyPr>
          <a:lstStyle/>
          <a:p>
            <a:pPr algn="l"/>
            <a:endParaRPr lang="en-US" altLang="zh-CN" dirty="0"/>
          </a:p>
          <a:p>
            <a:pPr algn="l">
              <a:lnSpc>
                <a:spcPct val="170000"/>
              </a:lnSpc>
            </a:pPr>
            <a:r>
              <a:rPr lang="en-US" altLang="zh-CN" sz="2900" b="1" dirty="0">
                <a:solidFill>
                  <a:schemeClr val="accent2"/>
                </a:solidFill>
              </a:rPr>
              <a:t>《</a:t>
            </a:r>
            <a:r>
              <a:rPr lang="zh-CN" altLang="en-US" sz="2900" b="1" dirty="0">
                <a:solidFill>
                  <a:schemeClr val="accent2"/>
                </a:solidFill>
              </a:rPr>
              <a:t>末日松茸：资本主义废墟世界中的生活可能</a:t>
            </a:r>
            <a:r>
              <a:rPr lang="en-US" altLang="zh-CN" sz="2900" b="1" dirty="0">
                <a:solidFill>
                  <a:schemeClr val="accent2"/>
                </a:solidFill>
              </a:rPr>
              <a:t>》</a:t>
            </a:r>
          </a:p>
          <a:p>
            <a:pPr algn="l">
              <a:lnSpc>
                <a:spcPct val="170000"/>
              </a:lnSpc>
            </a:pPr>
            <a:r>
              <a:rPr lang="zh-CN" altLang="en-US" sz="2900" b="1" dirty="0">
                <a:solidFill>
                  <a:schemeClr val="accent2"/>
                </a:solidFill>
                <a:sym typeface="Wingdings" pitchFamily="2" charset="2"/>
              </a:rPr>
              <a:t>安娜秦</a:t>
            </a:r>
            <a:r>
              <a:rPr lang="zh-CN" altLang="en-US" sz="2900" b="1" dirty="0">
                <a:solidFill>
                  <a:schemeClr val="accent2"/>
                </a:solidFill>
              </a:rPr>
              <a:t>著 谢孟璇译</a:t>
            </a:r>
            <a:endParaRPr lang="en-US" altLang="zh-CN" sz="2900" b="1" dirty="0">
              <a:solidFill>
                <a:schemeClr val="accent2"/>
              </a:solidFill>
            </a:endParaRPr>
          </a:p>
          <a:p>
            <a:pPr algn="l">
              <a:lnSpc>
                <a:spcPct val="170000"/>
              </a:lnSpc>
            </a:pPr>
            <a:r>
              <a:rPr lang="zh-CN" altLang="en-US" sz="2900" b="1" dirty="0"/>
              <a:t>主读：谢春波 徐迎春</a:t>
            </a:r>
            <a:endParaRPr lang="en-US" sz="2900" b="1" dirty="0"/>
          </a:p>
        </p:txBody>
      </p:sp>
    </p:spTree>
    <p:extLst>
      <p:ext uri="{BB962C8B-B14F-4D97-AF65-F5344CB8AC3E}">
        <p14:creationId xmlns:p14="http://schemas.microsoft.com/office/powerpoint/2010/main" val="327687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C91A6-D312-824C-833F-8B3F41F89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39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26" name="Rectangle 2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9096" y="281998"/>
            <a:ext cx="3822189" cy="1899912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科学做为转译</a:t>
            </a:r>
            <a:br>
              <a:rPr lang="en-US" altLang="zh-CN" sz="3100" b="1" dirty="0">
                <a:highlight>
                  <a:srgbClr val="FFFF00"/>
                </a:highlight>
              </a:rPr>
            </a:br>
            <a:br>
              <a:rPr lang="en-US" altLang="zh-CN" sz="3100" b="1" dirty="0">
                <a:highlight>
                  <a:srgbClr val="FFFF00"/>
                </a:highlight>
              </a:rPr>
            </a:br>
            <a:br>
              <a:rPr lang="en-US" altLang="zh-CN" sz="3100" b="1" dirty="0">
                <a:highlight>
                  <a:srgbClr val="FFFF00"/>
                </a:highlight>
              </a:rPr>
            </a:br>
            <a:endParaRPr lang="en-US" sz="3100" dirty="0"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3750" y="1586469"/>
            <a:ext cx="4565320" cy="437673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US" sz="2000" b="1" dirty="0" err="1"/>
              <a:t>就此意义而言</a:t>
            </a:r>
            <a:r>
              <a:rPr lang="zh-CN" altLang="en-US" sz="2000" b="1" dirty="0"/>
              <a:t>，转译创造出了科学当中不连贯和不相容的区块。</a:t>
            </a:r>
            <a:endParaRPr lang="en-US" altLang="zh-CN" sz="2000" b="1" dirty="0"/>
          </a:p>
          <a:p>
            <a:pPr>
              <a:lnSpc>
                <a:spcPct val="120000"/>
              </a:lnSpc>
            </a:pPr>
            <a:r>
              <a:rPr lang="zh-CN" altLang="en-US" sz="2000" b="1" dirty="0"/>
              <a:t>混乱的转译以及通过转译形成的知识区块。</a:t>
            </a:r>
            <a:endParaRPr lang="en-US" altLang="zh-CN" sz="2000" b="1" dirty="0"/>
          </a:p>
          <a:p>
            <a:pPr marL="0" indent="0">
              <a:buNone/>
            </a:pP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/>
              <a:t>采取不同的干扰方法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/>
              <a:t>松茸的关系性考察很重要</a:t>
            </a:r>
            <a:endParaRPr lang="en-US" altLang="zh-CN" sz="2000" b="1" dirty="0"/>
          </a:p>
          <a:p>
            <a:pPr marL="0" indent="0">
              <a:buNone/>
            </a:pPr>
            <a:r>
              <a:rPr lang="en-US" altLang="zh-CN" sz="2000" b="1" dirty="0"/>
              <a:t>Case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纷飞的孢子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/>
              <a:t>松茸的起源争论</a:t>
            </a:r>
            <a:endParaRPr lang="en-US" altLang="zh-CN" sz="2000" b="1" dirty="0"/>
          </a:p>
          <a:p>
            <a:pPr marL="0" indent="0">
              <a:buNone/>
            </a:pPr>
            <a:r>
              <a:rPr lang="zh-CN" altLang="en-US" sz="2000" b="1" dirty="0"/>
              <a:t>时间、地点、环境（人类贸易、旅游散播）</a:t>
            </a:r>
            <a:endParaRPr lang="en-US" altLang="zh-CN" sz="2000" b="1" dirty="0"/>
          </a:p>
          <a:p>
            <a:r>
              <a:rPr lang="zh-CN" altLang="en-US" sz="2000" b="1" dirty="0"/>
              <a:t>生态系统在变动，而非松茸或人在动</a:t>
            </a:r>
            <a:endParaRPr lang="en-US" altLang="zh-CN" sz="2000" b="1" dirty="0"/>
          </a:p>
          <a:p>
            <a:pPr marL="0" indent="0">
              <a:buNone/>
            </a:pPr>
            <a:endParaRPr lang="en-US" altLang="zh-CN" sz="1400" b="1" dirty="0"/>
          </a:p>
          <a:p>
            <a:pPr marL="0" indent="0">
              <a:buNone/>
            </a:pPr>
            <a:endParaRPr lang="en-US" altLang="zh-CN" sz="1400" b="1" dirty="0"/>
          </a:p>
          <a:p>
            <a:pPr marL="0" indent="0">
              <a:buNone/>
            </a:pPr>
            <a:endParaRPr lang="en-US" altLang="zh-CN" sz="1400" b="1" dirty="0"/>
          </a:p>
          <a:p>
            <a:pPr marL="0" indent="0">
              <a:buNone/>
            </a:pPr>
            <a:endParaRPr lang="en-US" altLang="zh-CN" sz="1400" b="1" dirty="0"/>
          </a:p>
        </p:txBody>
      </p:sp>
    </p:spTree>
    <p:extLst>
      <p:ext uri="{BB962C8B-B14F-4D97-AF65-F5344CB8AC3E}">
        <p14:creationId xmlns:p14="http://schemas.microsoft.com/office/powerpoint/2010/main" val="198809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9A724DBA-D2D9-471E-8ED7-2015DDD950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14" y="525982"/>
            <a:ext cx="4282983" cy="1200361"/>
          </a:xfrm>
        </p:spPr>
        <p:txBody>
          <a:bodyPr anchor="b">
            <a:normAutofit fontScale="90000"/>
          </a:bodyPr>
          <a:lstStyle/>
          <a:p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br>
              <a:rPr lang="en-US" sz="900" b="1" dirty="0"/>
            </a:br>
            <a:r>
              <a:rPr lang="en-US" sz="3600" b="1" dirty="0" err="1"/>
              <a:t>舞蹈</a:t>
            </a:r>
            <a:br>
              <a:rPr lang="en-US" altLang="zh-CN" sz="900" b="1" dirty="0">
                <a:highlight>
                  <a:srgbClr val="FFFF00"/>
                </a:highlight>
              </a:rPr>
            </a:br>
            <a:br>
              <a:rPr lang="en-US" altLang="zh-CN" sz="900" b="1" dirty="0">
                <a:highlight>
                  <a:srgbClr val="FFFF00"/>
                </a:highlight>
              </a:rPr>
            </a:br>
            <a:br>
              <a:rPr lang="en-US" altLang="zh-CN" sz="900" b="1" dirty="0">
                <a:highlight>
                  <a:srgbClr val="FFFF00"/>
                </a:highlight>
              </a:rPr>
            </a:br>
            <a:endParaRPr lang="en-US" sz="900" dirty="0">
              <a:highlight>
                <a:srgbClr val="FFFF00"/>
              </a:highlight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4641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234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728C4-ED75-F94B-AEAE-323643D85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786" y="95320"/>
            <a:ext cx="2855868" cy="6174851"/>
          </a:xfrm>
          <a:prstGeom prst="rect">
            <a:avLst/>
          </a:prstGeom>
        </p:spPr>
      </p:pic>
      <p:sp>
        <p:nvSpPr>
          <p:cNvPr id="102" name="Rectangle 101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277786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323" y="2618479"/>
            <a:ext cx="4282984" cy="3511943"/>
          </a:xfrm>
        </p:spPr>
        <p:txBody>
          <a:bodyPr anchor="ctr">
            <a:normAutofit/>
          </a:bodyPr>
          <a:lstStyle/>
          <a:p>
            <a:r>
              <a:rPr lang="en-US" sz="2400" b="1" dirty="0" err="1"/>
              <a:t>生命线在森林中通过感知</a:t>
            </a:r>
            <a:r>
              <a:rPr lang="zh-CN" altLang="en-US" sz="2400" b="1" dirty="0"/>
              <a:t>、移动和定位得以追踪，可称为舞蹈。 </a:t>
            </a:r>
            <a:endParaRPr lang="en-US" altLang="zh-CN" sz="2400" b="1" dirty="0"/>
          </a:p>
          <a:p>
            <a:r>
              <a:rPr lang="zh-CN" altLang="en-US" sz="2400" b="1" dirty="0"/>
              <a:t>每一种舞蹈都是通过不一样的审美和定位，由共同的历史得以建构。</a:t>
            </a:r>
            <a:endParaRPr lang="en-US" altLang="zh-CN" sz="2400" b="1" dirty="0"/>
          </a:p>
          <a:p>
            <a:pPr marL="0" indent="0">
              <a:buNone/>
            </a:pPr>
            <a:endParaRPr lang="en-US" altLang="zh-CN" sz="1800" b="1" dirty="0"/>
          </a:p>
          <a:p>
            <a:pPr marL="0" indent="0">
              <a:buNone/>
            </a:pPr>
            <a:endParaRPr lang="en-US" altLang="zh-CN" sz="1800" b="1" dirty="0"/>
          </a:p>
          <a:p>
            <a:pPr marL="0" indent="0">
              <a:buNone/>
            </a:pPr>
            <a:endParaRPr lang="en-US" altLang="zh-CN" sz="1800" b="1" dirty="0"/>
          </a:p>
          <a:p>
            <a:pPr marL="0" indent="0">
              <a:buNone/>
            </a:pPr>
            <a:endParaRPr lang="en-US" altLang="zh-CN" sz="1800" b="1" dirty="0"/>
          </a:p>
          <a:p>
            <a:pPr marL="0" indent="0">
              <a:buNone/>
            </a:pPr>
            <a:endParaRPr lang="en-US" altLang="zh-CN" sz="1800" b="1" dirty="0"/>
          </a:p>
          <a:p>
            <a:pPr marL="0" indent="0">
              <a:buNone/>
            </a:pPr>
            <a:endParaRPr lang="en-US" altLang="zh-CN" sz="1800" b="1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77179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56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潜在公地</a:t>
            </a:r>
            <a:br>
              <a:rPr lang="en-US" altLang="zh-CN" sz="2800" b="1" dirty="0">
                <a:solidFill>
                  <a:srgbClr val="000000"/>
                </a:solidFill>
                <a:highlight>
                  <a:srgbClr val="FFFF00"/>
                </a:highlight>
              </a:rPr>
            </a:br>
            <a:br>
              <a:rPr lang="en-US" altLang="zh-CN" sz="2800" b="1" dirty="0">
                <a:solidFill>
                  <a:srgbClr val="000000"/>
                </a:solidFill>
                <a:highlight>
                  <a:srgbClr val="FFFF00"/>
                </a:highlight>
              </a:rPr>
            </a:br>
            <a:br>
              <a:rPr lang="en-US" altLang="zh-CN" sz="2800" b="1" dirty="0">
                <a:solidFill>
                  <a:srgbClr val="000000"/>
                </a:solidFill>
                <a:highlight>
                  <a:srgbClr val="FFFF00"/>
                </a:highlight>
              </a:rPr>
            </a:br>
            <a:br>
              <a:rPr lang="en-US" altLang="zh-CN" sz="2800" b="1" dirty="0">
                <a:solidFill>
                  <a:srgbClr val="000000"/>
                </a:solidFill>
                <a:highlight>
                  <a:srgbClr val="FFFF00"/>
                </a:highlight>
              </a:rPr>
            </a:br>
            <a:endParaRPr lang="en-US" sz="2800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9304" y="2747059"/>
            <a:ext cx="6035266" cy="4562429"/>
          </a:xfrm>
        </p:spPr>
        <p:txBody>
          <a:bodyPr anchor="ctr">
            <a:normAutofit/>
          </a:bodyPr>
          <a:lstStyle/>
          <a:p>
            <a:r>
              <a:rPr lang="zh-CN" altLang="en-US" sz="2000" b="1" dirty="0">
                <a:solidFill>
                  <a:srgbClr val="FEFFFF"/>
                </a:solidFill>
              </a:rPr>
              <a:t>潜在公地不是人类专属的飞地</a:t>
            </a:r>
            <a:endParaRPr lang="en-US" altLang="zh-CN" sz="2000" b="1" dirty="0">
              <a:solidFill>
                <a:srgbClr val="FEFFFF"/>
              </a:solidFill>
            </a:endParaRPr>
          </a:p>
          <a:p>
            <a:r>
              <a:rPr lang="zh-CN" altLang="en-US" sz="2000" b="1" dirty="0">
                <a:solidFill>
                  <a:srgbClr val="FEFFFF"/>
                </a:solidFill>
              </a:rPr>
              <a:t>潜在公地不会对人人皆有利</a:t>
            </a:r>
            <a:endParaRPr lang="en-US" altLang="zh-CN" sz="2000" b="1" dirty="0">
              <a:solidFill>
                <a:srgbClr val="FEFFFF"/>
              </a:solidFill>
            </a:endParaRPr>
          </a:p>
          <a:p>
            <a:r>
              <a:rPr lang="zh-CN" altLang="en-US" sz="2000" b="1" dirty="0">
                <a:solidFill>
                  <a:srgbClr val="FEFFFF"/>
                </a:solidFill>
              </a:rPr>
              <a:t>潜在公地无法妥善制度化</a:t>
            </a:r>
            <a:endParaRPr lang="en-US" altLang="zh-CN" sz="2000" b="1" dirty="0">
              <a:solidFill>
                <a:srgbClr val="FEFFFF"/>
              </a:solidFill>
            </a:endParaRPr>
          </a:p>
          <a:p>
            <a:r>
              <a:rPr lang="zh-CN" altLang="en-US" sz="2000" b="1" dirty="0">
                <a:solidFill>
                  <a:srgbClr val="FEFFFF"/>
                </a:solidFill>
              </a:rPr>
              <a:t>潜在公地无法救赎我们</a:t>
            </a:r>
            <a:endParaRPr lang="en-US" altLang="zh-CN" sz="20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altLang="zh-CN" sz="20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altLang="zh-CN" sz="2400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758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E9C0023-0ADD-EE49-B3B7-D13EE14C37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123" y="640079"/>
            <a:ext cx="3556102" cy="5877855"/>
          </a:xfrm>
          <a:prstGeom prst="rect">
            <a:avLst/>
          </a:prstGeom>
        </p:spPr>
      </p:pic>
      <p:sp>
        <p:nvSpPr>
          <p:cNvPr id="53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0C5CCFB-757C-4AA1-855F-594EFBE2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 b="1" dirty="0" err="1">
                <a:highlight>
                  <a:srgbClr val="FFFF00"/>
                </a:highlight>
              </a:rPr>
              <a:t>抗拒终结</a:t>
            </a:r>
            <a:endParaRPr lang="en-US" sz="22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4589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83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ushrooms and berries, picked in nearby woods, are sold on a roadside near Varena, Lithuania. The region is famous for its forests, mushrooms, and berries.">
            <a:extLst>
              <a:ext uri="{FF2B5EF4-FFF2-40B4-BE49-F238E27FC236}">
                <a16:creationId xmlns:a16="http://schemas.microsoft.com/office/drawing/2014/main" id="{9CB7571B-2D9D-E341-9A5A-F55B07C0A9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" r="24448" b="893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A0C5CCFB-757C-4AA1-855F-594EFBE2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3" y="2718054"/>
            <a:ext cx="5269686" cy="3207258"/>
          </a:xfrm>
        </p:spPr>
        <p:txBody>
          <a:bodyPr anchor="t">
            <a:normAutofit/>
          </a:bodyPr>
          <a:lstStyle/>
          <a:p>
            <a:r>
              <a:rPr lang="en-US" sz="2400" dirty="0" err="1">
                <a:highlight>
                  <a:srgbClr val="FFFF00"/>
                </a:highlight>
              </a:rPr>
              <a:t>污染</a:t>
            </a:r>
            <a:r>
              <a:rPr lang="zh-CN" altLang="en-US" sz="2400" dirty="0">
                <a:highlight>
                  <a:srgbClr val="FFFF00"/>
                </a:highlight>
              </a:rPr>
              <a:t>（ </a:t>
            </a:r>
            <a:r>
              <a:rPr lang="en-US" altLang="zh-CN" sz="2400" dirty="0">
                <a:highlight>
                  <a:srgbClr val="FFFF00"/>
                </a:highlight>
              </a:rPr>
              <a:t>contaminate</a:t>
            </a:r>
            <a:r>
              <a:rPr lang="zh-CN" altLang="en-US" sz="2400" dirty="0">
                <a:highlight>
                  <a:srgbClr val="FFFF00"/>
                </a:highlight>
              </a:rPr>
              <a:t>）</a:t>
            </a:r>
            <a:r>
              <a:rPr lang="en-US" altLang="zh-CN" sz="2400" dirty="0">
                <a:highlight>
                  <a:srgbClr val="FFFF00"/>
                </a:highlight>
              </a:rPr>
              <a:t>(</a:t>
            </a:r>
            <a:r>
              <a:rPr lang="zh-CN" altLang="en-US" sz="2400" dirty="0">
                <a:highlight>
                  <a:srgbClr val="FFFF00"/>
                </a:highlight>
              </a:rPr>
              <a:t>不纯</a:t>
            </a:r>
            <a:r>
              <a:rPr lang="en-US" altLang="zh-CN" sz="2400" dirty="0">
                <a:highlight>
                  <a:srgbClr val="FFFF00"/>
                </a:highlight>
              </a:rPr>
              <a:t>)</a:t>
            </a:r>
          </a:p>
          <a:p>
            <a:r>
              <a:rPr lang="zh-TW" altLang="en-US" sz="2400" dirty="0">
                <a:highlight>
                  <a:srgbClr val="FFFF00"/>
                </a:highlight>
              </a:rPr>
              <a:t>遭遇</a:t>
            </a:r>
            <a:r>
              <a:rPr lang="zh-CN" altLang="en-US" sz="2400" dirty="0">
                <a:highlight>
                  <a:srgbClr val="FFFF00"/>
                </a:highlight>
              </a:rPr>
              <a:t>（</a:t>
            </a:r>
            <a:r>
              <a:rPr lang="en-US" altLang="zh-CN" sz="2400" dirty="0">
                <a:highlight>
                  <a:srgbClr val="FFFF00"/>
                </a:highlight>
              </a:rPr>
              <a:t>encounter</a:t>
            </a:r>
            <a:r>
              <a:rPr lang="zh-CN" altLang="en-US" sz="2400" dirty="0">
                <a:highlight>
                  <a:srgbClr val="FFFF00"/>
                </a:highlight>
              </a:rPr>
              <a:t>）</a:t>
            </a:r>
            <a:endParaRPr lang="en-US" altLang="zh-CN" sz="2400" dirty="0">
              <a:highlight>
                <a:srgbClr val="FFFF00"/>
              </a:highlight>
            </a:endParaRPr>
          </a:p>
          <a:p>
            <a:r>
              <a:rPr lang="zh-TW" altLang="en-US" sz="2400" dirty="0">
                <a:highlight>
                  <a:srgbClr val="FFFF00"/>
                </a:highlight>
              </a:rPr>
              <a:t>残余积累</a:t>
            </a:r>
            <a:r>
              <a:rPr lang="zh-CN" altLang="en-US" sz="2400" dirty="0">
                <a:highlight>
                  <a:srgbClr val="FFFF00"/>
                </a:highlight>
              </a:rPr>
              <a:t>（</a:t>
            </a:r>
            <a:r>
              <a:rPr lang="en-US" altLang="zh-CN" sz="2400" dirty="0">
                <a:highlight>
                  <a:srgbClr val="FFFF00"/>
                </a:highlight>
              </a:rPr>
              <a:t>salvage accumulation</a:t>
            </a:r>
            <a:r>
              <a:rPr lang="zh-CN" altLang="en-US" sz="2400" dirty="0">
                <a:highlight>
                  <a:srgbClr val="FFFF00"/>
                </a:highlight>
              </a:rPr>
              <a:t>）</a:t>
            </a:r>
            <a:endParaRPr lang="en-US" altLang="zh-CN" sz="2400" dirty="0">
              <a:highlight>
                <a:srgbClr val="FFFF00"/>
              </a:highlight>
            </a:endParaRPr>
          </a:p>
          <a:p>
            <a:r>
              <a:rPr lang="zh-CN" altLang="en-US" sz="2400" dirty="0">
                <a:highlight>
                  <a:srgbClr val="FFFF00"/>
                </a:highlight>
              </a:rPr>
              <a:t>与物：异化（</a:t>
            </a:r>
            <a:r>
              <a:rPr lang="en-US" altLang="zh-CN" sz="2400" dirty="0">
                <a:highlight>
                  <a:srgbClr val="FFFF00"/>
                </a:highlight>
              </a:rPr>
              <a:t>alienation</a:t>
            </a:r>
            <a:r>
              <a:rPr lang="zh-CN" altLang="en-US" sz="2400" dirty="0">
                <a:highlight>
                  <a:srgbClr val="FFFF00"/>
                </a:highlight>
              </a:rPr>
              <a:t>）</a:t>
            </a:r>
            <a:r>
              <a:rPr lang="en-US" altLang="zh-CN" sz="2400" dirty="0">
                <a:highlight>
                  <a:srgbClr val="FFFF00"/>
                </a:highlight>
              </a:rPr>
              <a:t>+</a:t>
            </a:r>
            <a:r>
              <a:rPr lang="zh-CN" altLang="en-US" sz="2400" dirty="0">
                <a:highlight>
                  <a:srgbClr val="FFFF00"/>
                </a:highlight>
              </a:rPr>
              <a:t> 人的同化（</a:t>
            </a:r>
            <a:r>
              <a:rPr lang="en-US" altLang="zh-CN" sz="2400" dirty="0">
                <a:highlight>
                  <a:srgbClr val="FFFF00"/>
                </a:highlight>
              </a:rPr>
              <a:t>homogenization</a:t>
            </a:r>
            <a:r>
              <a:rPr lang="zh-CN" altLang="en-US" sz="2400" dirty="0">
                <a:highlight>
                  <a:srgbClr val="FFFF00"/>
                </a:highlight>
              </a:rPr>
              <a:t>）以达到社会进步（</a:t>
            </a:r>
            <a:r>
              <a:rPr lang="en-US" altLang="zh-CN" sz="2400" dirty="0">
                <a:highlight>
                  <a:srgbClr val="FFFF00"/>
                </a:highlight>
              </a:rPr>
              <a:t>progress</a:t>
            </a:r>
            <a:r>
              <a:rPr lang="zh-CN" altLang="en-US" sz="2400" dirty="0">
                <a:highlight>
                  <a:srgbClr val="FFFF00"/>
                </a:highlight>
              </a:rPr>
              <a:t>）</a:t>
            </a:r>
            <a:endParaRPr lang="en-US" altLang="zh-CN" sz="2400" dirty="0">
              <a:highlight>
                <a:srgbClr val="FFFF00"/>
              </a:highlight>
            </a:endParaRPr>
          </a:p>
          <a:p>
            <a:r>
              <a:rPr lang="zh-CN" altLang="en-US" sz="2400" dirty="0">
                <a:highlight>
                  <a:srgbClr val="FFFF00"/>
                </a:highlight>
              </a:rPr>
              <a:t>共生（</a:t>
            </a:r>
            <a:r>
              <a:rPr lang="en-US" altLang="zh-CN" sz="2400" dirty="0">
                <a:highlight>
                  <a:srgbClr val="FFFF00"/>
                </a:highlight>
              </a:rPr>
              <a:t>co-development</a:t>
            </a:r>
            <a:r>
              <a:rPr lang="zh-CN" altLang="en-US" sz="2400" dirty="0">
                <a:highlight>
                  <a:srgbClr val="FFFF00"/>
                </a:highlight>
              </a:rPr>
              <a:t>）</a:t>
            </a:r>
            <a:endParaRPr lang="en-US" altLang="zh-CN" sz="2400" dirty="0">
              <a:highlight>
                <a:srgbClr val="FFFF00"/>
              </a:highlight>
            </a:endParaRPr>
          </a:p>
          <a:p>
            <a:endParaRPr lang="en-US" altLang="zh-CN" sz="1700" dirty="0">
              <a:highlight>
                <a:srgbClr val="FFFF00"/>
              </a:highlight>
            </a:endParaRPr>
          </a:p>
          <a:p>
            <a:endParaRPr lang="en-US" altLang="zh-TW" sz="17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1303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9CD2D09-B1BB-4DF5-9E1C-3D21B21ED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0431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3355637-BA71-4F63-94C9-E77BF81BD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49A6C6-52C3-E24F-89A6-E45160D4B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000000"/>
                </a:solidFill>
              </a:rPr>
              <a:t>三</a:t>
            </a:r>
            <a:r>
              <a:rPr lang="zh-CN" altLang="en-US" sz="4000" b="1" dirty="0">
                <a:solidFill>
                  <a:srgbClr val="000000"/>
                </a:solidFill>
              </a:rPr>
              <a:t>、</a:t>
            </a:r>
            <a:r>
              <a:rPr lang="en-US" sz="4000" b="1" dirty="0" err="1">
                <a:solidFill>
                  <a:srgbClr val="000000"/>
                </a:solidFill>
              </a:rPr>
              <a:t>四部分章节分布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5957771-FD7F-B340-A0CB-626AA5249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379021"/>
            <a:ext cx="5115434" cy="3788830"/>
          </a:xfrm>
        </p:spPr>
        <p:txBody>
          <a:bodyPr anchor="ctr">
            <a:noAutofit/>
          </a:bodyPr>
          <a:lstStyle/>
          <a:p>
            <a:r>
              <a:rPr lang="zh-CN" altLang="en-US" sz="1500" b="1" dirty="0">
                <a:solidFill>
                  <a:schemeClr val="accent1"/>
                </a:solidFill>
              </a:rPr>
              <a:t>第三部分：受干扰的起点：无心插柳的设计</a:t>
            </a:r>
            <a:endParaRPr lang="en-US" altLang="zh-CN" sz="15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十一、森林的生命力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十二、历史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十三、起死回生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十四、意外之喜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十五、废墟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十六、科学作为转译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十七、纷飞的孢子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插曲：婆娑起舞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r>
              <a:rPr lang="zh-CN" altLang="en-US" sz="1500" b="1" dirty="0">
                <a:solidFill>
                  <a:schemeClr val="accent1"/>
                </a:solidFill>
              </a:rPr>
              <a:t>第四部分：夹杂于各种事物之间</a:t>
            </a:r>
            <a:endParaRPr lang="en-US" altLang="zh-CN" sz="15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十八、松茸十字军：等待真菌行动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十九、平凡的资产（共同的资产？）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500" b="1" dirty="0">
                <a:solidFill>
                  <a:srgbClr val="000000"/>
                </a:solidFill>
              </a:rPr>
              <a:t>二十、抗拒终结：我这一路上遇到的人</a:t>
            </a:r>
            <a:endParaRPr lang="en-US" altLang="zh-CN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1500" b="1" dirty="0" err="1">
                <a:solidFill>
                  <a:srgbClr val="000000"/>
                </a:solidFill>
              </a:rPr>
              <a:t>孢子的踪迹</a:t>
            </a:r>
            <a:r>
              <a:rPr lang="zh-CN" altLang="en-US" sz="1500" b="1" dirty="0">
                <a:solidFill>
                  <a:srgbClr val="000000"/>
                </a:solidFill>
              </a:rPr>
              <a:t>：一朵蘑菇的未来冒险</a:t>
            </a:r>
            <a:endParaRPr lang="en-US" altLang="zh-CN" sz="1500" b="1" dirty="0">
              <a:solidFill>
                <a:srgbClr val="000000"/>
              </a:solidFill>
            </a:endParaRPr>
          </a:p>
        </p:txBody>
      </p:sp>
      <p:sp>
        <p:nvSpPr>
          <p:cNvPr id="18" name="Freeform 49">
            <a:extLst>
              <a:ext uri="{FF2B5EF4-FFF2-40B4-BE49-F238E27FC236}">
                <a16:creationId xmlns:a16="http://schemas.microsoft.com/office/drawing/2014/main" id="{967C29FE-FD32-4AFB-AD20-DBDF5864B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5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E09820-A2E9-9E43-9CFC-902C89CAC7A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704" b="5704"/>
          <a:stretch/>
        </p:blipFill>
        <p:spPr>
          <a:xfrm>
            <a:off x="6803615" y="798445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25838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人为干扰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3600" b="1" dirty="0" err="1">
                <a:highlight>
                  <a:srgbClr val="FFFF00"/>
                </a:highlight>
              </a:rPr>
              <a:t>协调及历史</a:t>
            </a:r>
            <a:br>
              <a:rPr lang="en-US" altLang="zh-CN" sz="2800" b="1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US" sz="2400" b="1" dirty="0" err="1">
                <a:solidFill>
                  <a:srgbClr val="FEFFFF"/>
                </a:solidFill>
              </a:rPr>
              <a:t>日本的森林管理</a:t>
            </a:r>
            <a:endParaRPr lang="en-US" altLang="zh-CN" sz="20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rgbClr val="FEFFFF"/>
                </a:solidFill>
              </a:rPr>
              <a:t>制造一种混乱：一种能让松树生长的混乱</a:t>
            </a:r>
            <a:endParaRPr lang="en-US" altLang="zh-CN" sz="20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rgbClr val="FEFFFF"/>
                </a:solidFill>
              </a:rPr>
              <a:t>里山是日本传统的农村地景</a:t>
            </a:r>
            <a:r>
              <a:rPr lang="zh-CN" altLang="en-US" sz="1800" b="1" dirty="0">
                <a:solidFill>
                  <a:srgbClr val="FEFFFF"/>
                </a:solidFill>
              </a:rPr>
              <a:t>，将林地、稻耕及水资源管理结合在一起，林地</a:t>
            </a:r>
            <a:r>
              <a:rPr lang="en-US" altLang="zh-CN" sz="1800" b="1" dirty="0">
                <a:solidFill>
                  <a:srgbClr val="FEFFFF"/>
                </a:solidFill>
              </a:rPr>
              <a:t>——</a:t>
            </a:r>
            <a:r>
              <a:rPr lang="zh-CN" altLang="en-US" sz="1800" b="1" dirty="0">
                <a:solidFill>
                  <a:srgbClr val="FEFFFF"/>
                </a:solidFill>
              </a:rPr>
              <a:t>里山的核心概念</a:t>
            </a:r>
            <a:r>
              <a:rPr lang="en-US" altLang="zh-CN" sz="1800" b="1" dirty="0">
                <a:solidFill>
                  <a:srgbClr val="FEFFFF"/>
                </a:solidFill>
              </a:rPr>
              <a:t>——</a:t>
            </a:r>
            <a:r>
              <a:rPr lang="zh-CN" altLang="en-US" sz="1800" b="1" dirty="0">
                <a:solidFill>
                  <a:srgbClr val="FEFFFF"/>
                </a:solidFill>
              </a:rPr>
              <a:t>一度受到干扰，因此需要通过收集柴火、制造木炭、还有无伐木森林产品的方式加以维系。现今里山林地里最有价值的产品就是松茸。为松茸复育林地刺激了其他生物的另一套生活系统：松树与橡树、林下草本植物、昆虫、鸟类等。复育需要人为干扰，而干扰能提升多样性与生态系统的健康运作。</a:t>
            </a:r>
            <a:endParaRPr lang="en-US" altLang="zh-CN" sz="18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zh-CN" altLang="en-US" sz="1800" b="1" dirty="0">
                <a:solidFill>
                  <a:srgbClr val="FEFFFF"/>
                </a:solidFill>
              </a:rPr>
              <a:t>干扰是一种以生活方式为依据的观点问题</a:t>
            </a:r>
            <a:endParaRPr lang="en-US" sz="1800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03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森林的生命力</a:t>
            </a:r>
            <a:br>
              <a:rPr lang="en-US" sz="4000" b="1" dirty="0">
                <a:solidFill>
                  <a:srgbClr val="FFFFFF"/>
                </a:solidFill>
              </a:rPr>
            </a:br>
            <a:r>
              <a:rPr lang="en-US" sz="4000" b="1" dirty="0" err="1">
                <a:highlight>
                  <a:srgbClr val="FFFF00"/>
                </a:highlight>
              </a:rPr>
              <a:t>聚合体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r>
              <a:rPr lang="zh-CN" altLang="en-US" sz="1800" dirty="0">
                <a:solidFill>
                  <a:srgbClr val="FEFFFF"/>
                </a:solidFill>
              </a:rPr>
              <a:t>地景做为超越人类戏剧的现场，是让人类远离自大的根本工具。地景不是历史动态的背景：它们本身也很活跃。观察正在成型的地景，它们也让森林成长。松茸森林是打造、转化地景的类聚地。这部分就是要从干扰说起</a:t>
            </a:r>
            <a:r>
              <a:rPr lang="en-US" altLang="zh-CN" sz="1800" dirty="0">
                <a:solidFill>
                  <a:srgbClr val="FEFFFF"/>
                </a:solidFill>
              </a:rPr>
              <a:t>——</a:t>
            </a:r>
            <a:r>
              <a:rPr lang="zh-CN" altLang="en-US" sz="1800" dirty="0">
                <a:solidFill>
                  <a:srgbClr val="FEFFFF"/>
                </a:solidFill>
              </a:rPr>
              <a:t>将干扰做为起点、亦即行动的开端。干扰为具有转化力的遭遇重新编排机率。地景区块从干扰中浮现，于是不稳定也会在超越人类社会性的状态下发生。</a:t>
            </a:r>
            <a:endParaRPr lang="en-US" altLang="zh-CN" sz="1800" dirty="0">
              <a:solidFill>
                <a:srgbClr val="FEFFFF"/>
              </a:solidFill>
            </a:endParaRPr>
          </a:p>
          <a:p>
            <a:endParaRPr lang="en-US" altLang="zh-CN" sz="1800" dirty="0">
              <a:solidFill>
                <a:srgbClr val="FEFFFF"/>
              </a:solidFill>
            </a:endParaRPr>
          </a:p>
          <a:p>
            <a:r>
              <a:rPr lang="zh-CN" altLang="en-US" sz="1800" dirty="0">
                <a:solidFill>
                  <a:srgbClr val="FEFFFF"/>
                </a:solidFill>
              </a:rPr>
              <a:t>松材线虫</a:t>
            </a:r>
            <a:endParaRPr lang="en-US" altLang="zh-CN" sz="18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1600" dirty="0" err="1">
                <a:solidFill>
                  <a:srgbClr val="FEFFFF"/>
                </a:solidFill>
              </a:rPr>
              <a:t>云衫天牛</a:t>
            </a:r>
            <a:r>
              <a:rPr lang="zh-CN" altLang="en-US" sz="1600" dirty="0">
                <a:solidFill>
                  <a:srgbClr val="FEFFFF"/>
                </a:solidFill>
              </a:rPr>
              <a:t>：线虫搭坐天牛气管上在树间移动  松树杀手？</a:t>
            </a:r>
            <a:endParaRPr lang="en-US" altLang="zh-CN" sz="16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FEFFFF"/>
                </a:solidFill>
              </a:rPr>
              <a:t>（研究复音的聚合体，亦即事件存在的方式，而不是只分析一种生物或一种关系；物种与物种的敏捷性会在聚合体的协调中彼此磨合。协调的存在或消失，是取决于历史变迁的偶然性）</a:t>
            </a:r>
            <a:endParaRPr lang="en-US" altLang="zh-CN" sz="16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FEFFFF"/>
                </a:solidFill>
              </a:rPr>
              <a:t>                 聚合体能组合、变化、解散</a:t>
            </a:r>
            <a:endParaRPr lang="en-US" sz="16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22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4"/>
            <a:ext cx="6798541" cy="1675623"/>
          </a:xfrm>
        </p:spPr>
        <p:txBody>
          <a:bodyPr anchor="b">
            <a:normAutofit/>
          </a:bodyPr>
          <a:lstStyle/>
          <a:p>
            <a:r>
              <a:rPr lang="en-US" sz="3700" b="1"/>
              <a:t>历史</a:t>
            </a:r>
            <a:r>
              <a:rPr lang="zh-CN" altLang="en-US" sz="3700" b="1"/>
              <a:t>：</a:t>
            </a:r>
            <a:br>
              <a:rPr lang="en-US" altLang="zh-CN" sz="3700"/>
            </a:br>
            <a:br>
              <a:rPr lang="en-US" altLang="zh-CN" sz="3700" b="1"/>
            </a:br>
            <a:endParaRPr lang="en-US" sz="37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FB861-6595-6A41-B6D8-8308689EA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" r="6088"/>
          <a:stretch/>
        </p:blipFill>
        <p:spPr>
          <a:xfrm>
            <a:off x="1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734" y="2409830"/>
            <a:ext cx="6798539" cy="3705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/>
              <a:t>考察四种历史</a:t>
            </a:r>
            <a:r>
              <a:rPr lang="zh-CN" altLang="en-US" sz="2000" b="1"/>
              <a:t>：</a:t>
            </a:r>
            <a:r>
              <a:rPr lang="en-US" sz="2000" b="1"/>
              <a:t>日本里山</a:t>
            </a:r>
            <a:r>
              <a:rPr lang="zh-CN" altLang="en-US" sz="2000" b="1"/>
              <a:t>、芬兰北部、云南中部、美俄勒岗</a:t>
            </a:r>
            <a:endParaRPr lang="en-US" altLang="zh-CN" sz="2000" b="1"/>
          </a:p>
          <a:p>
            <a:r>
              <a:rPr lang="zh-CN" altLang="en-US" sz="2000" b="1"/>
              <a:t>历史即是人类说故事的方式，也是一套被我们化为故事的过往剩余物。。。历史可说是众多轨道共同创造世界的记录，不管那是人类还是非人类所为。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1428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FFFF"/>
                </a:solidFill>
              </a:rPr>
              <a:t>日本</a:t>
            </a:r>
            <a:r>
              <a:rPr lang="en-US" altLang="zh-CN" sz="4000" b="1" dirty="0">
                <a:solidFill>
                  <a:srgbClr val="FFFFFF"/>
                </a:solidFill>
              </a:rPr>
              <a:t>K</a:t>
            </a:r>
            <a:r>
              <a:rPr lang="zh-CN" altLang="en-US" sz="4000" b="1" dirty="0">
                <a:solidFill>
                  <a:srgbClr val="FFFFFF"/>
                </a:solidFill>
              </a:rPr>
              <a:t>教授</a:t>
            </a:r>
            <a:br>
              <a:rPr lang="en-US" altLang="zh-CN" sz="4000" b="1" dirty="0">
                <a:solidFill>
                  <a:srgbClr val="FFFFFF"/>
                </a:solidFill>
              </a:rPr>
            </a:br>
            <a:r>
              <a:rPr lang="zh-CN" altLang="en-US" sz="3600" b="1" dirty="0">
                <a:highlight>
                  <a:srgbClr val="FFFF00"/>
                </a:highlight>
              </a:rPr>
              <a:t>环境经济学家</a:t>
            </a:r>
            <a:br>
              <a:rPr lang="en-US" altLang="zh-CN" sz="2800" b="1" dirty="0">
                <a:solidFill>
                  <a:srgbClr val="000000"/>
                </a:solidFill>
              </a:rPr>
            </a:b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FEFFFF"/>
                </a:solidFill>
              </a:rPr>
              <a:t>未来的可持续性最好借助怀旧来形成模式？</a:t>
            </a:r>
            <a:endParaRPr lang="en-US" altLang="zh-CN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zh-CN" altLang="en-US" sz="2400" dirty="0">
                <a:solidFill>
                  <a:srgbClr val="FEFFFF"/>
                </a:solidFill>
              </a:rPr>
              <a:t>在被抛弃的林地里建造灌溉系统、种稻谷、开发森林、建造烧木炭的窑，找到了一个用农民的眼睛和耳朵来维护森林的方式。</a:t>
            </a:r>
            <a:endParaRPr lang="en-US" altLang="zh-CN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en-US" sz="1700" dirty="0" err="1">
                <a:solidFill>
                  <a:srgbClr val="FEFFFF"/>
                </a:solidFill>
              </a:rPr>
              <a:t>日本</a:t>
            </a:r>
            <a:r>
              <a:rPr lang="zh-CN" altLang="en-US" sz="1700" dirty="0">
                <a:solidFill>
                  <a:srgbClr val="FEFFFF"/>
                </a:solidFill>
              </a:rPr>
              <a:t>：农业森林 </a:t>
            </a:r>
            <a:endParaRPr lang="en-US" altLang="zh-CN" sz="17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US" sz="17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276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zh-CN" altLang="en-US" sz="3800" b="1"/>
              <a:t>美国俄勒岗：</a:t>
            </a:r>
            <a:br>
              <a:rPr lang="en-US" altLang="zh-CN" sz="3800"/>
            </a:br>
            <a:r>
              <a:rPr lang="zh-CN" altLang="en-US" sz="3800" b="1">
                <a:highlight>
                  <a:srgbClr val="FFFF00"/>
                </a:highlight>
              </a:rPr>
              <a:t>黄松消失的林业管理</a:t>
            </a:r>
            <a:br>
              <a:rPr lang="en-US" altLang="zh-CN" sz="3800" b="1">
                <a:highlight>
                  <a:srgbClr val="FFFF00"/>
                </a:highlight>
              </a:rPr>
            </a:br>
            <a:endParaRPr lang="en-US" sz="3800">
              <a:highlight>
                <a:srgbClr val="FFFF00"/>
              </a:highligh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14C8A-1D08-7741-BD05-05E6A11364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6" b="7493"/>
          <a:stretch/>
        </p:blipFill>
        <p:spPr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r>
              <a:rPr lang="en-US" sz="2200" b="1"/>
              <a:t>本地土著人消失</a:t>
            </a:r>
            <a:r>
              <a:rPr lang="zh-CN" altLang="en-US" sz="2200" b="1"/>
              <a:t>、火被控制</a:t>
            </a:r>
            <a:endParaRPr lang="en-US" altLang="zh-CN" sz="2200" b="1"/>
          </a:p>
          <a:p>
            <a:r>
              <a:rPr lang="zh-CN" altLang="en-US" sz="2200" b="1"/>
              <a:t>工业森林 砍伐</a:t>
            </a:r>
            <a:endParaRPr lang="en-US" altLang="zh-CN" sz="2200" b="1"/>
          </a:p>
          <a:p>
            <a:r>
              <a:rPr lang="zh-CN" altLang="en-US" sz="2200" b="1"/>
              <a:t>黄松消失</a:t>
            </a:r>
            <a:endParaRPr lang="en-US" altLang="zh-CN" sz="2200" b="1"/>
          </a:p>
          <a:p>
            <a:r>
              <a:rPr lang="zh-CN" altLang="en-US" sz="2200" b="1"/>
              <a:t>伐木公司退出，资金退出</a:t>
            </a:r>
            <a:endParaRPr lang="en-US" altLang="zh-CN" sz="2200" b="1"/>
          </a:p>
          <a:p>
            <a:r>
              <a:rPr lang="zh-CN" altLang="en-US" sz="2200" b="1"/>
              <a:t>黑松生长，松茸生长旺盛</a:t>
            </a:r>
            <a:endParaRPr lang="en-US" altLang="zh-CN" sz="2200" b="1"/>
          </a:p>
          <a:p>
            <a:r>
              <a:rPr lang="zh-CN" altLang="en-US" sz="2200" b="1"/>
              <a:t>关于疏松过密黑松的林业管理者和采松茸者之间的对话</a:t>
            </a:r>
            <a:endParaRPr lang="en-US" altLang="zh-CN" sz="2200" b="1"/>
          </a:p>
          <a:p>
            <a:pPr marL="0" indent="0">
              <a:buNone/>
            </a:pPr>
            <a:endParaRPr lang="en-US" altLang="zh-CN" sz="2200" b="1"/>
          </a:p>
          <a:p>
            <a:endParaRPr lang="en-US" sz="2200" b="1"/>
          </a:p>
        </p:txBody>
      </p:sp>
    </p:spTree>
    <p:extLst>
      <p:ext uri="{BB962C8B-B14F-4D97-AF65-F5344CB8AC3E}">
        <p14:creationId xmlns:p14="http://schemas.microsoft.com/office/powerpoint/2010/main" val="213189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rgbClr val="FFFFFF"/>
                </a:solidFill>
              </a:rPr>
              <a:t>废墟：</a:t>
            </a:r>
            <a:br>
              <a:rPr lang="en-US" altLang="zh-CN" sz="4000" dirty="0">
                <a:solidFill>
                  <a:srgbClr val="FFFFFF"/>
                </a:solidFill>
              </a:rPr>
            </a:br>
            <a:endParaRPr lang="en-US" sz="2800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909" y="1793174"/>
            <a:ext cx="6174219" cy="4627115"/>
          </a:xfrm>
        </p:spPr>
        <p:txBody>
          <a:bodyPr anchor="ctr">
            <a:normAutofit fontScale="32500" lnSpcReduction="20000"/>
          </a:bodyPr>
          <a:lstStyle/>
          <a:p>
            <a:pPr>
              <a:lnSpc>
                <a:spcPct val="170000"/>
              </a:lnSpc>
            </a:pPr>
            <a:endParaRPr lang="en-US" altLang="zh-CN" sz="2600" b="1" dirty="0">
              <a:solidFill>
                <a:srgbClr val="FEFFFF"/>
              </a:solidFill>
            </a:endParaRPr>
          </a:p>
          <a:p>
            <a:pPr>
              <a:lnSpc>
                <a:spcPct val="170000"/>
              </a:lnSpc>
            </a:pPr>
            <a:endParaRPr lang="en-US" altLang="zh-CN" sz="2600" b="1" dirty="0">
              <a:solidFill>
                <a:srgbClr val="FEFFFF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5000" b="1" dirty="0">
                <a:solidFill>
                  <a:srgbClr val="FEFFFF"/>
                </a:solidFill>
              </a:rPr>
              <a:t>全球历史</a:t>
            </a:r>
            <a:endParaRPr lang="en-US" altLang="zh-CN" sz="5000" b="1" dirty="0">
              <a:solidFill>
                <a:srgbClr val="FEFFFF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5000" b="1" dirty="0">
                <a:solidFill>
                  <a:srgbClr val="FEFFFF"/>
                </a:solidFill>
              </a:rPr>
              <a:t>破败的工业森林是如何独立或相伴地有所产出？跨国度的因缘际会又是如何造就森林？这因缘际会所展现的不是一套支配一切的框架，而是带领我们看见如何在国家、区域与当地地景中曲折进出的关连性。这些都源自于共同的历史，同时也来自不可预期的平行发展，以及不可思议的协调时刻。</a:t>
            </a:r>
            <a:endParaRPr lang="en-US" altLang="zh-CN" sz="5000" b="1" dirty="0">
              <a:solidFill>
                <a:srgbClr val="FEFFFF"/>
              </a:solidFill>
            </a:endParaRPr>
          </a:p>
          <a:p>
            <a:pPr>
              <a:lnSpc>
                <a:spcPct val="170000"/>
              </a:lnSpc>
            </a:pPr>
            <a:r>
              <a:rPr lang="zh-CN" altLang="en-US" sz="5000" b="1" dirty="0">
                <a:solidFill>
                  <a:srgbClr val="FEFFFF"/>
                </a:solidFill>
              </a:rPr>
              <a:t>不安稳是全球一致的现象，但是它与一元化的全球势力现场并不一致。想了解追求进步这条路如今为我们留下了什么，我们必须去追踪不断变动的废墟区块。</a:t>
            </a:r>
            <a:endParaRPr lang="en-US" altLang="zh-CN" sz="5000" b="1" dirty="0">
              <a:solidFill>
                <a:srgbClr val="FEFFFF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altLang="zh-CN" sz="1800" b="1" dirty="0">
              <a:solidFill>
                <a:schemeClr val="accent4"/>
              </a:solidFill>
            </a:endParaRPr>
          </a:p>
          <a:p>
            <a:endParaRPr lang="en-US" altLang="zh-CN" sz="1800" b="1" dirty="0">
              <a:solidFill>
                <a:schemeClr val="accent4"/>
              </a:solidFill>
            </a:endParaRPr>
          </a:p>
          <a:p>
            <a:endParaRPr lang="en-US" altLang="zh-CN" sz="1800" b="1" dirty="0">
              <a:solidFill>
                <a:schemeClr val="accent4"/>
              </a:solidFill>
            </a:endParaRPr>
          </a:p>
          <a:p>
            <a:endParaRPr lang="en-US" altLang="zh-CN" sz="1800" b="1" dirty="0">
              <a:solidFill>
                <a:schemeClr val="accent4"/>
              </a:solidFill>
            </a:endParaRPr>
          </a:p>
          <a:p>
            <a:endParaRPr lang="en-US" altLang="zh-CN" sz="1800" b="1" dirty="0">
              <a:solidFill>
                <a:schemeClr val="accent4"/>
              </a:solidFill>
            </a:endParaRPr>
          </a:p>
          <a:p>
            <a:endParaRPr lang="en-US" altLang="zh-CN" sz="18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8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1C344-9109-F149-8144-D4911F4F9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全球趋同时刻</a:t>
            </a:r>
            <a:br>
              <a:rPr lang="en-US" altLang="zh-CN" sz="2800" b="1" dirty="0">
                <a:solidFill>
                  <a:srgbClr val="000000"/>
                </a:solidFill>
                <a:highlight>
                  <a:srgbClr val="FFFF00"/>
                </a:highlight>
              </a:rPr>
            </a:br>
            <a:br>
              <a:rPr lang="en-US" altLang="zh-CN" sz="2800" b="1" dirty="0">
                <a:solidFill>
                  <a:srgbClr val="000000"/>
                </a:solidFill>
                <a:highlight>
                  <a:srgbClr val="FFFF00"/>
                </a:highlight>
              </a:rPr>
            </a:br>
            <a:endParaRPr lang="en-US" sz="2800" dirty="0">
              <a:solidFill>
                <a:srgbClr val="FFFFFF"/>
              </a:solidFill>
              <a:highlight>
                <a:srgbClr val="FFFF00"/>
              </a:highlight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1B004-45BD-D142-8430-0623C0564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375" y="1592150"/>
            <a:ext cx="6035266" cy="4562429"/>
          </a:xfrm>
        </p:spPr>
        <p:txBody>
          <a:bodyPr anchor="ctr">
            <a:normAutofit/>
          </a:bodyPr>
          <a:lstStyle/>
          <a:p>
            <a:r>
              <a:rPr lang="en-US" sz="2400" b="1" dirty="0" err="1">
                <a:solidFill>
                  <a:srgbClr val="FEFFFF"/>
                </a:solidFill>
              </a:rPr>
              <a:t>现代林业管理特征</a:t>
            </a:r>
            <a:r>
              <a:rPr lang="zh-CN" altLang="en-US" sz="2400" b="1" dirty="0">
                <a:solidFill>
                  <a:srgbClr val="FEFFFF"/>
                </a:solidFill>
              </a:rPr>
              <a:t>：严禁烧树</a:t>
            </a:r>
            <a:endParaRPr lang="en-US" altLang="zh-CN" sz="2400" b="1" dirty="0">
              <a:solidFill>
                <a:srgbClr val="FEFFFF"/>
              </a:solidFill>
            </a:endParaRPr>
          </a:p>
          <a:p>
            <a:r>
              <a:rPr lang="zh-CN" altLang="en-US" sz="2400" b="1" dirty="0">
                <a:solidFill>
                  <a:srgbClr val="FEFFFF"/>
                </a:solidFill>
              </a:rPr>
              <a:t>另一个趋同现象：在日本与美国这两个地区，林地上的精英树种的价值之高都要归功于早期住民</a:t>
            </a:r>
            <a:r>
              <a:rPr lang="en-US" altLang="zh-CN" sz="2400" b="1" dirty="0">
                <a:solidFill>
                  <a:srgbClr val="FEFFFF"/>
                </a:solidFill>
              </a:rPr>
              <a:t>——</a:t>
            </a:r>
            <a:r>
              <a:rPr lang="zh-CN" altLang="en-US" sz="2400" b="1" dirty="0">
                <a:solidFill>
                  <a:srgbClr val="FEFFFF"/>
                </a:solidFill>
              </a:rPr>
              <a:t>还有国家暴力，是森林早期的经营形式导致它变成现在国家与企业所宣称的样貌。</a:t>
            </a:r>
            <a:endParaRPr lang="en-US" altLang="zh-CN" sz="2400" b="1" dirty="0">
              <a:solidFill>
                <a:srgbClr val="FEFFFF"/>
              </a:solidFill>
            </a:endParaRPr>
          </a:p>
          <a:p>
            <a:r>
              <a:rPr lang="zh-CN" altLang="en-US" sz="2400" b="1" dirty="0">
                <a:solidFill>
                  <a:srgbClr val="FEFFFF"/>
                </a:solidFill>
              </a:rPr>
              <a:t>东南亚工业森林导致全球木材价格暴跌</a:t>
            </a:r>
            <a:endParaRPr lang="en-US" sz="1800" b="1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96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1543</TotalTime>
  <Words>1045</Words>
  <Application>Microsoft Macintosh PowerPoint</Application>
  <PresentationFormat>Widescreen</PresentationFormat>
  <Paragraphs>99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“女性与媒体”阅读沙龙 第四次读书会（6.27）</vt:lpstr>
      <vt:lpstr>三、四部分章节分布</vt:lpstr>
      <vt:lpstr>人为干扰 协调及历史 </vt:lpstr>
      <vt:lpstr>森林的生命力 聚合体</vt:lpstr>
      <vt:lpstr>历史：  </vt:lpstr>
      <vt:lpstr>日本K教授 环境经济学家 </vt:lpstr>
      <vt:lpstr>美国俄勒岗： 黄松消失的林业管理 </vt:lpstr>
      <vt:lpstr>废墟： </vt:lpstr>
      <vt:lpstr>全球趋同时刻  </vt:lpstr>
      <vt:lpstr>科学做为转译   </vt:lpstr>
      <vt:lpstr>       舞蹈   </vt:lpstr>
      <vt:lpstr>潜在公地  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“女性与媒体”第一次读书会（3.28）</dc:title>
  <dc:creator>Xu Yingchun</dc:creator>
  <cp:lastModifiedBy>Xu Yingchun</cp:lastModifiedBy>
  <cp:revision>129</cp:revision>
  <dcterms:created xsi:type="dcterms:W3CDTF">2021-03-28T01:52:11Z</dcterms:created>
  <dcterms:modified xsi:type="dcterms:W3CDTF">2021-06-27T05:33:16Z</dcterms:modified>
</cp:coreProperties>
</file>