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257" r:id="rId3"/>
    <p:sldId id="259" r:id="rId4"/>
    <p:sldId id="260" r:id="rId5"/>
    <p:sldId id="261" r:id="rId6"/>
    <p:sldId id="258" r:id="rId7"/>
    <p:sldId id="262" r:id="rId8"/>
    <p:sldId id="263" r:id="rId9"/>
    <p:sldId id="280" r:id="rId10"/>
    <p:sldId id="281" r:id="rId11"/>
    <p:sldId id="282" r:id="rId12"/>
    <p:sldId id="289" r:id="rId13"/>
    <p:sldId id="283" r:id="rId14"/>
    <p:sldId id="284" r:id="rId15"/>
    <p:sldId id="264" r:id="rId16"/>
    <p:sldId id="285" r:id="rId17"/>
    <p:sldId id="286" r:id="rId18"/>
    <p:sldId id="287" r:id="rId19"/>
    <p:sldId id="265" r:id="rId20"/>
    <p:sldId id="288" r:id="rId21"/>
    <p:sldId id="266" r:id="rId22"/>
    <p:sldId id="267" r:id="rId23"/>
    <p:sldId id="273" r:id="rId24"/>
    <p:sldId id="274" r:id="rId25"/>
    <p:sldId id="276" r:id="rId26"/>
    <p:sldId id="277" r:id="rId27"/>
    <p:sldId id="278" r:id="rId28"/>
    <p:sldId id="290" r:id="rId29"/>
    <p:sldId id="292" r:id="rId30"/>
    <p:sldId id="291" r:id="rId31"/>
    <p:sldId id="293" r:id="rId32"/>
    <p:sldId id="294" r:id="rId33"/>
    <p:sldId id="29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65"/>
  </p:normalViewPr>
  <p:slideViewPr>
    <p:cSldViewPr snapToGrid="0" snapToObjects="1">
      <p:cViewPr varScale="1">
        <p:scale>
          <a:sx n="107" d="100"/>
          <a:sy n="107" d="100"/>
        </p:scale>
        <p:origin x="73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E2CD47-74A3-944F-A142-9E06872ADFF1}" type="datetimeFigureOut">
              <a:rPr lang="en-US" smtClean="0"/>
              <a:t>5/29/21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614046-DDC7-2B47-9BF4-DDA4D2C97159}" type="slidenum">
              <a:rPr lang="en-US" smtClean="0"/>
              <a:t>‹#›</a:t>
            </a:fld>
            <a:endParaRPr lang="en-US"/>
          </a:p>
        </p:txBody>
      </p:sp>
    </p:spTree>
    <p:extLst>
      <p:ext uri="{BB962C8B-B14F-4D97-AF65-F5344CB8AC3E}">
        <p14:creationId xmlns:p14="http://schemas.microsoft.com/office/powerpoint/2010/main" val="2186598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614046-DDC7-2B47-9BF4-DDA4D2C97159}" type="slidenum">
              <a:rPr lang="en-US" smtClean="0"/>
              <a:t>30</a:t>
            </a:fld>
            <a:endParaRPr lang="en-US"/>
          </a:p>
        </p:txBody>
      </p:sp>
    </p:spTree>
    <p:extLst>
      <p:ext uri="{BB962C8B-B14F-4D97-AF65-F5344CB8AC3E}">
        <p14:creationId xmlns:p14="http://schemas.microsoft.com/office/powerpoint/2010/main" val="3770458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4A176-1DE9-BA4E-82BE-DE9FECBE6B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44C7BB-7C51-344C-9E6B-60383D4C6F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C400AD-3C19-D84F-987D-9C97BA371BA7}"/>
              </a:ext>
            </a:extLst>
          </p:cNvPr>
          <p:cNvSpPr>
            <a:spLocks noGrp="1"/>
          </p:cNvSpPr>
          <p:nvPr>
            <p:ph type="dt" sz="half" idx="10"/>
          </p:nvPr>
        </p:nvSpPr>
        <p:spPr/>
        <p:txBody>
          <a:bodyPr/>
          <a:lstStyle/>
          <a:p>
            <a:fld id="{9CEC65D5-2713-8446-B824-10750D5689BE}" type="datetimeFigureOut">
              <a:rPr lang="en-US" smtClean="0"/>
              <a:t>5/29/21</a:t>
            </a:fld>
            <a:endParaRPr lang="en-US"/>
          </a:p>
        </p:txBody>
      </p:sp>
      <p:sp>
        <p:nvSpPr>
          <p:cNvPr id="5" name="Footer Placeholder 4">
            <a:extLst>
              <a:ext uri="{FF2B5EF4-FFF2-40B4-BE49-F238E27FC236}">
                <a16:creationId xmlns:a16="http://schemas.microsoft.com/office/drawing/2014/main" id="{5EA511C3-396B-CC4B-94C7-B5BD523838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9D855E-5CB0-C746-921F-6404ED55F9DB}"/>
              </a:ext>
            </a:extLst>
          </p:cNvPr>
          <p:cNvSpPr>
            <a:spLocks noGrp="1"/>
          </p:cNvSpPr>
          <p:nvPr>
            <p:ph type="sldNum" sz="quarter" idx="12"/>
          </p:nvPr>
        </p:nvSpPr>
        <p:spPr/>
        <p:txBody>
          <a:bodyPr/>
          <a:lstStyle/>
          <a:p>
            <a:fld id="{7ADED2D3-BB8F-474B-BA6E-CDA732EE819F}" type="slidenum">
              <a:rPr lang="en-US" smtClean="0"/>
              <a:t>‹#›</a:t>
            </a:fld>
            <a:endParaRPr lang="en-US"/>
          </a:p>
        </p:txBody>
      </p:sp>
    </p:spTree>
    <p:extLst>
      <p:ext uri="{BB962C8B-B14F-4D97-AF65-F5344CB8AC3E}">
        <p14:creationId xmlns:p14="http://schemas.microsoft.com/office/powerpoint/2010/main" val="739421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EC424-9022-2040-B20C-F3BD17901F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A09620-1F11-B547-9F4F-4E3505372C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CED30C-3004-0141-9895-417990540CFB}"/>
              </a:ext>
            </a:extLst>
          </p:cNvPr>
          <p:cNvSpPr>
            <a:spLocks noGrp="1"/>
          </p:cNvSpPr>
          <p:nvPr>
            <p:ph type="dt" sz="half" idx="10"/>
          </p:nvPr>
        </p:nvSpPr>
        <p:spPr/>
        <p:txBody>
          <a:bodyPr/>
          <a:lstStyle/>
          <a:p>
            <a:fld id="{9CEC65D5-2713-8446-B824-10750D5689BE}" type="datetimeFigureOut">
              <a:rPr lang="en-US" smtClean="0"/>
              <a:t>5/29/21</a:t>
            </a:fld>
            <a:endParaRPr lang="en-US"/>
          </a:p>
        </p:txBody>
      </p:sp>
      <p:sp>
        <p:nvSpPr>
          <p:cNvPr id="5" name="Footer Placeholder 4">
            <a:extLst>
              <a:ext uri="{FF2B5EF4-FFF2-40B4-BE49-F238E27FC236}">
                <a16:creationId xmlns:a16="http://schemas.microsoft.com/office/drawing/2014/main" id="{1CAC0575-1F54-4C4C-903D-43E4795CE0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AD8D1C-7E9C-CA4D-A94B-A94485EF14AC}"/>
              </a:ext>
            </a:extLst>
          </p:cNvPr>
          <p:cNvSpPr>
            <a:spLocks noGrp="1"/>
          </p:cNvSpPr>
          <p:nvPr>
            <p:ph type="sldNum" sz="quarter" idx="12"/>
          </p:nvPr>
        </p:nvSpPr>
        <p:spPr/>
        <p:txBody>
          <a:bodyPr/>
          <a:lstStyle/>
          <a:p>
            <a:fld id="{7ADED2D3-BB8F-474B-BA6E-CDA732EE819F}" type="slidenum">
              <a:rPr lang="en-US" smtClean="0"/>
              <a:t>‹#›</a:t>
            </a:fld>
            <a:endParaRPr lang="en-US"/>
          </a:p>
        </p:txBody>
      </p:sp>
    </p:spTree>
    <p:extLst>
      <p:ext uri="{BB962C8B-B14F-4D97-AF65-F5344CB8AC3E}">
        <p14:creationId xmlns:p14="http://schemas.microsoft.com/office/powerpoint/2010/main" val="2722463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33E83F-A525-0244-B1F4-45C4A425EA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62E1AAA-40C5-8B4C-A521-A0CDAC7EF0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BF78B-9769-5047-995F-F0EB80F0FAAD}"/>
              </a:ext>
            </a:extLst>
          </p:cNvPr>
          <p:cNvSpPr>
            <a:spLocks noGrp="1"/>
          </p:cNvSpPr>
          <p:nvPr>
            <p:ph type="dt" sz="half" idx="10"/>
          </p:nvPr>
        </p:nvSpPr>
        <p:spPr/>
        <p:txBody>
          <a:bodyPr/>
          <a:lstStyle/>
          <a:p>
            <a:fld id="{9CEC65D5-2713-8446-B824-10750D5689BE}" type="datetimeFigureOut">
              <a:rPr lang="en-US" smtClean="0"/>
              <a:t>5/29/21</a:t>
            </a:fld>
            <a:endParaRPr lang="en-US"/>
          </a:p>
        </p:txBody>
      </p:sp>
      <p:sp>
        <p:nvSpPr>
          <p:cNvPr id="5" name="Footer Placeholder 4">
            <a:extLst>
              <a:ext uri="{FF2B5EF4-FFF2-40B4-BE49-F238E27FC236}">
                <a16:creationId xmlns:a16="http://schemas.microsoft.com/office/drawing/2014/main" id="{B8D31635-EDA8-484A-8BE0-B4FDC2E821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04629-1DE4-6D4F-9147-98F739D58834}"/>
              </a:ext>
            </a:extLst>
          </p:cNvPr>
          <p:cNvSpPr>
            <a:spLocks noGrp="1"/>
          </p:cNvSpPr>
          <p:nvPr>
            <p:ph type="sldNum" sz="quarter" idx="12"/>
          </p:nvPr>
        </p:nvSpPr>
        <p:spPr/>
        <p:txBody>
          <a:bodyPr/>
          <a:lstStyle/>
          <a:p>
            <a:fld id="{7ADED2D3-BB8F-474B-BA6E-CDA732EE819F}" type="slidenum">
              <a:rPr lang="en-US" smtClean="0"/>
              <a:t>‹#›</a:t>
            </a:fld>
            <a:endParaRPr lang="en-US"/>
          </a:p>
        </p:txBody>
      </p:sp>
    </p:spTree>
    <p:extLst>
      <p:ext uri="{BB962C8B-B14F-4D97-AF65-F5344CB8AC3E}">
        <p14:creationId xmlns:p14="http://schemas.microsoft.com/office/powerpoint/2010/main" val="806023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9863C-0D3B-2645-A412-340A73F1C3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856996-43AF-454E-A8BB-11F62F4D84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1EEA0-5A16-554D-9348-A6AE6253604C}"/>
              </a:ext>
            </a:extLst>
          </p:cNvPr>
          <p:cNvSpPr>
            <a:spLocks noGrp="1"/>
          </p:cNvSpPr>
          <p:nvPr>
            <p:ph type="dt" sz="half" idx="10"/>
          </p:nvPr>
        </p:nvSpPr>
        <p:spPr/>
        <p:txBody>
          <a:bodyPr/>
          <a:lstStyle/>
          <a:p>
            <a:fld id="{9CEC65D5-2713-8446-B824-10750D5689BE}" type="datetimeFigureOut">
              <a:rPr lang="en-US" smtClean="0"/>
              <a:t>5/29/21</a:t>
            </a:fld>
            <a:endParaRPr lang="en-US"/>
          </a:p>
        </p:txBody>
      </p:sp>
      <p:sp>
        <p:nvSpPr>
          <p:cNvPr id="5" name="Footer Placeholder 4">
            <a:extLst>
              <a:ext uri="{FF2B5EF4-FFF2-40B4-BE49-F238E27FC236}">
                <a16:creationId xmlns:a16="http://schemas.microsoft.com/office/drawing/2014/main" id="{DD224CF7-DC7E-654D-A434-D2BC9C7A3B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A394EE-A209-3541-9BF0-58EA48A1275D}"/>
              </a:ext>
            </a:extLst>
          </p:cNvPr>
          <p:cNvSpPr>
            <a:spLocks noGrp="1"/>
          </p:cNvSpPr>
          <p:nvPr>
            <p:ph type="sldNum" sz="quarter" idx="12"/>
          </p:nvPr>
        </p:nvSpPr>
        <p:spPr/>
        <p:txBody>
          <a:bodyPr/>
          <a:lstStyle/>
          <a:p>
            <a:fld id="{7ADED2D3-BB8F-474B-BA6E-CDA732EE819F}" type="slidenum">
              <a:rPr lang="en-US" smtClean="0"/>
              <a:t>‹#›</a:t>
            </a:fld>
            <a:endParaRPr lang="en-US"/>
          </a:p>
        </p:txBody>
      </p:sp>
    </p:spTree>
    <p:extLst>
      <p:ext uri="{BB962C8B-B14F-4D97-AF65-F5344CB8AC3E}">
        <p14:creationId xmlns:p14="http://schemas.microsoft.com/office/powerpoint/2010/main" val="2438200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08F5C-B96C-C346-AF72-DD5EBCC7AB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8950171-F56E-FE48-9B06-E48872B0BC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63285D-D713-254E-B2B6-5B1277005EB1}"/>
              </a:ext>
            </a:extLst>
          </p:cNvPr>
          <p:cNvSpPr>
            <a:spLocks noGrp="1"/>
          </p:cNvSpPr>
          <p:nvPr>
            <p:ph type="dt" sz="half" idx="10"/>
          </p:nvPr>
        </p:nvSpPr>
        <p:spPr/>
        <p:txBody>
          <a:bodyPr/>
          <a:lstStyle/>
          <a:p>
            <a:fld id="{9CEC65D5-2713-8446-B824-10750D5689BE}" type="datetimeFigureOut">
              <a:rPr lang="en-US" smtClean="0"/>
              <a:t>5/29/21</a:t>
            </a:fld>
            <a:endParaRPr lang="en-US"/>
          </a:p>
        </p:txBody>
      </p:sp>
      <p:sp>
        <p:nvSpPr>
          <p:cNvPr id="5" name="Footer Placeholder 4">
            <a:extLst>
              <a:ext uri="{FF2B5EF4-FFF2-40B4-BE49-F238E27FC236}">
                <a16:creationId xmlns:a16="http://schemas.microsoft.com/office/drawing/2014/main" id="{0325124F-E888-794E-A6C3-003DF4C307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2EFBE2-A177-BA49-9F07-16146BEE71C2}"/>
              </a:ext>
            </a:extLst>
          </p:cNvPr>
          <p:cNvSpPr>
            <a:spLocks noGrp="1"/>
          </p:cNvSpPr>
          <p:nvPr>
            <p:ph type="sldNum" sz="quarter" idx="12"/>
          </p:nvPr>
        </p:nvSpPr>
        <p:spPr/>
        <p:txBody>
          <a:bodyPr/>
          <a:lstStyle/>
          <a:p>
            <a:fld id="{7ADED2D3-BB8F-474B-BA6E-CDA732EE819F}" type="slidenum">
              <a:rPr lang="en-US" smtClean="0"/>
              <a:t>‹#›</a:t>
            </a:fld>
            <a:endParaRPr lang="en-US"/>
          </a:p>
        </p:txBody>
      </p:sp>
    </p:spTree>
    <p:extLst>
      <p:ext uri="{BB962C8B-B14F-4D97-AF65-F5344CB8AC3E}">
        <p14:creationId xmlns:p14="http://schemas.microsoft.com/office/powerpoint/2010/main" val="1603860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0D5A0-74AE-EC4C-9986-62FB56E3B2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0BD9E4-910F-7E4C-AD74-1759D0D16F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9330A8-54C0-B847-8720-EBE421B044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124760-7EE5-1441-89D0-352DF110A642}"/>
              </a:ext>
            </a:extLst>
          </p:cNvPr>
          <p:cNvSpPr>
            <a:spLocks noGrp="1"/>
          </p:cNvSpPr>
          <p:nvPr>
            <p:ph type="dt" sz="half" idx="10"/>
          </p:nvPr>
        </p:nvSpPr>
        <p:spPr/>
        <p:txBody>
          <a:bodyPr/>
          <a:lstStyle/>
          <a:p>
            <a:fld id="{9CEC65D5-2713-8446-B824-10750D5689BE}" type="datetimeFigureOut">
              <a:rPr lang="en-US" smtClean="0"/>
              <a:t>5/29/21</a:t>
            </a:fld>
            <a:endParaRPr lang="en-US"/>
          </a:p>
        </p:txBody>
      </p:sp>
      <p:sp>
        <p:nvSpPr>
          <p:cNvPr id="6" name="Footer Placeholder 5">
            <a:extLst>
              <a:ext uri="{FF2B5EF4-FFF2-40B4-BE49-F238E27FC236}">
                <a16:creationId xmlns:a16="http://schemas.microsoft.com/office/drawing/2014/main" id="{064755EF-71CD-F246-A690-8B88F93F2E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C5AF17-BB2B-7E4F-9834-B5A25A3D2244}"/>
              </a:ext>
            </a:extLst>
          </p:cNvPr>
          <p:cNvSpPr>
            <a:spLocks noGrp="1"/>
          </p:cNvSpPr>
          <p:nvPr>
            <p:ph type="sldNum" sz="quarter" idx="12"/>
          </p:nvPr>
        </p:nvSpPr>
        <p:spPr/>
        <p:txBody>
          <a:bodyPr/>
          <a:lstStyle/>
          <a:p>
            <a:fld id="{7ADED2D3-BB8F-474B-BA6E-CDA732EE819F}" type="slidenum">
              <a:rPr lang="en-US" smtClean="0"/>
              <a:t>‹#›</a:t>
            </a:fld>
            <a:endParaRPr lang="en-US"/>
          </a:p>
        </p:txBody>
      </p:sp>
    </p:spTree>
    <p:extLst>
      <p:ext uri="{BB962C8B-B14F-4D97-AF65-F5344CB8AC3E}">
        <p14:creationId xmlns:p14="http://schemas.microsoft.com/office/powerpoint/2010/main" val="86514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5BD37-2244-714E-8DB6-A0A23D05F8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4E2BE6-1941-D747-8F15-888A41EE58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B9AA40-50F5-754D-A805-AF42F4521A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9B6C53-6070-644A-B895-4334FD92FE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4242FA-D9F5-034B-A353-828DBDF954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F0D1B0-41C8-6747-AF33-3705E4FDDDA0}"/>
              </a:ext>
            </a:extLst>
          </p:cNvPr>
          <p:cNvSpPr>
            <a:spLocks noGrp="1"/>
          </p:cNvSpPr>
          <p:nvPr>
            <p:ph type="dt" sz="half" idx="10"/>
          </p:nvPr>
        </p:nvSpPr>
        <p:spPr/>
        <p:txBody>
          <a:bodyPr/>
          <a:lstStyle/>
          <a:p>
            <a:fld id="{9CEC65D5-2713-8446-B824-10750D5689BE}" type="datetimeFigureOut">
              <a:rPr lang="en-US" smtClean="0"/>
              <a:t>5/29/21</a:t>
            </a:fld>
            <a:endParaRPr lang="en-US"/>
          </a:p>
        </p:txBody>
      </p:sp>
      <p:sp>
        <p:nvSpPr>
          <p:cNvPr id="8" name="Footer Placeholder 7">
            <a:extLst>
              <a:ext uri="{FF2B5EF4-FFF2-40B4-BE49-F238E27FC236}">
                <a16:creationId xmlns:a16="http://schemas.microsoft.com/office/drawing/2014/main" id="{45080F4B-605F-AB4D-9FAD-4ABB048E23D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09CFF18-F30B-B34D-B687-9F132AA6828B}"/>
              </a:ext>
            </a:extLst>
          </p:cNvPr>
          <p:cNvSpPr>
            <a:spLocks noGrp="1"/>
          </p:cNvSpPr>
          <p:nvPr>
            <p:ph type="sldNum" sz="quarter" idx="12"/>
          </p:nvPr>
        </p:nvSpPr>
        <p:spPr/>
        <p:txBody>
          <a:bodyPr/>
          <a:lstStyle/>
          <a:p>
            <a:fld id="{7ADED2D3-BB8F-474B-BA6E-CDA732EE819F}" type="slidenum">
              <a:rPr lang="en-US" smtClean="0"/>
              <a:t>‹#›</a:t>
            </a:fld>
            <a:endParaRPr lang="en-US"/>
          </a:p>
        </p:txBody>
      </p:sp>
    </p:spTree>
    <p:extLst>
      <p:ext uri="{BB962C8B-B14F-4D97-AF65-F5344CB8AC3E}">
        <p14:creationId xmlns:p14="http://schemas.microsoft.com/office/powerpoint/2010/main" val="852581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492B4-3247-8744-B764-85C2AA41FC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178E77-D970-6849-9819-828AD001CB21}"/>
              </a:ext>
            </a:extLst>
          </p:cNvPr>
          <p:cNvSpPr>
            <a:spLocks noGrp="1"/>
          </p:cNvSpPr>
          <p:nvPr>
            <p:ph type="dt" sz="half" idx="10"/>
          </p:nvPr>
        </p:nvSpPr>
        <p:spPr/>
        <p:txBody>
          <a:bodyPr/>
          <a:lstStyle/>
          <a:p>
            <a:fld id="{9CEC65D5-2713-8446-B824-10750D5689BE}" type="datetimeFigureOut">
              <a:rPr lang="en-US" smtClean="0"/>
              <a:t>5/29/21</a:t>
            </a:fld>
            <a:endParaRPr lang="en-US"/>
          </a:p>
        </p:txBody>
      </p:sp>
      <p:sp>
        <p:nvSpPr>
          <p:cNvPr id="4" name="Footer Placeholder 3">
            <a:extLst>
              <a:ext uri="{FF2B5EF4-FFF2-40B4-BE49-F238E27FC236}">
                <a16:creationId xmlns:a16="http://schemas.microsoft.com/office/drawing/2014/main" id="{DC522C74-69F1-FE4B-9EA2-0F322F488F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9C7CAA-D02D-DF4B-B99F-E5E35018E65D}"/>
              </a:ext>
            </a:extLst>
          </p:cNvPr>
          <p:cNvSpPr>
            <a:spLocks noGrp="1"/>
          </p:cNvSpPr>
          <p:nvPr>
            <p:ph type="sldNum" sz="quarter" idx="12"/>
          </p:nvPr>
        </p:nvSpPr>
        <p:spPr/>
        <p:txBody>
          <a:bodyPr/>
          <a:lstStyle/>
          <a:p>
            <a:fld id="{7ADED2D3-BB8F-474B-BA6E-CDA732EE819F}" type="slidenum">
              <a:rPr lang="en-US" smtClean="0"/>
              <a:t>‹#›</a:t>
            </a:fld>
            <a:endParaRPr lang="en-US"/>
          </a:p>
        </p:txBody>
      </p:sp>
    </p:spTree>
    <p:extLst>
      <p:ext uri="{BB962C8B-B14F-4D97-AF65-F5344CB8AC3E}">
        <p14:creationId xmlns:p14="http://schemas.microsoft.com/office/powerpoint/2010/main" val="663662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2849D9-EDA3-A140-8672-C3341E13EC91}"/>
              </a:ext>
            </a:extLst>
          </p:cNvPr>
          <p:cNvSpPr>
            <a:spLocks noGrp="1"/>
          </p:cNvSpPr>
          <p:nvPr>
            <p:ph type="dt" sz="half" idx="10"/>
          </p:nvPr>
        </p:nvSpPr>
        <p:spPr/>
        <p:txBody>
          <a:bodyPr/>
          <a:lstStyle/>
          <a:p>
            <a:fld id="{9CEC65D5-2713-8446-B824-10750D5689BE}" type="datetimeFigureOut">
              <a:rPr lang="en-US" smtClean="0"/>
              <a:t>5/29/21</a:t>
            </a:fld>
            <a:endParaRPr lang="en-US"/>
          </a:p>
        </p:txBody>
      </p:sp>
      <p:sp>
        <p:nvSpPr>
          <p:cNvPr id="3" name="Footer Placeholder 2">
            <a:extLst>
              <a:ext uri="{FF2B5EF4-FFF2-40B4-BE49-F238E27FC236}">
                <a16:creationId xmlns:a16="http://schemas.microsoft.com/office/drawing/2014/main" id="{280169D9-21F5-3540-AA24-A96963E640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7C05AA-6D7C-7940-B4C2-E9EF85D935B8}"/>
              </a:ext>
            </a:extLst>
          </p:cNvPr>
          <p:cNvSpPr>
            <a:spLocks noGrp="1"/>
          </p:cNvSpPr>
          <p:nvPr>
            <p:ph type="sldNum" sz="quarter" idx="12"/>
          </p:nvPr>
        </p:nvSpPr>
        <p:spPr/>
        <p:txBody>
          <a:bodyPr/>
          <a:lstStyle/>
          <a:p>
            <a:fld id="{7ADED2D3-BB8F-474B-BA6E-CDA732EE819F}" type="slidenum">
              <a:rPr lang="en-US" smtClean="0"/>
              <a:t>‹#›</a:t>
            </a:fld>
            <a:endParaRPr lang="en-US"/>
          </a:p>
        </p:txBody>
      </p:sp>
    </p:spTree>
    <p:extLst>
      <p:ext uri="{BB962C8B-B14F-4D97-AF65-F5344CB8AC3E}">
        <p14:creationId xmlns:p14="http://schemas.microsoft.com/office/powerpoint/2010/main" val="3414484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29086-FEF9-D449-9143-6D123C313E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FF58E5-A1C5-314A-904B-34C6125845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B697E3-684A-584F-9174-D7A013D99D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E2CAFC-496C-0B40-953E-A071F657DD57}"/>
              </a:ext>
            </a:extLst>
          </p:cNvPr>
          <p:cNvSpPr>
            <a:spLocks noGrp="1"/>
          </p:cNvSpPr>
          <p:nvPr>
            <p:ph type="dt" sz="half" idx="10"/>
          </p:nvPr>
        </p:nvSpPr>
        <p:spPr/>
        <p:txBody>
          <a:bodyPr/>
          <a:lstStyle/>
          <a:p>
            <a:fld id="{9CEC65D5-2713-8446-B824-10750D5689BE}" type="datetimeFigureOut">
              <a:rPr lang="en-US" smtClean="0"/>
              <a:t>5/29/21</a:t>
            </a:fld>
            <a:endParaRPr lang="en-US"/>
          </a:p>
        </p:txBody>
      </p:sp>
      <p:sp>
        <p:nvSpPr>
          <p:cNvPr id="6" name="Footer Placeholder 5">
            <a:extLst>
              <a:ext uri="{FF2B5EF4-FFF2-40B4-BE49-F238E27FC236}">
                <a16:creationId xmlns:a16="http://schemas.microsoft.com/office/drawing/2014/main" id="{DB360ADE-1FAE-D740-8108-66AE96E6F7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957E58-BEE9-3843-AB44-7297BB3896C0}"/>
              </a:ext>
            </a:extLst>
          </p:cNvPr>
          <p:cNvSpPr>
            <a:spLocks noGrp="1"/>
          </p:cNvSpPr>
          <p:nvPr>
            <p:ph type="sldNum" sz="quarter" idx="12"/>
          </p:nvPr>
        </p:nvSpPr>
        <p:spPr/>
        <p:txBody>
          <a:bodyPr/>
          <a:lstStyle/>
          <a:p>
            <a:fld id="{7ADED2D3-BB8F-474B-BA6E-CDA732EE819F}" type="slidenum">
              <a:rPr lang="en-US" smtClean="0"/>
              <a:t>‹#›</a:t>
            </a:fld>
            <a:endParaRPr lang="en-US"/>
          </a:p>
        </p:txBody>
      </p:sp>
    </p:spTree>
    <p:extLst>
      <p:ext uri="{BB962C8B-B14F-4D97-AF65-F5344CB8AC3E}">
        <p14:creationId xmlns:p14="http://schemas.microsoft.com/office/powerpoint/2010/main" val="3703327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B8813-8904-9D40-A7AF-14ECBAF0DB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B7C0F6-6513-2F4D-8F5F-07012416A9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DCA442-8DD3-BD46-BFF9-9C96D41BED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9FA6CA-A38B-6A42-AC96-63A193E96CD2}"/>
              </a:ext>
            </a:extLst>
          </p:cNvPr>
          <p:cNvSpPr>
            <a:spLocks noGrp="1"/>
          </p:cNvSpPr>
          <p:nvPr>
            <p:ph type="dt" sz="half" idx="10"/>
          </p:nvPr>
        </p:nvSpPr>
        <p:spPr/>
        <p:txBody>
          <a:bodyPr/>
          <a:lstStyle/>
          <a:p>
            <a:fld id="{9CEC65D5-2713-8446-B824-10750D5689BE}" type="datetimeFigureOut">
              <a:rPr lang="en-US" smtClean="0"/>
              <a:t>5/29/21</a:t>
            </a:fld>
            <a:endParaRPr lang="en-US"/>
          </a:p>
        </p:txBody>
      </p:sp>
      <p:sp>
        <p:nvSpPr>
          <p:cNvPr id="6" name="Footer Placeholder 5">
            <a:extLst>
              <a:ext uri="{FF2B5EF4-FFF2-40B4-BE49-F238E27FC236}">
                <a16:creationId xmlns:a16="http://schemas.microsoft.com/office/drawing/2014/main" id="{D146CF99-71E6-614A-BEE8-7C5FE6AA52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1601E4-481E-8142-B66B-9C458C1A96BC}"/>
              </a:ext>
            </a:extLst>
          </p:cNvPr>
          <p:cNvSpPr>
            <a:spLocks noGrp="1"/>
          </p:cNvSpPr>
          <p:nvPr>
            <p:ph type="sldNum" sz="quarter" idx="12"/>
          </p:nvPr>
        </p:nvSpPr>
        <p:spPr/>
        <p:txBody>
          <a:bodyPr/>
          <a:lstStyle/>
          <a:p>
            <a:fld id="{7ADED2D3-BB8F-474B-BA6E-CDA732EE819F}" type="slidenum">
              <a:rPr lang="en-US" smtClean="0"/>
              <a:t>‹#›</a:t>
            </a:fld>
            <a:endParaRPr lang="en-US"/>
          </a:p>
        </p:txBody>
      </p:sp>
    </p:spTree>
    <p:extLst>
      <p:ext uri="{BB962C8B-B14F-4D97-AF65-F5344CB8AC3E}">
        <p14:creationId xmlns:p14="http://schemas.microsoft.com/office/powerpoint/2010/main" val="582838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01EB50-8BCC-7A48-984A-0BB698D4B6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5EF79F-C039-3D47-B005-BA6BEE5972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35BE45-FBA9-EA49-8385-ED02555DA9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EC65D5-2713-8446-B824-10750D5689BE}" type="datetimeFigureOut">
              <a:rPr lang="en-US" smtClean="0"/>
              <a:t>5/29/21</a:t>
            </a:fld>
            <a:endParaRPr lang="en-US"/>
          </a:p>
        </p:txBody>
      </p:sp>
      <p:sp>
        <p:nvSpPr>
          <p:cNvPr id="5" name="Footer Placeholder 4">
            <a:extLst>
              <a:ext uri="{FF2B5EF4-FFF2-40B4-BE49-F238E27FC236}">
                <a16:creationId xmlns:a16="http://schemas.microsoft.com/office/drawing/2014/main" id="{9C146E3E-5F79-3449-A30C-4B1ABD156A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6A7977E-BE1A-BD4E-AB34-E2AF965246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DED2D3-BB8F-474B-BA6E-CDA732EE819F}" type="slidenum">
              <a:rPr lang="en-US" smtClean="0"/>
              <a:t>‹#›</a:t>
            </a:fld>
            <a:endParaRPr lang="en-US"/>
          </a:p>
        </p:txBody>
      </p:sp>
    </p:spTree>
    <p:extLst>
      <p:ext uri="{BB962C8B-B14F-4D97-AF65-F5344CB8AC3E}">
        <p14:creationId xmlns:p14="http://schemas.microsoft.com/office/powerpoint/2010/main" val="2738699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a.sogou.com/sgsearch/sgs_tc_news.php?req=ddFxJJASnVbpXfS43oG_n8qM3Sljuqi9ydorGK0NG3c="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311E5B30-A0E2-6140-8900-C717ED1041A1}"/>
              </a:ext>
            </a:extLst>
          </p:cNvPr>
          <p:cNvPicPr>
            <a:picLocks noChangeAspect="1"/>
          </p:cNvPicPr>
          <p:nvPr/>
        </p:nvPicPr>
        <p:blipFill>
          <a:blip r:embed="rId2"/>
          <a:stretch>
            <a:fillRect/>
          </a:stretch>
        </p:blipFill>
        <p:spPr>
          <a:xfrm>
            <a:off x="641774" y="623275"/>
            <a:ext cx="3068385" cy="613677"/>
          </a:xfrm>
          <a:prstGeom prst="rect">
            <a:avLst/>
          </a:prstGeom>
        </p:spPr>
      </p:pic>
      <p:sp>
        <p:nvSpPr>
          <p:cNvPr id="57" name="Right Triangle 56">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F44265-306A-EE4E-AF34-8C3F0B7B7759}"/>
              </a:ext>
            </a:extLst>
          </p:cNvPr>
          <p:cNvSpPr>
            <a:spLocks noGrp="1"/>
          </p:cNvSpPr>
          <p:nvPr>
            <p:ph type="ctrTitle"/>
          </p:nvPr>
        </p:nvSpPr>
        <p:spPr>
          <a:xfrm>
            <a:off x="1633464" y="2260710"/>
            <a:ext cx="8921672" cy="1713305"/>
          </a:xfrm>
        </p:spPr>
        <p:txBody>
          <a:bodyPr anchor="b">
            <a:normAutofit/>
          </a:bodyPr>
          <a:lstStyle/>
          <a:p>
            <a:pPr algn="l"/>
            <a:r>
              <a:rPr lang="zh-CN" altLang="en-US" sz="5600" b="1" i="1" dirty="0"/>
              <a:t>“女性与媒体”阅读沙龙</a:t>
            </a:r>
            <a:br>
              <a:rPr lang="en-US" altLang="zh-CN" sz="5600" b="1" i="1" dirty="0"/>
            </a:br>
            <a:r>
              <a:rPr lang="zh-CN" altLang="en-US" sz="5600" b="1" i="1" dirty="0"/>
              <a:t>第三次读书会（</a:t>
            </a:r>
            <a:r>
              <a:rPr lang="en-US" altLang="zh-CN" sz="5600" b="1" i="1" dirty="0"/>
              <a:t>5.30</a:t>
            </a:r>
            <a:r>
              <a:rPr lang="zh-CN" altLang="en-US" sz="5600" b="1" i="1" dirty="0"/>
              <a:t>）</a:t>
            </a:r>
            <a:endParaRPr lang="en-US" sz="5600" b="1" i="1" dirty="0"/>
          </a:p>
        </p:txBody>
      </p:sp>
      <p:sp>
        <p:nvSpPr>
          <p:cNvPr id="3" name="Subtitle 2">
            <a:extLst>
              <a:ext uri="{FF2B5EF4-FFF2-40B4-BE49-F238E27FC236}">
                <a16:creationId xmlns:a16="http://schemas.microsoft.com/office/drawing/2014/main" id="{87E1083F-6D5C-F147-BDB5-5CB432D10B22}"/>
              </a:ext>
            </a:extLst>
          </p:cNvPr>
          <p:cNvSpPr>
            <a:spLocks noGrp="1"/>
          </p:cNvSpPr>
          <p:nvPr>
            <p:ph type="subTitle" idx="1"/>
          </p:nvPr>
        </p:nvSpPr>
        <p:spPr>
          <a:xfrm>
            <a:off x="1310023" y="3803310"/>
            <a:ext cx="7648239" cy="1925977"/>
          </a:xfrm>
        </p:spPr>
        <p:txBody>
          <a:bodyPr anchor="t">
            <a:normAutofit fontScale="62500" lnSpcReduction="20000"/>
          </a:bodyPr>
          <a:lstStyle/>
          <a:p>
            <a:pPr algn="l"/>
            <a:endParaRPr lang="en-US" altLang="zh-CN" dirty="0"/>
          </a:p>
          <a:p>
            <a:pPr algn="l">
              <a:lnSpc>
                <a:spcPct val="170000"/>
              </a:lnSpc>
            </a:pPr>
            <a:r>
              <a:rPr lang="en-US" altLang="zh-CN" sz="2900" b="1" dirty="0">
                <a:solidFill>
                  <a:schemeClr val="accent2"/>
                </a:solidFill>
              </a:rPr>
              <a:t>《</a:t>
            </a:r>
            <a:r>
              <a:rPr lang="zh-CN" altLang="en-US" sz="2900" b="1" dirty="0">
                <a:solidFill>
                  <a:schemeClr val="accent2"/>
                </a:solidFill>
              </a:rPr>
              <a:t>中国社会的个体化</a:t>
            </a:r>
            <a:r>
              <a:rPr lang="en-US" altLang="zh-CN" sz="2900" b="1" dirty="0">
                <a:solidFill>
                  <a:schemeClr val="accent2"/>
                </a:solidFill>
              </a:rPr>
              <a:t>》</a:t>
            </a:r>
            <a:r>
              <a:rPr lang="zh-CN" altLang="en-US" sz="2900" b="1" dirty="0">
                <a:solidFill>
                  <a:schemeClr val="accent2"/>
                </a:solidFill>
              </a:rPr>
              <a:t>：</a:t>
            </a:r>
            <a:r>
              <a:rPr lang="zh-CN" altLang="en-US" sz="2900" b="1" dirty="0">
                <a:solidFill>
                  <a:schemeClr val="accent2"/>
                </a:solidFill>
                <a:sym typeface="Wingdings" pitchFamily="2" charset="2"/>
              </a:rPr>
              <a:t>阎云翔</a:t>
            </a:r>
            <a:r>
              <a:rPr lang="zh-CN" altLang="en-US" sz="2900" b="1" dirty="0">
                <a:solidFill>
                  <a:schemeClr val="accent2"/>
                </a:solidFill>
              </a:rPr>
              <a:t>著 陆洋等译</a:t>
            </a:r>
            <a:endParaRPr lang="en-US" altLang="zh-CN" sz="2900" b="1" dirty="0">
              <a:solidFill>
                <a:schemeClr val="accent2"/>
              </a:solidFill>
            </a:endParaRPr>
          </a:p>
          <a:p>
            <a:pPr algn="l">
              <a:lnSpc>
                <a:spcPct val="170000"/>
              </a:lnSpc>
            </a:pPr>
            <a:r>
              <a:rPr lang="zh-CN" altLang="en-US" sz="2900" b="1" dirty="0">
                <a:solidFill>
                  <a:schemeClr val="accent2"/>
                </a:solidFill>
              </a:rPr>
              <a:t> 电影</a:t>
            </a:r>
            <a:r>
              <a:rPr lang="en-US" altLang="zh-CN" sz="2900" b="1" dirty="0">
                <a:solidFill>
                  <a:schemeClr val="accent2"/>
                </a:solidFill>
              </a:rPr>
              <a:t>《</a:t>
            </a:r>
            <a:r>
              <a:rPr lang="zh-CN" altLang="en-US" sz="2900" b="1" dirty="0">
                <a:solidFill>
                  <a:schemeClr val="accent2"/>
                </a:solidFill>
              </a:rPr>
              <a:t>我的姐姐</a:t>
            </a:r>
            <a:r>
              <a:rPr lang="en-US" altLang="zh-CN" sz="2900" b="1" dirty="0">
                <a:solidFill>
                  <a:schemeClr val="accent2"/>
                </a:solidFill>
              </a:rPr>
              <a:t>》</a:t>
            </a:r>
            <a:r>
              <a:rPr lang="zh-CN" altLang="en-US" sz="2900" b="1" dirty="0">
                <a:solidFill>
                  <a:schemeClr val="accent2"/>
                </a:solidFill>
              </a:rPr>
              <a:t>：游晓颖 编剧 殷若昕导演</a:t>
            </a:r>
            <a:endParaRPr lang="en-US" altLang="zh-CN" sz="2900" b="1" dirty="0">
              <a:solidFill>
                <a:schemeClr val="accent2"/>
              </a:solidFill>
            </a:endParaRPr>
          </a:p>
          <a:p>
            <a:pPr algn="l">
              <a:lnSpc>
                <a:spcPct val="170000"/>
              </a:lnSpc>
            </a:pPr>
            <a:r>
              <a:rPr lang="zh-CN" altLang="en-US" sz="2900" b="1" dirty="0"/>
              <a:t>                                                                                                     主读：徐迎春 陈美伦</a:t>
            </a:r>
            <a:endParaRPr lang="en-US" sz="2900" b="1" dirty="0"/>
          </a:p>
        </p:txBody>
      </p:sp>
    </p:spTree>
    <p:extLst>
      <p:ext uri="{BB962C8B-B14F-4D97-AF65-F5344CB8AC3E}">
        <p14:creationId xmlns:p14="http://schemas.microsoft.com/office/powerpoint/2010/main" val="3276870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771C344-9109-F149-8144-D4911F4F9272}"/>
              </a:ext>
            </a:extLst>
          </p:cNvPr>
          <p:cNvSpPr>
            <a:spLocks noGrp="1"/>
          </p:cNvSpPr>
          <p:nvPr>
            <p:ph type="title"/>
          </p:nvPr>
        </p:nvSpPr>
        <p:spPr>
          <a:xfrm>
            <a:off x="934872" y="982272"/>
            <a:ext cx="3388419" cy="4560970"/>
          </a:xfrm>
        </p:spPr>
        <p:txBody>
          <a:bodyPr>
            <a:normAutofit/>
          </a:bodyPr>
          <a:lstStyle/>
          <a:p>
            <a:r>
              <a:rPr lang="en-US" sz="4000" b="1" dirty="0" err="1">
                <a:solidFill>
                  <a:srgbClr val="FFFFFF"/>
                </a:solidFill>
              </a:rPr>
              <a:t>第五章</a:t>
            </a:r>
            <a:r>
              <a:rPr lang="zh-CN" altLang="en-US" sz="4000" b="1" dirty="0">
                <a:solidFill>
                  <a:srgbClr val="FFFFFF"/>
                </a:solidFill>
              </a:rPr>
              <a:t>：</a:t>
            </a:r>
            <a:br>
              <a:rPr lang="en-US" altLang="zh-CN" sz="4000" dirty="0">
                <a:solidFill>
                  <a:srgbClr val="FFFFFF"/>
                </a:solidFill>
              </a:rPr>
            </a:br>
            <a:r>
              <a:rPr lang="zh-CN" altLang="en-US" sz="2800" b="1" dirty="0">
                <a:solidFill>
                  <a:srgbClr val="000000"/>
                </a:solidFill>
                <a:highlight>
                  <a:srgbClr val="FFFF00"/>
                </a:highlight>
              </a:rPr>
              <a:t>农村的青年与青年文化</a:t>
            </a:r>
            <a:br>
              <a:rPr lang="en-US" altLang="zh-CN" sz="2800" b="1" dirty="0">
                <a:solidFill>
                  <a:srgbClr val="000000"/>
                </a:solidFill>
                <a:highlight>
                  <a:srgbClr val="FFFF00"/>
                </a:highlight>
              </a:rPr>
            </a:br>
            <a:br>
              <a:rPr lang="en-US" altLang="zh-CN" sz="2800" b="1" dirty="0">
                <a:solidFill>
                  <a:srgbClr val="000000"/>
                </a:solidFill>
                <a:highlight>
                  <a:srgbClr val="FFFF00"/>
                </a:highlight>
              </a:rPr>
            </a:br>
            <a:br>
              <a:rPr lang="en-US" altLang="zh-CN" sz="2800" b="1" dirty="0">
                <a:solidFill>
                  <a:srgbClr val="000000"/>
                </a:solidFill>
                <a:highlight>
                  <a:srgbClr val="FFFF00"/>
                </a:highlight>
              </a:rPr>
            </a:br>
            <a:endParaRPr lang="en-US" sz="2800" dirty="0">
              <a:solidFill>
                <a:srgbClr val="FFFFFF"/>
              </a:solidFill>
              <a:highlight>
                <a:srgbClr val="FFFF00"/>
              </a:highlight>
            </a:endParaRP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9E81B004-45BD-D142-8430-0623C056489D}"/>
              </a:ext>
            </a:extLst>
          </p:cNvPr>
          <p:cNvSpPr>
            <a:spLocks noGrp="1"/>
          </p:cNvSpPr>
          <p:nvPr>
            <p:ph idx="1"/>
          </p:nvPr>
        </p:nvSpPr>
        <p:spPr>
          <a:xfrm>
            <a:off x="5106375" y="1592150"/>
            <a:ext cx="6035266" cy="4562429"/>
          </a:xfrm>
        </p:spPr>
        <p:txBody>
          <a:bodyPr anchor="ctr">
            <a:normAutofit/>
          </a:bodyPr>
          <a:lstStyle/>
          <a:p>
            <a:r>
              <a:rPr lang="en-US" sz="2000" b="1" dirty="0" err="1">
                <a:solidFill>
                  <a:srgbClr val="FEFFFF"/>
                </a:solidFill>
              </a:rPr>
              <a:t>农村青年文化的形成与国家为构建社会主义新人新社会而推行的意识形态</a:t>
            </a:r>
            <a:r>
              <a:rPr lang="zh-CN" altLang="en-US" sz="2000" b="1" dirty="0">
                <a:solidFill>
                  <a:srgbClr val="FEFFFF"/>
                </a:solidFill>
              </a:rPr>
              <a:t>、权力政治、制度变迁和政治运动紧密相关。    “看世界”“长见识”</a:t>
            </a:r>
            <a:endParaRPr lang="en-US" altLang="zh-CN" sz="2000" b="1" dirty="0">
              <a:solidFill>
                <a:srgbClr val="FEFFFF"/>
              </a:solidFill>
            </a:endParaRPr>
          </a:p>
          <a:p>
            <a:pPr marL="0" indent="0">
              <a:buNone/>
            </a:pPr>
            <a:endParaRPr lang="en-US" altLang="zh-CN" sz="2000" b="1" dirty="0">
              <a:solidFill>
                <a:srgbClr val="FEFFFF"/>
              </a:solidFill>
            </a:endParaRPr>
          </a:p>
          <a:p>
            <a:pPr marL="0" indent="0">
              <a:buNone/>
            </a:pPr>
            <a:endParaRPr lang="en-US" altLang="zh-CN" sz="2400" b="1" dirty="0">
              <a:solidFill>
                <a:srgbClr val="FEFFFF"/>
              </a:solidFill>
            </a:endParaRPr>
          </a:p>
          <a:p>
            <a:pPr marL="0" indent="0">
              <a:buNone/>
            </a:pPr>
            <a:endParaRPr lang="en-US" altLang="zh-CN" sz="2400" b="1" dirty="0">
              <a:solidFill>
                <a:srgbClr val="FEFFFF"/>
              </a:solidFill>
            </a:endParaRPr>
          </a:p>
          <a:p>
            <a:pPr marL="0" indent="0">
              <a:buNone/>
            </a:pPr>
            <a:endParaRPr lang="en-US" altLang="zh-CN" sz="2400" b="1" dirty="0">
              <a:solidFill>
                <a:srgbClr val="FEFFFF"/>
              </a:solidFill>
            </a:endParaRPr>
          </a:p>
          <a:p>
            <a:pPr marL="0" indent="0">
              <a:buNone/>
            </a:pPr>
            <a:endParaRPr lang="en-US" altLang="zh-CN" sz="2400" b="1" dirty="0">
              <a:solidFill>
                <a:srgbClr val="FEFFFF"/>
              </a:solidFill>
            </a:endParaRPr>
          </a:p>
          <a:p>
            <a:pPr marL="0" indent="0">
              <a:buNone/>
            </a:pPr>
            <a:endParaRPr lang="en-US" altLang="zh-CN" sz="2400" b="1" dirty="0">
              <a:solidFill>
                <a:srgbClr val="FEFFFF"/>
              </a:solidFill>
            </a:endParaRPr>
          </a:p>
          <a:p>
            <a:pPr marL="0" indent="0">
              <a:buNone/>
            </a:pPr>
            <a:endParaRPr lang="en-US" altLang="zh-CN" sz="2400" b="1" dirty="0">
              <a:solidFill>
                <a:srgbClr val="FEFFFF"/>
              </a:solidFill>
            </a:endParaRPr>
          </a:p>
        </p:txBody>
      </p:sp>
      <p:sp>
        <p:nvSpPr>
          <p:cNvPr id="4" name="TextBox 3">
            <a:extLst>
              <a:ext uri="{FF2B5EF4-FFF2-40B4-BE49-F238E27FC236}">
                <a16:creationId xmlns:a16="http://schemas.microsoft.com/office/drawing/2014/main" id="{8FF2E4CD-2AB0-2449-B31C-5E7356D556D4}"/>
              </a:ext>
            </a:extLst>
          </p:cNvPr>
          <p:cNvSpPr txBox="1"/>
          <p:nvPr/>
        </p:nvSpPr>
        <p:spPr>
          <a:xfrm>
            <a:off x="980063" y="4096879"/>
            <a:ext cx="3185487" cy="923330"/>
          </a:xfrm>
          <a:prstGeom prst="rect">
            <a:avLst/>
          </a:prstGeom>
          <a:noFill/>
        </p:spPr>
        <p:txBody>
          <a:bodyPr wrap="none" rtlCol="0">
            <a:spAutoFit/>
          </a:bodyPr>
          <a:lstStyle/>
          <a:p>
            <a:r>
              <a:rPr lang="en-US" dirty="0" err="1">
                <a:solidFill>
                  <a:schemeClr val="bg1"/>
                </a:solidFill>
              </a:rPr>
              <a:t>国家在个体发展方面发挥重要</a:t>
            </a:r>
            <a:endParaRPr lang="en-US" dirty="0">
              <a:solidFill>
                <a:schemeClr val="bg1"/>
              </a:solidFill>
            </a:endParaRPr>
          </a:p>
          <a:p>
            <a:r>
              <a:rPr lang="en-US" dirty="0" err="1">
                <a:solidFill>
                  <a:schemeClr val="bg1"/>
                </a:solidFill>
              </a:rPr>
              <a:t>作用</a:t>
            </a:r>
            <a:r>
              <a:rPr lang="zh-CN" altLang="en-US" dirty="0">
                <a:solidFill>
                  <a:schemeClr val="bg1"/>
                </a:solidFill>
              </a:rPr>
              <a:t>，而且通过划定界限和规</a:t>
            </a:r>
            <a:endParaRPr lang="en-US" altLang="zh-CN" dirty="0">
              <a:solidFill>
                <a:schemeClr val="bg1"/>
              </a:solidFill>
            </a:endParaRPr>
          </a:p>
          <a:p>
            <a:r>
              <a:rPr lang="zh-CN" altLang="en-US" dirty="0">
                <a:solidFill>
                  <a:schemeClr val="bg1"/>
                </a:solidFill>
              </a:rPr>
              <a:t>范来管理个体化进程</a:t>
            </a:r>
            <a:endParaRPr lang="en-US" dirty="0">
              <a:solidFill>
                <a:schemeClr val="bg1"/>
              </a:solidFill>
            </a:endParaRPr>
          </a:p>
        </p:txBody>
      </p:sp>
      <p:pic>
        <p:nvPicPr>
          <p:cNvPr id="5" name="Picture 4">
            <a:extLst>
              <a:ext uri="{FF2B5EF4-FFF2-40B4-BE49-F238E27FC236}">
                <a16:creationId xmlns:a16="http://schemas.microsoft.com/office/drawing/2014/main" id="{483A237A-F4D3-5648-86BD-42BBE8795679}"/>
              </a:ext>
            </a:extLst>
          </p:cNvPr>
          <p:cNvPicPr>
            <a:picLocks noChangeAspect="1"/>
          </p:cNvPicPr>
          <p:nvPr/>
        </p:nvPicPr>
        <p:blipFill>
          <a:blip r:embed="rId2"/>
          <a:stretch>
            <a:fillRect/>
          </a:stretch>
        </p:blipFill>
        <p:spPr>
          <a:xfrm>
            <a:off x="5893429" y="2858647"/>
            <a:ext cx="4828570" cy="3535780"/>
          </a:xfrm>
          <a:prstGeom prst="rect">
            <a:avLst/>
          </a:prstGeom>
        </p:spPr>
      </p:pic>
    </p:spTree>
    <p:extLst>
      <p:ext uri="{BB962C8B-B14F-4D97-AF65-F5344CB8AC3E}">
        <p14:creationId xmlns:p14="http://schemas.microsoft.com/office/powerpoint/2010/main" val="1988090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71C344-9109-F149-8144-D4911F4F9272}"/>
              </a:ext>
            </a:extLst>
          </p:cNvPr>
          <p:cNvSpPr>
            <a:spLocks noGrp="1"/>
          </p:cNvSpPr>
          <p:nvPr>
            <p:ph type="title"/>
          </p:nvPr>
        </p:nvSpPr>
        <p:spPr>
          <a:xfrm>
            <a:off x="640080" y="325369"/>
            <a:ext cx="4368602" cy="1956841"/>
          </a:xfrm>
        </p:spPr>
        <p:txBody>
          <a:bodyPr anchor="b">
            <a:normAutofit/>
          </a:bodyPr>
          <a:lstStyle/>
          <a:p>
            <a:r>
              <a:rPr lang="en-US" sz="2600" b="1" dirty="0" err="1"/>
              <a:t>第五章</a:t>
            </a:r>
            <a:r>
              <a:rPr lang="zh-CN" altLang="en-US" sz="2600" b="1" dirty="0"/>
              <a:t>：</a:t>
            </a:r>
            <a:br>
              <a:rPr lang="en-US" altLang="zh-CN" sz="2600" dirty="0"/>
            </a:br>
            <a:r>
              <a:rPr lang="zh-CN" altLang="en-US" sz="2600" b="1" dirty="0">
                <a:highlight>
                  <a:srgbClr val="FFFF00"/>
                </a:highlight>
              </a:rPr>
              <a:t>农村的青年与青年文化</a:t>
            </a:r>
            <a:br>
              <a:rPr lang="en-US" altLang="zh-CN" sz="2600" b="1" dirty="0">
                <a:highlight>
                  <a:srgbClr val="FFFF00"/>
                </a:highlight>
              </a:rPr>
            </a:br>
            <a:br>
              <a:rPr lang="en-US" altLang="zh-CN" sz="2600" b="1" dirty="0">
                <a:highlight>
                  <a:srgbClr val="FFFF00"/>
                </a:highlight>
              </a:rPr>
            </a:br>
            <a:br>
              <a:rPr lang="en-US" altLang="zh-CN" sz="2600" b="1" dirty="0">
                <a:highlight>
                  <a:srgbClr val="FFFF00"/>
                </a:highlight>
              </a:rPr>
            </a:br>
            <a:endParaRPr lang="en-US" sz="2600" dirty="0">
              <a:highlight>
                <a:srgbClr val="FFFF00"/>
              </a:highlight>
            </a:endParaRPr>
          </a:p>
        </p:txBody>
      </p:sp>
      <p:sp>
        <p:nvSpPr>
          <p:cNvPr id="7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E81B004-45BD-D142-8430-0623C056489D}"/>
              </a:ext>
            </a:extLst>
          </p:cNvPr>
          <p:cNvSpPr>
            <a:spLocks noGrp="1"/>
          </p:cNvSpPr>
          <p:nvPr>
            <p:ph idx="1"/>
          </p:nvPr>
        </p:nvSpPr>
        <p:spPr>
          <a:xfrm>
            <a:off x="640080" y="2910065"/>
            <a:ext cx="4243589" cy="3283501"/>
          </a:xfrm>
        </p:spPr>
        <p:txBody>
          <a:bodyPr>
            <a:normAutofit/>
          </a:bodyPr>
          <a:lstStyle/>
          <a:p>
            <a:r>
              <a:rPr lang="en-US" sz="2000" b="1" dirty="0" err="1"/>
              <a:t>在改革初期</a:t>
            </a:r>
            <a:r>
              <a:rPr lang="zh-CN" altLang="en-US" sz="2000" b="1" dirty="0"/>
              <a:t>，国家不再动员农村青年去改造社会，从而在公共生活中制造了一种真空，让农村青年感到没有了方向。事实上，城市青年也是如此。</a:t>
            </a:r>
            <a:endParaRPr lang="en-US" altLang="zh-CN" sz="2000" b="1" dirty="0"/>
          </a:p>
          <a:p>
            <a:pPr marL="0" indent="0">
              <a:buNone/>
            </a:pPr>
            <a:r>
              <a:rPr lang="zh-CN" altLang="en-US" sz="2000" b="1" dirty="0"/>
              <a:t>   </a:t>
            </a:r>
            <a:endParaRPr lang="en-US" altLang="zh-CN" sz="2000" b="1" dirty="0"/>
          </a:p>
          <a:p>
            <a:pPr marL="0" indent="0">
              <a:buNone/>
            </a:pPr>
            <a:r>
              <a:rPr lang="en-US" altLang="zh-CN" sz="2000" b="1" dirty="0"/>
              <a:t>1980</a:t>
            </a:r>
            <a:r>
              <a:rPr lang="zh-CN" altLang="en-US" sz="2000" b="1" dirty="0"/>
              <a:t>年全国范围内有关人生意义的大讨论</a:t>
            </a:r>
            <a:endParaRPr lang="en-US" altLang="zh-CN" sz="2000" b="1" dirty="0"/>
          </a:p>
          <a:p>
            <a:pPr marL="0" indent="0">
              <a:buNone/>
            </a:pPr>
            <a:endParaRPr lang="en-US" altLang="zh-CN" sz="1500" b="1" dirty="0"/>
          </a:p>
          <a:p>
            <a:pPr marL="0" indent="0">
              <a:buNone/>
            </a:pPr>
            <a:endParaRPr lang="en-US" altLang="zh-CN" sz="1500" b="1" dirty="0"/>
          </a:p>
          <a:p>
            <a:pPr marL="0" indent="0">
              <a:buNone/>
            </a:pPr>
            <a:endParaRPr lang="en-US" altLang="zh-CN" sz="1500" b="1" dirty="0"/>
          </a:p>
          <a:p>
            <a:pPr marL="0" indent="0">
              <a:buNone/>
            </a:pPr>
            <a:endParaRPr lang="en-US" altLang="zh-CN" sz="1500" b="1" dirty="0"/>
          </a:p>
          <a:p>
            <a:pPr marL="0" indent="0">
              <a:buNone/>
            </a:pPr>
            <a:endParaRPr lang="en-US" altLang="zh-CN" sz="1500" b="1" dirty="0"/>
          </a:p>
          <a:p>
            <a:pPr marL="0" indent="0">
              <a:buNone/>
            </a:pPr>
            <a:endParaRPr lang="en-US" altLang="zh-CN" sz="1500" b="1" dirty="0"/>
          </a:p>
        </p:txBody>
      </p:sp>
      <p:pic>
        <p:nvPicPr>
          <p:cNvPr id="1026" name="Picture 2" descr="preview">
            <a:extLst>
              <a:ext uri="{FF2B5EF4-FFF2-40B4-BE49-F238E27FC236}">
                <a16:creationId xmlns:a16="http://schemas.microsoft.com/office/drawing/2014/main" id="{7D2DC68C-C1B2-6240-B26B-EB3FB994B9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851" b="12120"/>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6" name="Right Arrow 5">
            <a:extLst>
              <a:ext uri="{FF2B5EF4-FFF2-40B4-BE49-F238E27FC236}">
                <a16:creationId xmlns:a16="http://schemas.microsoft.com/office/drawing/2014/main" id="{F3A93A94-86FB-AC49-9263-AD64A17FA308}"/>
              </a:ext>
            </a:extLst>
          </p:cNvPr>
          <p:cNvSpPr/>
          <p:nvPr/>
        </p:nvSpPr>
        <p:spPr>
          <a:xfrm>
            <a:off x="4680758" y="4833256"/>
            <a:ext cx="655848" cy="3206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0356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0" name="Rectangle 136">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771C344-9109-F149-8144-D4911F4F9272}"/>
              </a:ext>
            </a:extLst>
          </p:cNvPr>
          <p:cNvSpPr>
            <a:spLocks noGrp="1"/>
          </p:cNvSpPr>
          <p:nvPr>
            <p:ph type="title"/>
          </p:nvPr>
        </p:nvSpPr>
        <p:spPr>
          <a:xfrm>
            <a:off x="838201" y="643467"/>
            <a:ext cx="3888526" cy="1800526"/>
          </a:xfrm>
        </p:spPr>
        <p:txBody>
          <a:bodyPr>
            <a:normAutofit/>
          </a:bodyPr>
          <a:lstStyle/>
          <a:p>
            <a:r>
              <a:rPr lang="en-US" sz="2400" b="1" err="1"/>
              <a:t>第五章</a:t>
            </a:r>
            <a:r>
              <a:rPr lang="zh-CN" altLang="en-US" sz="2400" b="1"/>
              <a:t>：</a:t>
            </a:r>
            <a:br>
              <a:rPr lang="en-US" altLang="zh-CN" sz="2400"/>
            </a:br>
            <a:r>
              <a:rPr lang="zh-CN" altLang="en-US" sz="2400" b="1">
                <a:highlight>
                  <a:srgbClr val="FFFF00"/>
                </a:highlight>
              </a:rPr>
              <a:t>农村的青年与青年文化</a:t>
            </a:r>
            <a:br>
              <a:rPr lang="en-US" altLang="zh-CN" sz="2400" b="1">
                <a:highlight>
                  <a:srgbClr val="FFFF00"/>
                </a:highlight>
              </a:rPr>
            </a:br>
            <a:br>
              <a:rPr lang="en-US" altLang="zh-CN" sz="2400" b="1">
                <a:highlight>
                  <a:srgbClr val="FFFF00"/>
                </a:highlight>
              </a:rPr>
            </a:br>
            <a:br>
              <a:rPr lang="en-US" altLang="zh-CN" sz="2400" b="1">
                <a:highlight>
                  <a:srgbClr val="FFFF00"/>
                </a:highlight>
              </a:rPr>
            </a:br>
            <a:endParaRPr lang="en-US" sz="2400">
              <a:highlight>
                <a:srgbClr val="FFFF00"/>
              </a:highlight>
            </a:endParaRPr>
          </a:p>
        </p:txBody>
      </p:sp>
      <p:sp>
        <p:nvSpPr>
          <p:cNvPr id="3" name="Content Placeholder 2">
            <a:extLst>
              <a:ext uri="{FF2B5EF4-FFF2-40B4-BE49-F238E27FC236}">
                <a16:creationId xmlns:a16="http://schemas.microsoft.com/office/drawing/2014/main" id="{9E81B004-45BD-D142-8430-0623C056489D}"/>
              </a:ext>
            </a:extLst>
          </p:cNvPr>
          <p:cNvSpPr>
            <a:spLocks noGrp="1"/>
          </p:cNvSpPr>
          <p:nvPr>
            <p:ph idx="1"/>
          </p:nvPr>
        </p:nvSpPr>
        <p:spPr>
          <a:xfrm>
            <a:off x="838201" y="2623381"/>
            <a:ext cx="3888528" cy="3553581"/>
          </a:xfrm>
        </p:spPr>
        <p:txBody>
          <a:bodyPr>
            <a:normAutofit fontScale="92500" lnSpcReduction="20000"/>
          </a:bodyPr>
          <a:lstStyle/>
          <a:p>
            <a:pPr>
              <a:lnSpc>
                <a:spcPct val="110000"/>
              </a:lnSpc>
            </a:pPr>
            <a:r>
              <a:rPr lang="en-US" altLang="zh-CN" sz="2000" b="1" dirty="0"/>
              <a:t>1988</a:t>
            </a:r>
            <a:r>
              <a:rPr lang="zh-CN" altLang="en-US" sz="2000" b="1" dirty="0"/>
              <a:t>年有关工作目的的蛇口青年讨论</a:t>
            </a:r>
            <a:endParaRPr lang="en-US" altLang="zh-CN" sz="2000" b="1" dirty="0"/>
          </a:p>
          <a:p>
            <a:pPr marL="0" indent="0">
              <a:buNone/>
            </a:pPr>
            <a:r>
              <a:rPr lang="zh-CN" altLang="en-US" sz="1500" b="1" dirty="0"/>
              <a:t>参见：</a:t>
            </a:r>
            <a:r>
              <a:rPr lang="en-US" altLang="zh-CN" sz="1500" b="1" dirty="0"/>
              <a:t> </a:t>
            </a:r>
            <a:r>
              <a:rPr lang="en-US" altLang="zh-CN" sz="1500" b="1" dirty="0">
                <a:hlinkClick r:id="rId2"/>
              </a:rPr>
              <a:t>http://sa.sogou.com/sgsearch/sgs_tc_news.php?req=ddFxJJASnVbpXfS43oG_n8qM3Sljuqi9ydorGK0NG3c=</a:t>
            </a:r>
            <a:endParaRPr lang="en-US" altLang="zh-CN" sz="1500" b="1" dirty="0"/>
          </a:p>
          <a:p>
            <a:pPr marL="0" indent="0">
              <a:lnSpc>
                <a:spcPct val="110000"/>
              </a:lnSpc>
              <a:buNone/>
            </a:pPr>
            <a:r>
              <a:rPr lang="zh-CN" altLang="en-US" sz="2000" b="1" dirty="0"/>
              <a:t>     到</a:t>
            </a:r>
            <a:r>
              <a:rPr lang="en-US" altLang="zh-CN" sz="2000" b="1" dirty="0"/>
              <a:t>90</a:t>
            </a:r>
            <a:r>
              <a:rPr lang="zh-CN" altLang="en-US" sz="2000" b="1" dirty="0"/>
              <a:t>年代，无论乡村还是城市，对个体利益和物质享受的追求填补了这一空白。国家所倡导的建设社会主义新人的进程，逐渐演变成为国家和全球资本主义共同引导的制造后社会主义消费者的进程。农村女性的崛起也是如此。</a:t>
            </a:r>
            <a:endParaRPr lang="en-US" altLang="zh-CN" sz="2000" b="1" dirty="0"/>
          </a:p>
          <a:p>
            <a:pPr marL="0" indent="0">
              <a:buNone/>
            </a:pPr>
            <a:endParaRPr lang="en-US" altLang="zh-CN" sz="2000" b="1" dirty="0"/>
          </a:p>
          <a:p>
            <a:pPr marL="0" indent="0">
              <a:buNone/>
            </a:pPr>
            <a:endParaRPr lang="en-US" altLang="zh-CN" sz="2000" b="1" dirty="0"/>
          </a:p>
          <a:p>
            <a:pPr marL="0" indent="0">
              <a:buNone/>
            </a:pPr>
            <a:endParaRPr lang="en-US" altLang="zh-CN" sz="2000" b="1" dirty="0"/>
          </a:p>
          <a:p>
            <a:pPr marL="0" indent="0">
              <a:buNone/>
            </a:pPr>
            <a:endParaRPr lang="en-US" altLang="zh-CN" sz="2000" b="1" dirty="0"/>
          </a:p>
          <a:p>
            <a:pPr marL="0" indent="0">
              <a:buNone/>
            </a:pPr>
            <a:endParaRPr lang="en-US" altLang="zh-CN" sz="2000" b="1" dirty="0"/>
          </a:p>
          <a:p>
            <a:pPr marL="0" indent="0">
              <a:buNone/>
            </a:pPr>
            <a:endParaRPr lang="en-US" altLang="zh-CN" sz="2000" b="1" dirty="0"/>
          </a:p>
        </p:txBody>
      </p:sp>
      <p:pic>
        <p:nvPicPr>
          <p:cNvPr id="8" name="Picture 7">
            <a:extLst>
              <a:ext uri="{FF2B5EF4-FFF2-40B4-BE49-F238E27FC236}">
                <a16:creationId xmlns:a16="http://schemas.microsoft.com/office/drawing/2014/main" id="{484B6EC6-3906-2F4C-BB77-D6760A334E6E}"/>
              </a:ext>
            </a:extLst>
          </p:cNvPr>
          <p:cNvPicPr>
            <a:picLocks noChangeAspect="1"/>
          </p:cNvPicPr>
          <p:nvPr/>
        </p:nvPicPr>
        <p:blipFill>
          <a:blip r:embed="rId3"/>
          <a:stretch>
            <a:fillRect/>
          </a:stretch>
        </p:blipFill>
        <p:spPr>
          <a:xfrm>
            <a:off x="7089571" y="309128"/>
            <a:ext cx="3104272" cy="6239743"/>
          </a:xfrm>
          <a:prstGeom prst="rect">
            <a:avLst/>
          </a:prstGeom>
        </p:spPr>
      </p:pic>
      <p:sp>
        <p:nvSpPr>
          <p:cNvPr id="6" name="Right Arrow 5">
            <a:extLst>
              <a:ext uri="{FF2B5EF4-FFF2-40B4-BE49-F238E27FC236}">
                <a16:creationId xmlns:a16="http://schemas.microsoft.com/office/drawing/2014/main" id="{F3A93A94-86FB-AC49-9263-AD64A17FA308}"/>
              </a:ext>
            </a:extLst>
          </p:cNvPr>
          <p:cNvSpPr/>
          <p:nvPr/>
        </p:nvSpPr>
        <p:spPr>
          <a:xfrm>
            <a:off x="4782940" y="2718384"/>
            <a:ext cx="1563980" cy="3335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5678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771C344-9109-F149-8144-D4911F4F9272}"/>
              </a:ext>
            </a:extLst>
          </p:cNvPr>
          <p:cNvSpPr>
            <a:spLocks noGrp="1"/>
          </p:cNvSpPr>
          <p:nvPr>
            <p:ph type="title"/>
          </p:nvPr>
        </p:nvSpPr>
        <p:spPr>
          <a:xfrm>
            <a:off x="934872" y="982272"/>
            <a:ext cx="3388419" cy="4560970"/>
          </a:xfrm>
        </p:spPr>
        <p:txBody>
          <a:bodyPr>
            <a:normAutofit/>
          </a:bodyPr>
          <a:lstStyle/>
          <a:p>
            <a:r>
              <a:rPr lang="en-US" sz="4000" b="1" dirty="0" err="1">
                <a:solidFill>
                  <a:srgbClr val="FFFFFF"/>
                </a:solidFill>
              </a:rPr>
              <a:t>第六章</a:t>
            </a:r>
            <a:r>
              <a:rPr lang="zh-CN" altLang="en-US" sz="4000" b="1" dirty="0">
                <a:solidFill>
                  <a:srgbClr val="FFFFFF"/>
                </a:solidFill>
              </a:rPr>
              <a:t>：</a:t>
            </a:r>
            <a:br>
              <a:rPr lang="en-US" altLang="zh-CN" sz="4000" dirty="0">
                <a:solidFill>
                  <a:srgbClr val="FFFFFF"/>
                </a:solidFill>
              </a:rPr>
            </a:br>
            <a:r>
              <a:rPr lang="zh-CN" altLang="en-US" sz="2800" b="1" dirty="0">
                <a:solidFill>
                  <a:srgbClr val="000000"/>
                </a:solidFill>
                <a:highlight>
                  <a:srgbClr val="FFFF00"/>
                </a:highlight>
              </a:rPr>
              <a:t>青年女性的崛起与父权的衰落</a:t>
            </a:r>
            <a:br>
              <a:rPr lang="en-US" altLang="zh-CN" sz="2800" b="1" dirty="0">
                <a:solidFill>
                  <a:srgbClr val="000000"/>
                </a:solidFill>
                <a:highlight>
                  <a:srgbClr val="FFFF00"/>
                </a:highlight>
              </a:rPr>
            </a:br>
            <a:br>
              <a:rPr lang="en-US" altLang="zh-CN" sz="2800" b="1" dirty="0">
                <a:solidFill>
                  <a:srgbClr val="000000"/>
                </a:solidFill>
                <a:highlight>
                  <a:srgbClr val="FFFF00"/>
                </a:highlight>
              </a:rPr>
            </a:br>
            <a:br>
              <a:rPr lang="en-US" altLang="zh-CN" sz="2800" b="1" dirty="0">
                <a:solidFill>
                  <a:srgbClr val="000000"/>
                </a:solidFill>
                <a:highlight>
                  <a:srgbClr val="FFFF00"/>
                </a:highlight>
              </a:rPr>
            </a:br>
            <a:br>
              <a:rPr lang="en-US" altLang="zh-CN" sz="2800" b="1" dirty="0">
                <a:solidFill>
                  <a:srgbClr val="000000"/>
                </a:solidFill>
                <a:highlight>
                  <a:srgbClr val="FFFF00"/>
                </a:highlight>
              </a:rPr>
            </a:br>
            <a:endParaRPr lang="en-US" sz="2800" dirty="0">
              <a:solidFill>
                <a:srgbClr val="FFFFFF"/>
              </a:solidFill>
              <a:highlight>
                <a:srgbClr val="FFFF00"/>
              </a:highlight>
            </a:endParaRP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9E81B004-45BD-D142-8430-0623C056489D}"/>
              </a:ext>
            </a:extLst>
          </p:cNvPr>
          <p:cNvSpPr>
            <a:spLocks noGrp="1"/>
          </p:cNvSpPr>
          <p:nvPr>
            <p:ph idx="1"/>
          </p:nvPr>
        </p:nvSpPr>
        <p:spPr>
          <a:xfrm>
            <a:off x="5106375" y="1592150"/>
            <a:ext cx="6035266" cy="4562429"/>
          </a:xfrm>
        </p:spPr>
        <p:txBody>
          <a:bodyPr anchor="ctr">
            <a:normAutofit/>
          </a:bodyPr>
          <a:lstStyle/>
          <a:p>
            <a:r>
              <a:rPr lang="en-US" altLang="zh-CN" sz="2000" b="1" dirty="0">
                <a:solidFill>
                  <a:srgbClr val="FEFFFF"/>
                </a:solidFill>
              </a:rPr>
              <a:t>15-24</a:t>
            </a:r>
            <a:r>
              <a:rPr lang="zh-CN" altLang="en-US" sz="2000" b="1" dirty="0">
                <a:solidFill>
                  <a:srgbClr val="FEFFFF"/>
                </a:solidFill>
              </a:rPr>
              <a:t>岁的年轻女性作用被忽视</a:t>
            </a:r>
            <a:endParaRPr lang="en-US" altLang="zh-CN" sz="2000" b="1" dirty="0">
              <a:solidFill>
                <a:srgbClr val="FEFFFF"/>
              </a:solidFill>
            </a:endParaRPr>
          </a:p>
          <a:p>
            <a:endParaRPr lang="en-US" altLang="zh-CN" sz="2000" b="1" dirty="0">
              <a:solidFill>
                <a:srgbClr val="FEFFFF"/>
              </a:solidFill>
            </a:endParaRPr>
          </a:p>
          <a:p>
            <a:pPr marL="0" indent="0">
              <a:buNone/>
            </a:pPr>
            <a:endParaRPr lang="en-US" altLang="zh-CN" sz="2000" b="1" dirty="0">
              <a:solidFill>
                <a:srgbClr val="FEFFFF"/>
              </a:solidFill>
            </a:endParaRPr>
          </a:p>
          <a:p>
            <a:pPr marL="0" indent="0">
              <a:buNone/>
            </a:pPr>
            <a:endParaRPr lang="en-US" altLang="zh-CN" sz="2400" b="1" dirty="0">
              <a:solidFill>
                <a:srgbClr val="FEFFFF"/>
              </a:solidFill>
            </a:endParaRPr>
          </a:p>
          <a:p>
            <a:pPr marL="0" indent="0">
              <a:buNone/>
            </a:pPr>
            <a:endParaRPr lang="en-US" altLang="zh-CN" sz="2400" b="1" dirty="0">
              <a:solidFill>
                <a:srgbClr val="FEFFFF"/>
              </a:solidFill>
            </a:endParaRPr>
          </a:p>
          <a:p>
            <a:pPr marL="0" indent="0">
              <a:buNone/>
            </a:pPr>
            <a:endParaRPr lang="en-US" altLang="zh-CN" sz="2400" b="1" dirty="0">
              <a:solidFill>
                <a:srgbClr val="FEFFFF"/>
              </a:solidFill>
            </a:endParaRPr>
          </a:p>
          <a:p>
            <a:pPr marL="0" indent="0">
              <a:buNone/>
            </a:pPr>
            <a:endParaRPr lang="en-US" altLang="zh-CN" sz="2400" b="1" dirty="0">
              <a:solidFill>
                <a:srgbClr val="FEFFFF"/>
              </a:solidFill>
            </a:endParaRPr>
          </a:p>
          <a:p>
            <a:pPr marL="0" indent="0">
              <a:buNone/>
            </a:pPr>
            <a:endParaRPr lang="en-US" altLang="zh-CN" sz="2400" b="1" dirty="0">
              <a:solidFill>
                <a:srgbClr val="FEFFFF"/>
              </a:solidFill>
            </a:endParaRPr>
          </a:p>
          <a:p>
            <a:pPr marL="0" indent="0">
              <a:buNone/>
            </a:pPr>
            <a:endParaRPr lang="en-US" altLang="zh-CN" sz="2400" b="1" dirty="0">
              <a:solidFill>
                <a:srgbClr val="FEFFFF"/>
              </a:solidFill>
            </a:endParaRPr>
          </a:p>
        </p:txBody>
      </p:sp>
      <p:pic>
        <p:nvPicPr>
          <p:cNvPr id="4" name="Picture 3">
            <a:extLst>
              <a:ext uri="{FF2B5EF4-FFF2-40B4-BE49-F238E27FC236}">
                <a16:creationId xmlns:a16="http://schemas.microsoft.com/office/drawing/2014/main" id="{6C41E20D-D29F-FB4E-9D3C-83ED7358FB9A}"/>
              </a:ext>
            </a:extLst>
          </p:cNvPr>
          <p:cNvPicPr>
            <a:picLocks noChangeAspect="1"/>
          </p:cNvPicPr>
          <p:nvPr/>
        </p:nvPicPr>
        <p:blipFill>
          <a:blip r:embed="rId2"/>
          <a:stretch>
            <a:fillRect/>
          </a:stretch>
        </p:blipFill>
        <p:spPr>
          <a:xfrm>
            <a:off x="5282594" y="2322490"/>
            <a:ext cx="5751323" cy="4071937"/>
          </a:xfrm>
          <a:prstGeom prst="rect">
            <a:avLst/>
          </a:prstGeom>
        </p:spPr>
      </p:pic>
    </p:spTree>
    <p:extLst>
      <p:ext uri="{BB962C8B-B14F-4D97-AF65-F5344CB8AC3E}">
        <p14:creationId xmlns:p14="http://schemas.microsoft.com/office/powerpoint/2010/main" val="1385758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23" name="Group 22">
            <a:extLst>
              <a:ext uri="{FF2B5EF4-FFF2-40B4-BE49-F238E27FC236}">
                <a16:creationId xmlns:a16="http://schemas.microsoft.com/office/drawing/2014/main" id="{5D1A9D8B-3117-4D9D-BDA4-DD8189509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7467600" cy="6858000"/>
            <a:chOff x="7467600" y="0"/>
            <a:chExt cx="4724400" cy="6858000"/>
          </a:xfrm>
        </p:grpSpPr>
        <p:sp>
          <p:nvSpPr>
            <p:cNvPr id="24" name="Rectangle 23">
              <a:extLst>
                <a:ext uri="{FF2B5EF4-FFF2-40B4-BE49-F238E27FC236}">
                  <a16:creationId xmlns:a16="http://schemas.microsoft.com/office/drawing/2014/main" id="{A7877B25-8C10-4C8D-BC88-BF3C557F8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54F0DD86-96CD-4F5F-BA4D-FFC17F2D6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7" name="Freeform: Shape 26">
            <a:extLst>
              <a:ext uri="{FF2B5EF4-FFF2-40B4-BE49-F238E27FC236}">
                <a16:creationId xmlns:a16="http://schemas.microsoft.com/office/drawing/2014/main" id="{BD92035A-AA2F-4CD8-A556-1CE8BDEC7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69701" cy="6858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9" name="Rectangle 28">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8771C344-9109-F149-8144-D4911F4F9272}"/>
              </a:ext>
            </a:extLst>
          </p:cNvPr>
          <p:cNvSpPr>
            <a:spLocks noGrp="1"/>
          </p:cNvSpPr>
          <p:nvPr>
            <p:ph type="title"/>
          </p:nvPr>
        </p:nvSpPr>
        <p:spPr>
          <a:xfrm>
            <a:off x="1143000" y="1676400"/>
            <a:ext cx="3810000" cy="3505200"/>
          </a:xfrm>
        </p:spPr>
        <p:txBody>
          <a:bodyPr anchor="t">
            <a:normAutofit/>
          </a:bodyPr>
          <a:lstStyle/>
          <a:p>
            <a:r>
              <a:rPr lang="en-US" sz="3400" b="1"/>
              <a:t>第六章</a:t>
            </a:r>
            <a:r>
              <a:rPr lang="zh-CN" altLang="en-US" sz="3400" b="1"/>
              <a:t>：</a:t>
            </a:r>
            <a:br>
              <a:rPr lang="en-US" altLang="zh-CN" sz="3400"/>
            </a:br>
            <a:r>
              <a:rPr lang="zh-CN" altLang="en-US" sz="3400" b="1">
                <a:highlight>
                  <a:srgbClr val="FFFF00"/>
                </a:highlight>
              </a:rPr>
              <a:t>青年女性的崛起与父权的衰落</a:t>
            </a:r>
            <a:br>
              <a:rPr lang="en-US" altLang="zh-CN" sz="3400" b="1">
                <a:highlight>
                  <a:srgbClr val="FFFF00"/>
                </a:highlight>
              </a:rPr>
            </a:br>
            <a:br>
              <a:rPr lang="en-US" altLang="zh-CN" sz="3400" b="1">
                <a:highlight>
                  <a:srgbClr val="FFFF00"/>
                </a:highlight>
              </a:rPr>
            </a:br>
            <a:br>
              <a:rPr lang="en-US" altLang="zh-CN" sz="3400" b="1">
                <a:highlight>
                  <a:srgbClr val="FFFF00"/>
                </a:highlight>
              </a:rPr>
            </a:br>
            <a:br>
              <a:rPr lang="en-US" altLang="zh-CN" sz="3400" b="1">
                <a:highlight>
                  <a:srgbClr val="FFFF00"/>
                </a:highlight>
              </a:rPr>
            </a:br>
            <a:endParaRPr lang="en-US" sz="3400">
              <a:highlight>
                <a:srgbClr val="FFFF00"/>
              </a:highlight>
            </a:endParaRPr>
          </a:p>
        </p:txBody>
      </p:sp>
      <p:sp>
        <p:nvSpPr>
          <p:cNvPr id="3" name="Content Placeholder 2">
            <a:extLst>
              <a:ext uri="{FF2B5EF4-FFF2-40B4-BE49-F238E27FC236}">
                <a16:creationId xmlns:a16="http://schemas.microsoft.com/office/drawing/2014/main" id="{9E81B004-45BD-D142-8430-0623C056489D}"/>
              </a:ext>
            </a:extLst>
          </p:cNvPr>
          <p:cNvSpPr>
            <a:spLocks noGrp="1"/>
          </p:cNvSpPr>
          <p:nvPr>
            <p:ph idx="1"/>
          </p:nvPr>
        </p:nvSpPr>
        <p:spPr>
          <a:xfrm>
            <a:off x="5181604" y="1676400"/>
            <a:ext cx="5638796" cy="3505200"/>
          </a:xfrm>
        </p:spPr>
        <p:txBody>
          <a:bodyPr>
            <a:normAutofit fontScale="92500" lnSpcReduction="20000"/>
          </a:bodyPr>
          <a:lstStyle/>
          <a:p>
            <a:pPr>
              <a:lnSpc>
                <a:spcPct val="110000"/>
              </a:lnSpc>
            </a:pPr>
            <a:r>
              <a:rPr lang="zh-CN" altLang="en-US" sz="2400" b="1" dirty="0">
                <a:solidFill>
                  <a:schemeClr val="tx1">
                    <a:alpha val="55000"/>
                  </a:schemeClr>
                </a:solidFill>
              </a:rPr>
              <a:t>比第五章更多阐述：探讨国家通过社会主义塑造个体之进程的局限性。</a:t>
            </a:r>
            <a:endParaRPr lang="en-US" altLang="zh-CN" sz="2400" b="1" dirty="0">
              <a:solidFill>
                <a:schemeClr val="tx1">
                  <a:alpha val="55000"/>
                </a:schemeClr>
              </a:solidFill>
            </a:endParaRPr>
          </a:p>
          <a:p>
            <a:pPr marL="0" indent="0">
              <a:lnSpc>
                <a:spcPct val="110000"/>
              </a:lnSpc>
              <a:buNone/>
            </a:pPr>
            <a:r>
              <a:rPr lang="zh-CN" altLang="en-US" sz="1600" b="1" dirty="0">
                <a:solidFill>
                  <a:schemeClr val="tx1">
                    <a:alpha val="55000"/>
                  </a:schemeClr>
                </a:solidFill>
              </a:rPr>
              <a:t>年轻女性的能动性和行动在一种制度安排、法律和国家计划指导下与父权制作斗争，但很少挑战男性中心文化。而且，虽然在私人生活领域获得许多权力，年轻女性的权力在公共生活领域却总是被控制着。</a:t>
            </a:r>
            <a:endParaRPr lang="en-US" altLang="zh-CN" sz="1600" b="1" dirty="0">
              <a:solidFill>
                <a:schemeClr val="tx1">
                  <a:alpha val="55000"/>
                </a:schemeClr>
              </a:solidFill>
            </a:endParaRPr>
          </a:p>
          <a:p>
            <a:pPr marL="0" indent="0">
              <a:lnSpc>
                <a:spcPct val="110000"/>
              </a:lnSpc>
              <a:buNone/>
            </a:pPr>
            <a:r>
              <a:rPr lang="zh-CN" altLang="en-US" sz="1600" b="1" dirty="0">
                <a:solidFill>
                  <a:schemeClr val="tx1">
                    <a:alpha val="55000"/>
                  </a:schemeClr>
                </a:solidFill>
              </a:rPr>
              <a:t>对许多年轻女性来说，</a:t>
            </a:r>
            <a:r>
              <a:rPr lang="en-US" altLang="zh-CN" sz="1600" b="1" dirty="0">
                <a:solidFill>
                  <a:schemeClr val="tx1">
                    <a:alpha val="55000"/>
                  </a:schemeClr>
                </a:solidFill>
              </a:rPr>
              <a:t>21</a:t>
            </a:r>
            <a:r>
              <a:rPr lang="zh-CN" altLang="en-US" sz="1600" b="1" dirty="0">
                <a:solidFill>
                  <a:schemeClr val="tx1">
                    <a:alpha val="55000"/>
                  </a:schemeClr>
                </a:solidFill>
              </a:rPr>
              <a:t>世纪的理想伴侣是一个富有的、知道如何过好日子和宠爱妻子的男人。</a:t>
            </a:r>
            <a:endParaRPr lang="en-US" altLang="zh-CN" sz="1600" b="1" dirty="0">
              <a:solidFill>
                <a:schemeClr val="tx1">
                  <a:alpha val="55000"/>
                </a:schemeClr>
              </a:solidFill>
            </a:endParaRPr>
          </a:p>
          <a:p>
            <a:pPr marL="0" indent="0">
              <a:lnSpc>
                <a:spcPct val="110000"/>
              </a:lnSpc>
              <a:buNone/>
            </a:pPr>
            <a:r>
              <a:rPr lang="zh-CN" altLang="en-US" sz="1600" b="1" dirty="0">
                <a:solidFill>
                  <a:schemeClr val="tx1">
                    <a:alpha val="55000"/>
                  </a:schemeClr>
                </a:solidFill>
              </a:rPr>
              <a:t>个体通过应对制度变迁而崛起，而不是通过自下而上的方法追求不可剥夺的个体权利。结果，当个体利用总体上符合年轻人和女性利益的新法律、国家政策和制度变迁时，他们已经接受了国家所施加的种种限制，并且内化了国家设定的社会主义的框架下的个体发展方向。 “国家管理下的个体化”</a:t>
            </a:r>
            <a:endParaRPr lang="en-US" altLang="zh-CN" sz="1600" b="1" dirty="0">
              <a:solidFill>
                <a:schemeClr val="tx1">
                  <a:alpha val="55000"/>
                </a:schemeClr>
              </a:solidFill>
            </a:endParaRPr>
          </a:p>
          <a:p>
            <a:pPr marL="0" indent="0">
              <a:buNone/>
            </a:pPr>
            <a:endParaRPr lang="en-US" altLang="zh-CN" sz="2400" b="1" dirty="0">
              <a:solidFill>
                <a:schemeClr val="tx1">
                  <a:alpha val="55000"/>
                </a:schemeClr>
              </a:solidFill>
            </a:endParaRPr>
          </a:p>
          <a:p>
            <a:pPr marL="0" indent="0">
              <a:buNone/>
            </a:pPr>
            <a:endParaRPr lang="en-US" altLang="zh-CN" sz="2400" b="1" dirty="0">
              <a:solidFill>
                <a:schemeClr val="tx1">
                  <a:alpha val="55000"/>
                </a:schemeClr>
              </a:solidFill>
            </a:endParaRPr>
          </a:p>
          <a:p>
            <a:pPr marL="0" indent="0">
              <a:buNone/>
            </a:pPr>
            <a:endParaRPr lang="en-US" altLang="zh-CN" sz="2400" b="1" dirty="0">
              <a:solidFill>
                <a:schemeClr val="tx1">
                  <a:alpha val="55000"/>
                </a:schemeClr>
              </a:solidFill>
            </a:endParaRPr>
          </a:p>
          <a:p>
            <a:pPr marL="0" indent="0">
              <a:buNone/>
            </a:pPr>
            <a:endParaRPr lang="en-US" altLang="zh-CN" sz="2400" b="1" dirty="0">
              <a:solidFill>
                <a:schemeClr val="tx1">
                  <a:alpha val="55000"/>
                </a:schemeClr>
              </a:solidFill>
            </a:endParaRPr>
          </a:p>
          <a:p>
            <a:pPr marL="0" indent="0">
              <a:buNone/>
            </a:pPr>
            <a:endParaRPr lang="en-US" altLang="zh-CN" sz="2400" b="1" dirty="0">
              <a:solidFill>
                <a:schemeClr val="tx1">
                  <a:alpha val="55000"/>
                </a:schemeClr>
              </a:solidFill>
            </a:endParaRPr>
          </a:p>
          <a:p>
            <a:pPr marL="0" indent="0">
              <a:buNone/>
            </a:pPr>
            <a:endParaRPr lang="en-US" altLang="zh-CN" sz="2400" b="1" dirty="0">
              <a:solidFill>
                <a:schemeClr val="tx1">
                  <a:alpha val="55000"/>
                </a:schemeClr>
              </a:solidFill>
            </a:endParaRPr>
          </a:p>
          <a:p>
            <a:pPr marL="0" indent="0">
              <a:buNone/>
            </a:pPr>
            <a:endParaRPr lang="en-US" altLang="zh-CN" sz="2400" b="1" dirty="0">
              <a:solidFill>
                <a:schemeClr val="tx1">
                  <a:alpha val="55000"/>
                </a:schemeClr>
              </a:solidFill>
            </a:endParaRPr>
          </a:p>
        </p:txBody>
      </p:sp>
    </p:spTree>
    <p:extLst>
      <p:ext uri="{BB962C8B-B14F-4D97-AF65-F5344CB8AC3E}">
        <p14:creationId xmlns:p14="http://schemas.microsoft.com/office/powerpoint/2010/main" val="2201371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D2B94-C5FC-0D41-8AB7-F68D30939794}"/>
              </a:ext>
            </a:extLst>
          </p:cNvPr>
          <p:cNvSpPr>
            <a:spLocks noGrp="1"/>
          </p:cNvSpPr>
          <p:nvPr>
            <p:ph type="title"/>
          </p:nvPr>
        </p:nvSpPr>
        <p:spPr>
          <a:xfrm>
            <a:off x="4965430" y="629268"/>
            <a:ext cx="6586491" cy="1286160"/>
          </a:xfrm>
        </p:spPr>
        <p:txBody>
          <a:bodyPr anchor="b">
            <a:normAutofit/>
          </a:bodyPr>
          <a:lstStyle/>
          <a:p>
            <a:r>
              <a:rPr lang="en-US" dirty="0" err="1"/>
              <a:t>第六章</a:t>
            </a:r>
            <a:endParaRPr lang="en-US" dirty="0"/>
          </a:p>
        </p:txBody>
      </p:sp>
      <p:sp>
        <p:nvSpPr>
          <p:cNvPr id="3" name="Content Placeholder 2">
            <a:extLst>
              <a:ext uri="{FF2B5EF4-FFF2-40B4-BE49-F238E27FC236}">
                <a16:creationId xmlns:a16="http://schemas.microsoft.com/office/drawing/2014/main" id="{17FF65DC-FE7C-A04C-8C2A-CF77FED4BCA2}"/>
              </a:ext>
            </a:extLst>
          </p:cNvPr>
          <p:cNvSpPr>
            <a:spLocks noGrp="1"/>
          </p:cNvSpPr>
          <p:nvPr>
            <p:ph idx="1"/>
          </p:nvPr>
        </p:nvSpPr>
        <p:spPr>
          <a:xfrm>
            <a:off x="4965431" y="2438400"/>
            <a:ext cx="6586489" cy="3785419"/>
          </a:xfrm>
        </p:spPr>
        <p:txBody>
          <a:bodyPr>
            <a:normAutofit/>
          </a:bodyPr>
          <a:lstStyle/>
          <a:p>
            <a:r>
              <a:rPr lang="en-US" altLang="zh-CN" sz="2000" dirty="0"/>
              <a:t>2004</a:t>
            </a:r>
            <a:r>
              <a:rPr lang="zh-CN" altLang="en-US" sz="2000" dirty="0"/>
              <a:t>年</a:t>
            </a:r>
            <a:r>
              <a:rPr lang="zh-CN" altLang="en-US" sz="2000" dirty="0">
                <a:highlight>
                  <a:srgbClr val="FFFF00"/>
                </a:highlight>
              </a:rPr>
              <a:t>春树</a:t>
            </a:r>
            <a:r>
              <a:rPr lang="zh-CN" altLang="en-US" sz="2000" dirty="0"/>
              <a:t>（年轻作家，青年偶像）：</a:t>
            </a:r>
            <a:endParaRPr lang="en-US" altLang="zh-CN" sz="2000" dirty="0"/>
          </a:p>
          <a:p>
            <a:pPr marL="0" indent="0">
              <a:buNone/>
            </a:pPr>
            <a:endParaRPr lang="en-US" altLang="zh-CN" sz="2000" dirty="0"/>
          </a:p>
          <a:p>
            <a:pPr marL="0" indent="0">
              <a:lnSpc>
                <a:spcPct val="100000"/>
              </a:lnSpc>
              <a:buNone/>
            </a:pPr>
            <a:r>
              <a:rPr lang="zh-CN" altLang="en-US" sz="2400" dirty="0"/>
              <a:t>“我们的自由概念与西方不同。我们要身体上的自由，可以到我们想去的地方旅游，到我们想去的地方工作，拥有我们想要的朋友。但目前我们不能涉及灵魂自由。”</a:t>
            </a:r>
            <a:endParaRPr lang="en-US" sz="2400" dirty="0"/>
          </a:p>
        </p:txBody>
      </p:sp>
      <p:pic>
        <p:nvPicPr>
          <p:cNvPr id="1026" name="Picture 2">
            <a:extLst>
              <a:ext uri="{FF2B5EF4-FFF2-40B4-BE49-F238E27FC236}">
                <a16:creationId xmlns:a16="http://schemas.microsoft.com/office/drawing/2014/main" id="{D6F49195-1E5B-6442-BE60-F3B5DBCC28DF}"/>
              </a:ext>
            </a:extLst>
          </p:cNvPr>
          <p:cNvPicPr>
            <a:picLocks noChangeAspect="1" noChangeArrowheads="1"/>
          </p:cNvPicPr>
          <p:nvPr/>
        </p:nvPicPr>
        <p:blipFill>
          <a:blip r:embed="rId2"/>
          <a:srcRect l="1828" r="1828"/>
          <a:stretch/>
        </p:blipFill>
        <p:spPr bwMode="auto">
          <a:xfrm>
            <a:off x="0" y="-20"/>
            <a:ext cx="4635591" cy="685802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135" name="Straight Connector 134">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AFF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215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771C344-9109-F149-8144-D4911F4F9272}"/>
              </a:ext>
            </a:extLst>
          </p:cNvPr>
          <p:cNvSpPr>
            <a:spLocks noGrp="1"/>
          </p:cNvSpPr>
          <p:nvPr>
            <p:ph type="title"/>
          </p:nvPr>
        </p:nvSpPr>
        <p:spPr>
          <a:xfrm>
            <a:off x="934872" y="982272"/>
            <a:ext cx="3388419" cy="4560970"/>
          </a:xfrm>
        </p:spPr>
        <p:txBody>
          <a:bodyPr>
            <a:normAutofit/>
          </a:bodyPr>
          <a:lstStyle/>
          <a:p>
            <a:r>
              <a:rPr lang="en-US" sz="4000" b="1" dirty="0" err="1">
                <a:solidFill>
                  <a:srgbClr val="FFFFFF"/>
                </a:solidFill>
              </a:rPr>
              <a:t>第七章</a:t>
            </a:r>
            <a:r>
              <a:rPr lang="zh-CN" altLang="en-US" sz="4000" b="1" dirty="0">
                <a:solidFill>
                  <a:srgbClr val="FFFFFF"/>
                </a:solidFill>
              </a:rPr>
              <a:t>：</a:t>
            </a:r>
            <a:br>
              <a:rPr lang="en-US" altLang="zh-CN" sz="4000" dirty="0">
                <a:solidFill>
                  <a:srgbClr val="FFFFFF"/>
                </a:solidFill>
              </a:rPr>
            </a:br>
            <a:r>
              <a:rPr lang="zh-CN" altLang="en-US" sz="2800" b="1" dirty="0">
                <a:solidFill>
                  <a:srgbClr val="000000"/>
                </a:solidFill>
                <a:highlight>
                  <a:srgbClr val="FFFF00"/>
                </a:highlight>
              </a:rPr>
              <a:t>个体能动性与彩礼的演变</a:t>
            </a:r>
            <a:br>
              <a:rPr lang="en-US" altLang="zh-CN" sz="2800" b="1" dirty="0">
                <a:solidFill>
                  <a:srgbClr val="000000"/>
                </a:solidFill>
                <a:highlight>
                  <a:srgbClr val="FFFF00"/>
                </a:highlight>
              </a:rPr>
            </a:br>
            <a:br>
              <a:rPr lang="en-US" altLang="zh-CN" sz="2800" b="1" dirty="0">
                <a:solidFill>
                  <a:srgbClr val="000000"/>
                </a:solidFill>
                <a:highlight>
                  <a:srgbClr val="FFFF00"/>
                </a:highlight>
              </a:rPr>
            </a:br>
            <a:br>
              <a:rPr lang="en-US" altLang="zh-CN" sz="2800" b="1" dirty="0">
                <a:solidFill>
                  <a:srgbClr val="000000"/>
                </a:solidFill>
                <a:highlight>
                  <a:srgbClr val="FFFF00"/>
                </a:highlight>
              </a:rPr>
            </a:br>
            <a:br>
              <a:rPr lang="en-US" altLang="zh-CN" sz="2800" b="1" dirty="0">
                <a:solidFill>
                  <a:srgbClr val="000000"/>
                </a:solidFill>
                <a:highlight>
                  <a:srgbClr val="FFFF00"/>
                </a:highlight>
              </a:rPr>
            </a:br>
            <a:endParaRPr lang="en-US" sz="2800" dirty="0">
              <a:solidFill>
                <a:srgbClr val="FFFFFF"/>
              </a:solidFill>
              <a:highlight>
                <a:srgbClr val="FFFF00"/>
              </a:highlight>
            </a:endParaRP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9E81B004-45BD-D142-8430-0623C056489D}"/>
              </a:ext>
            </a:extLst>
          </p:cNvPr>
          <p:cNvSpPr>
            <a:spLocks noGrp="1"/>
          </p:cNvSpPr>
          <p:nvPr>
            <p:ph idx="1"/>
          </p:nvPr>
        </p:nvSpPr>
        <p:spPr>
          <a:xfrm>
            <a:off x="5106375" y="1592150"/>
            <a:ext cx="6035266" cy="4562429"/>
          </a:xfrm>
        </p:spPr>
        <p:txBody>
          <a:bodyPr anchor="ctr">
            <a:normAutofit fontScale="47500" lnSpcReduction="20000"/>
          </a:bodyPr>
          <a:lstStyle/>
          <a:p>
            <a:endParaRPr lang="en-US" altLang="zh-CN" sz="2000" b="1" dirty="0">
              <a:solidFill>
                <a:srgbClr val="FEFFFF"/>
              </a:solidFill>
            </a:endParaRPr>
          </a:p>
          <a:p>
            <a:pPr>
              <a:lnSpc>
                <a:spcPct val="120000"/>
              </a:lnSpc>
            </a:pPr>
            <a:r>
              <a:rPr lang="zh-CN" altLang="en-US" sz="2600" b="1" dirty="0">
                <a:highlight>
                  <a:srgbClr val="FFFF00"/>
                </a:highlight>
              </a:rPr>
              <a:t>纪录了</a:t>
            </a:r>
            <a:r>
              <a:rPr lang="en-US" altLang="zh-CN" sz="2600" b="1" dirty="0">
                <a:highlight>
                  <a:srgbClr val="FFFF00"/>
                </a:highlight>
              </a:rPr>
              <a:t>50</a:t>
            </a:r>
            <a:r>
              <a:rPr lang="zh-CN" altLang="en-US" sz="2600" b="1" dirty="0">
                <a:highlight>
                  <a:srgbClr val="FFFF00"/>
                </a:highlight>
              </a:rPr>
              <a:t>年内彩礼习俗变迁细节</a:t>
            </a:r>
            <a:endParaRPr lang="en-US" altLang="zh-CN" sz="2600" b="1" dirty="0">
              <a:highlight>
                <a:srgbClr val="FFFF00"/>
              </a:highlight>
            </a:endParaRPr>
          </a:p>
          <a:p>
            <a:pPr marL="0" indent="0">
              <a:lnSpc>
                <a:spcPct val="120000"/>
              </a:lnSpc>
              <a:buNone/>
            </a:pPr>
            <a:r>
              <a:rPr lang="zh-CN" altLang="en-US" sz="2600" b="1" dirty="0">
                <a:solidFill>
                  <a:srgbClr val="FEFFFF"/>
                </a:solidFill>
              </a:rPr>
              <a:t>在下岬村及其周边地区，新娘已经取代她的父母而成为彩礼的唯一接受者。与此同时出现的是在择偶方面新获得的自由、浪漫爱情的发展和作为个体的年轻小伙和姑娘的权力的上升。</a:t>
            </a:r>
            <a:endParaRPr lang="en-US" altLang="zh-CN" sz="2600" b="1" dirty="0">
              <a:solidFill>
                <a:srgbClr val="FEFFFF"/>
              </a:solidFill>
            </a:endParaRPr>
          </a:p>
          <a:p>
            <a:pPr>
              <a:lnSpc>
                <a:spcPct val="120000"/>
              </a:lnSpc>
            </a:pPr>
            <a:r>
              <a:rPr lang="zh-CN" altLang="en-US" sz="2600" b="1" dirty="0">
                <a:highlight>
                  <a:srgbClr val="FFFF00"/>
                </a:highlight>
              </a:rPr>
              <a:t>讨论两个理论性问题</a:t>
            </a:r>
            <a:endParaRPr lang="en-US" altLang="zh-CN" sz="2600" b="1" dirty="0">
              <a:highlight>
                <a:srgbClr val="FFFF00"/>
              </a:highlight>
            </a:endParaRPr>
          </a:p>
          <a:p>
            <a:pPr marL="0" indent="0">
              <a:lnSpc>
                <a:spcPct val="120000"/>
              </a:lnSpc>
              <a:buNone/>
            </a:pPr>
            <a:r>
              <a:rPr lang="zh-CN" altLang="en-US" sz="2600" b="1" dirty="0">
                <a:solidFill>
                  <a:srgbClr val="FEFFFF"/>
                </a:solidFill>
              </a:rPr>
              <a:t>一，在彩礼习俗的变迁中，个体村民发挥了什么作用？</a:t>
            </a:r>
            <a:endParaRPr lang="en-US" altLang="zh-CN" sz="2600" b="1" dirty="0">
              <a:solidFill>
                <a:srgbClr val="FEFFFF"/>
              </a:solidFill>
            </a:endParaRPr>
          </a:p>
          <a:p>
            <a:pPr marL="0" indent="0">
              <a:lnSpc>
                <a:spcPct val="120000"/>
              </a:lnSpc>
              <a:buNone/>
            </a:pPr>
            <a:r>
              <a:rPr lang="zh-CN" altLang="en-US" sz="2600" b="1" dirty="0">
                <a:solidFill>
                  <a:srgbClr val="FEFFFF"/>
                </a:solidFill>
              </a:rPr>
              <a:t>二，我们如何理解青年一代鱼和熊掌兼得的奇怪模式？</a:t>
            </a:r>
            <a:endParaRPr lang="en-US" altLang="zh-CN" sz="2600" b="1" dirty="0">
              <a:solidFill>
                <a:srgbClr val="FEFFFF"/>
              </a:solidFill>
            </a:endParaRPr>
          </a:p>
          <a:p>
            <a:pPr marL="0" indent="0">
              <a:lnSpc>
                <a:spcPct val="120000"/>
              </a:lnSpc>
              <a:buNone/>
            </a:pPr>
            <a:endParaRPr lang="en-US" altLang="zh-CN" sz="2600" b="1" dirty="0">
              <a:solidFill>
                <a:srgbClr val="FEFFFF"/>
              </a:solidFill>
            </a:endParaRPr>
          </a:p>
          <a:p>
            <a:pPr marL="0" indent="0">
              <a:lnSpc>
                <a:spcPct val="120000"/>
              </a:lnSpc>
              <a:buNone/>
            </a:pPr>
            <a:r>
              <a:rPr lang="zh-CN" altLang="en-US" sz="2600" b="1" dirty="0">
                <a:highlight>
                  <a:srgbClr val="FFFF00"/>
                </a:highlight>
              </a:rPr>
              <a:t>发现：</a:t>
            </a:r>
            <a:r>
              <a:rPr lang="zh-CN" altLang="en-US" sz="2600" b="1" dirty="0">
                <a:solidFill>
                  <a:srgbClr val="FEFFFF"/>
                </a:solidFill>
              </a:rPr>
              <a:t>个体能动性的运用并不必然导致年轻人的独立，反而使得他们在结婚问题上越来越依赖父母的资助。</a:t>
            </a:r>
            <a:endParaRPr lang="en-US" altLang="zh-CN" sz="2600" b="1" dirty="0">
              <a:solidFill>
                <a:srgbClr val="FEFFFF"/>
              </a:solidFill>
            </a:endParaRPr>
          </a:p>
          <a:p>
            <a:pPr marL="0" indent="0">
              <a:lnSpc>
                <a:spcPct val="120000"/>
              </a:lnSpc>
              <a:buNone/>
            </a:pPr>
            <a:r>
              <a:rPr lang="zh-CN" altLang="en-US" sz="2600" b="1" dirty="0">
                <a:solidFill>
                  <a:srgbClr val="FEFFFF"/>
                </a:solidFill>
              </a:rPr>
              <a:t>对个人主义的理解中西有差异：</a:t>
            </a:r>
            <a:endParaRPr lang="en-US" altLang="zh-CN" sz="2600" b="1" dirty="0">
              <a:solidFill>
                <a:srgbClr val="FEFFFF"/>
              </a:solidFill>
            </a:endParaRPr>
          </a:p>
          <a:p>
            <a:pPr marL="0" indent="0">
              <a:lnSpc>
                <a:spcPct val="120000"/>
              </a:lnSpc>
              <a:buNone/>
            </a:pPr>
            <a:r>
              <a:rPr lang="zh-CN" altLang="en-US" sz="2600" b="1" dirty="0">
                <a:solidFill>
                  <a:srgbClr val="FEFFFF"/>
                </a:solidFill>
              </a:rPr>
              <a:t>中：总是被理解为一种自我中心主义，其表现包括自私、不合群、功利主义、毫不考虑别人的权利和利益。西：除上外，自主、平等、自由和自立</a:t>
            </a:r>
            <a:endParaRPr lang="en-US" altLang="zh-CN" sz="2600" b="1" dirty="0">
              <a:solidFill>
                <a:srgbClr val="FEFFFF"/>
              </a:solidFill>
            </a:endParaRPr>
          </a:p>
          <a:p>
            <a:pPr marL="0" indent="0">
              <a:lnSpc>
                <a:spcPct val="120000"/>
              </a:lnSpc>
              <a:buNone/>
            </a:pPr>
            <a:endParaRPr lang="en-US" altLang="zh-CN" sz="2600" b="1" dirty="0">
              <a:solidFill>
                <a:srgbClr val="FEFFFF"/>
              </a:solidFill>
            </a:endParaRPr>
          </a:p>
          <a:p>
            <a:pPr marL="0" indent="0">
              <a:lnSpc>
                <a:spcPct val="120000"/>
              </a:lnSpc>
              <a:buNone/>
            </a:pPr>
            <a:r>
              <a:rPr lang="zh-CN" altLang="en-US" sz="2600" b="1" dirty="0">
                <a:highlight>
                  <a:srgbClr val="FFFF00"/>
                </a:highlight>
              </a:rPr>
              <a:t>“无公德个体”：</a:t>
            </a:r>
            <a:r>
              <a:rPr lang="zh-CN" altLang="en-US" sz="2600" b="1" dirty="0">
                <a:solidFill>
                  <a:srgbClr val="FEFFFF"/>
                </a:solidFill>
              </a:rPr>
              <a:t>与传统中国的自我观念和许多其他村民的日常实践的彻底决裂，这些村民的行为仍然受到当地道德世界中人情伦理的支配。</a:t>
            </a:r>
            <a:endParaRPr lang="en-US" altLang="zh-CN" sz="2600" b="1" dirty="0">
              <a:solidFill>
                <a:srgbClr val="FEFFFF"/>
              </a:solidFill>
            </a:endParaRPr>
          </a:p>
          <a:p>
            <a:pPr marL="0" indent="0">
              <a:buNone/>
            </a:pPr>
            <a:endParaRPr lang="en-US" altLang="zh-CN" sz="2400" b="1" dirty="0">
              <a:solidFill>
                <a:srgbClr val="FEFFFF"/>
              </a:solidFill>
            </a:endParaRPr>
          </a:p>
        </p:txBody>
      </p:sp>
    </p:spTree>
    <p:extLst>
      <p:ext uri="{BB962C8B-B14F-4D97-AF65-F5344CB8AC3E}">
        <p14:creationId xmlns:p14="http://schemas.microsoft.com/office/powerpoint/2010/main" val="3690172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771C344-9109-F149-8144-D4911F4F9272}"/>
              </a:ext>
            </a:extLst>
          </p:cNvPr>
          <p:cNvSpPr>
            <a:spLocks noGrp="1"/>
          </p:cNvSpPr>
          <p:nvPr>
            <p:ph type="title"/>
          </p:nvPr>
        </p:nvSpPr>
        <p:spPr>
          <a:xfrm>
            <a:off x="934872" y="982272"/>
            <a:ext cx="3388419" cy="4560970"/>
          </a:xfrm>
        </p:spPr>
        <p:txBody>
          <a:bodyPr>
            <a:normAutofit/>
          </a:bodyPr>
          <a:lstStyle/>
          <a:p>
            <a:r>
              <a:rPr lang="en-US" sz="4000" b="1" dirty="0" err="1">
                <a:solidFill>
                  <a:srgbClr val="FFFFFF"/>
                </a:solidFill>
              </a:rPr>
              <a:t>第八章</a:t>
            </a:r>
            <a:r>
              <a:rPr lang="zh-CN" altLang="en-US" sz="4000" b="1" dirty="0">
                <a:solidFill>
                  <a:srgbClr val="FFFFFF"/>
                </a:solidFill>
              </a:rPr>
              <a:t>：</a:t>
            </a:r>
            <a:br>
              <a:rPr lang="en-US" altLang="zh-CN" sz="4000" dirty="0">
                <a:solidFill>
                  <a:srgbClr val="FFFFFF"/>
                </a:solidFill>
              </a:rPr>
            </a:br>
            <a:r>
              <a:rPr lang="zh-CN" altLang="en-US" sz="2800" b="1" dirty="0">
                <a:solidFill>
                  <a:srgbClr val="000000"/>
                </a:solidFill>
                <a:highlight>
                  <a:srgbClr val="FFFF00"/>
                </a:highlight>
              </a:rPr>
              <a:t>如何做一个工于算计的好人？</a:t>
            </a:r>
            <a:br>
              <a:rPr lang="en-US" altLang="zh-CN" sz="2800" b="1" dirty="0">
                <a:solidFill>
                  <a:srgbClr val="000000"/>
                </a:solidFill>
                <a:highlight>
                  <a:srgbClr val="FFFF00"/>
                </a:highlight>
              </a:rPr>
            </a:br>
            <a:br>
              <a:rPr lang="en-US" altLang="zh-CN" sz="2800" b="1" dirty="0">
                <a:solidFill>
                  <a:srgbClr val="000000"/>
                </a:solidFill>
                <a:highlight>
                  <a:srgbClr val="FFFF00"/>
                </a:highlight>
              </a:rPr>
            </a:br>
            <a:br>
              <a:rPr lang="en-US" altLang="zh-CN" sz="2800" b="1" dirty="0">
                <a:solidFill>
                  <a:srgbClr val="000000"/>
                </a:solidFill>
                <a:highlight>
                  <a:srgbClr val="FFFF00"/>
                </a:highlight>
              </a:rPr>
            </a:br>
            <a:br>
              <a:rPr lang="en-US" altLang="zh-CN" sz="2800" b="1" dirty="0">
                <a:solidFill>
                  <a:srgbClr val="000000"/>
                </a:solidFill>
                <a:highlight>
                  <a:srgbClr val="FFFF00"/>
                </a:highlight>
              </a:rPr>
            </a:br>
            <a:br>
              <a:rPr lang="en-US" altLang="zh-CN" sz="2800" b="1" dirty="0">
                <a:solidFill>
                  <a:srgbClr val="000000"/>
                </a:solidFill>
                <a:highlight>
                  <a:srgbClr val="FFFF00"/>
                </a:highlight>
              </a:rPr>
            </a:br>
            <a:endParaRPr lang="en-US" sz="2800" dirty="0">
              <a:solidFill>
                <a:srgbClr val="FFFFFF"/>
              </a:solidFill>
              <a:highlight>
                <a:srgbClr val="FFFF00"/>
              </a:highlight>
            </a:endParaRP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9E81B004-45BD-D142-8430-0623C056489D}"/>
              </a:ext>
            </a:extLst>
          </p:cNvPr>
          <p:cNvSpPr>
            <a:spLocks noGrp="1"/>
          </p:cNvSpPr>
          <p:nvPr>
            <p:ph idx="1"/>
          </p:nvPr>
        </p:nvSpPr>
        <p:spPr>
          <a:xfrm>
            <a:off x="5106375" y="1592150"/>
            <a:ext cx="6035266" cy="4562429"/>
          </a:xfrm>
        </p:spPr>
        <p:txBody>
          <a:bodyPr anchor="ctr">
            <a:normAutofit/>
          </a:bodyPr>
          <a:lstStyle/>
          <a:p>
            <a:endParaRPr lang="en-US" altLang="zh-CN" sz="2000" b="1" dirty="0">
              <a:solidFill>
                <a:srgbClr val="FEFFFF"/>
              </a:solidFill>
            </a:endParaRPr>
          </a:p>
          <a:p>
            <a:r>
              <a:rPr lang="zh-CN" altLang="en-US" sz="2600" b="1" dirty="0">
                <a:highlight>
                  <a:srgbClr val="FFFF00"/>
                </a:highlight>
              </a:rPr>
              <a:t>考察家庭经济中计算与算计的道德基础</a:t>
            </a:r>
            <a:endParaRPr lang="en-US" altLang="zh-CN" sz="2600" b="1" dirty="0">
              <a:highlight>
                <a:srgbClr val="FFFF00"/>
              </a:highlight>
            </a:endParaRPr>
          </a:p>
          <a:p>
            <a:pPr marL="0" indent="0">
              <a:buNone/>
            </a:pPr>
            <a:r>
              <a:rPr lang="zh-CN" altLang="en-US" sz="2400" b="1" dirty="0">
                <a:solidFill>
                  <a:schemeClr val="bg2"/>
                </a:solidFill>
              </a:rPr>
              <a:t>讲述了</a:t>
            </a:r>
            <a:r>
              <a:rPr lang="en-US" altLang="zh-CN" sz="2400" b="1" dirty="0">
                <a:solidFill>
                  <a:schemeClr val="bg2"/>
                </a:solidFill>
              </a:rPr>
              <a:t>20</a:t>
            </a:r>
            <a:r>
              <a:rPr lang="zh-CN" altLang="en-US" sz="2400" b="1" dirty="0">
                <a:solidFill>
                  <a:schemeClr val="bg2"/>
                </a:solidFill>
              </a:rPr>
              <a:t>年之久“记帐的”王先生的故事</a:t>
            </a:r>
            <a:endParaRPr lang="en-US" altLang="zh-CN" sz="2400" b="1" dirty="0">
              <a:solidFill>
                <a:schemeClr val="bg2"/>
              </a:solidFill>
            </a:endParaRPr>
          </a:p>
          <a:p>
            <a:pPr marL="0" indent="0">
              <a:buNone/>
            </a:pPr>
            <a:endParaRPr lang="en-US" altLang="zh-CN" sz="1800" b="1" dirty="0">
              <a:solidFill>
                <a:schemeClr val="bg2"/>
              </a:solidFill>
            </a:endParaRPr>
          </a:p>
          <a:p>
            <a:pPr marL="0" indent="0">
              <a:buNone/>
            </a:pPr>
            <a:r>
              <a:rPr lang="zh-CN" altLang="en-US" sz="1800" b="1" dirty="0">
                <a:solidFill>
                  <a:schemeClr val="bg2"/>
                </a:solidFill>
              </a:rPr>
              <a:t>王的家庭经济包括：农业、有偿服务、家庭副业和放债</a:t>
            </a:r>
            <a:endParaRPr lang="en-US" altLang="zh-CN" sz="1800" b="1" dirty="0">
              <a:solidFill>
                <a:schemeClr val="bg2"/>
              </a:solidFill>
            </a:endParaRPr>
          </a:p>
          <a:p>
            <a:pPr marL="0" indent="0">
              <a:buNone/>
            </a:pPr>
            <a:endParaRPr lang="en-US" altLang="zh-CN" sz="1800" b="1" dirty="0">
              <a:solidFill>
                <a:schemeClr val="bg2"/>
              </a:solidFill>
            </a:endParaRPr>
          </a:p>
          <a:p>
            <a:pPr marL="0" indent="0">
              <a:lnSpc>
                <a:spcPct val="100000"/>
              </a:lnSpc>
              <a:buNone/>
            </a:pPr>
            <a:r>
              <a:rPr lang="zh-CN" altLang="en-US" sz="1800" b="1" dirty="0">
                <a:solidFill>
                  <a:schemeClr val="bg2"/>
                </a:solidFill>
              </a:rPr>
              <a:t>关系和人情在中国社会个体的文化建构中的重要性：对当地的“算计”概念的正确理解意味着在利润最大化和自我修身之间、在追求个体利益和为集体利益做贡献之间的微妙平衡。王先生实现了这种平衡，因此在村里受到广泛尊重。他的价值观与西方个人主义或中国人理解的西方个人主义都不同。但在</a:t>
            </a:r>
            <a:r>
              <a:rPr lang="en-US" altLang="zh-CN" sz="1800" b="1" dirty="0">
                <a:solidFill>
                  <a:schemeClr val="bg2"/>
                </a:solidFill>
              </a:rPr>
              <a:t>90</a:t>
            </a:r>
            <a:r>
              <a:rPr lang="zh-CN" altLang="en-US" sz="1800" b="1" dirty="0">
                <a:solidFill>
                  <a:schemeClr val="bg2"/>
                </a:solidFill>
              </a:rPr>
              <a:t>年代后期以后“赶不上潮流”（王语）</a:t>
            </a:r>
            <a:endParaRPr lang="en-US" altLang="zh-CN" sz="1800" b="1" dirty="0">
              <a:solidFill>
                <a:schemeClr val="bg2"/>
              </a:solidFill>
            </a:endParaRPr>
          </a:p>
        </p:txBody>
      </p:sp>
    </p:spTree>
    <p:extLst>
      <p:ext uri="{BB962C8B-B14F-4D97-AF65-F5344CB8AC3E}">
        <p14:creationId xmlns:p14="http://schemas.microsoft.com/office/powerpoint/2010/main" val="1225811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771C344-9109-F149-8144-D4911F4F9272}"/>
              </a:ext>
            </a:extLst>
          </p:cNvPr>
          <p:cNvSpPr>
            <a:spLocks noGrp="1"/>
          </p:cNvSpPr>
          <p:nvPr>
            <p:ph type="title"/>
          </p:nvPr>
        </p:nvSpPr>
        <p:spPr>
          <a:xfrm>
            <a:off x="934872" y="982272"/>
            <a:ext cx="3388419" cy="4560970"/>
          </a:xfrm>
        </p:spPr>
        <p:txBody>
          <a:bodyPr>
            <a:normAutofit/>
          </a:bodyPr>
          <a:lstStyle/>
          <a:p>
            <a:r>
              <a:rPr lang="en-US" sz="4000" b="1" dirty="0" err="1">
                <a:solidFill>
                  <a:srgbClr val="FFFFFF"/>
                </a:solidFill>
              </a:rPr>
              <a:t>第九章</a:t>
            </a:r>
            <a:r>
              <a:rPr lang="zh-CN" altLang="en-US" sz="4000" b="1" dirty="0">
                <a:solidFill>
                  <a:srgbClr val="FFFFFF"/>
                </a:solidFill>
              </a:rPr>
              <a:t>：</a:t>
            </a:r>
            <a:br>
              <a:rPr lang="en-US" altLang="zh-CN" sz="4000" dirty="0">
                <a:solidFill>
                  <a:srgbClr val="FFFFFF"/>
                </a:solidFill>
              </a:rPr>
            </a:br>
            <a:r>
              <a:rPr lang="zh-CN" altLang="en-US" sz="2800" b="1" dirty="0">
                <a:solidFill>
                  <a:srgbClr val="000000"/>
                </a:solidFill>
                <a:highlight>
                  <a:srgbClr val="FFFF00"/>
                </a:highlight>
              </a:rPr>
              <a:t>社会转型期的消费主义</a:t>
            </a:r>
            <a:br>
              <a:rPr lang="en-US" altLang="zh-CN" sz="2800" b="1" dirty="0">
                <a:solidFill>
                  <a:srgbClr val="000000"/>
                </a:solidFill>
                <a:highlight>
                  <a:srgbClr val="FFFF00"/>
                </a:highlight>
              </a:rPr>
            </a:br>
            <a:br>
              <a:rPr lang="en-US" altLang="zh-CN" sz="2800" b="1" dirty="0">
                <a:solidFill>
                  <a:srgbClr val="000000"/>
                </a:solidFill>
                <a:highlight>
                  <a:srgbClr val="FFFF00"/>
                </a:highlight>
              </a:rPr>
            </a:br>
            <a:br>
              <a:rPr lang="en-US" altLang="zh-CN" sz="2800" b="1" dirty="0">
                <a:solidFill>
                  <a:srgbClr val="000000"/>
                </a:solidFill>
                <a:highlight>
                  <a:srgbClr val="FFFF00"/>
                </a:highlight>
              </a:rPr>
            </a:br>
            <a:br>
              <a:rPr lang="en-US" altLang="zh-CN" sz="2800" b="1" dirty="0">
                <a:solidFill>
                  <a:srgbClr val="000000"/>
                </a:solidFill>
                <a:highlight>
                  <a:srgbClr val="FFFF00"/>
                </a:highlight>
              </a:rPr>
            </a:br>
            <a:br>
              <a:rPr lang="en-US" altLang="zh-CN" sz="2800" b="1" dirty="0">
                <a:solidFill>
                  <a:srgbClr val="000000"/>
                </a:solidFill>
                <a:highlight>
                  <a:srgbClr val="FFFF00"/>
                </a:highlight>
              </a:rPr>
            </a:br>
            <a:endParaRPr lang="en-US" sz="2800" dirty="0">
              <a:solidFill>
                <a:srgbClr val="FFFFFF"/>
              </a:solidFill>
              <a:highlight>
                <a:srgbClr val="FFFF00"/>
              </a:highlight>
            </a:endParaRP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9E81B004-45BD-D142-8430-0623C056489D}"/>
              </a:ext>
            </a:extLst>
          </p:cNvPr>
          <p:cNvSpPr>
            <a:spLocks noGrp="1"/>
          </p:cNvSpPr>
          <p:nvPr>
            <p:ph idx="1"/>
          </p:nvPr>
        </p:nvSpPr>
        <p:spPr>
          <a:xfrm>
            <a:off x="5106375" y="1592150"/>
            <a:ext cx="6035266" cy="4562429"/>
          </a:xfrm>
        </p:spPr>
        <p:txBody>
          <a:bodyPr anchor="ctr">
            <a:normAutofit/>
          </a:bodyPr>
          <a:lstStyle/>
          <a:p>
            <a:endParaRPr lang="en-US" altLang="zh-CN" sz="2000" b="1" dirty="0">
              <a:solidFill>
                <a:srgbClr val="FEFFFF"/>
              </a:solidFill>
            </a:endParaRPr>
          </a:p>
          <a:p>
            <a:pPr>
              <a:lnSpc>
                <a:spcPct val="100000"/>
              </a:lnSpc>
            </a:pPr>
            <a:r>
              <a:rPr lang="zh-CN" altLang="en-US" sz="2600" b="1" dirty="0">
                <a:highlight>
                  <a:srgbClr val="FFFF00"/>
                </a:highlight>
              </a:rPr>
              <a:t>消费主义使个体欲望的及时满足变成一种个体权利，变成像独立、自由和自我实现等个体主义的其他关键概念一样重要</a:t>
            </a:r>
            <a:endParaRPr lang="en-US" altLang="zh-CN" sz="2600" b="1" dirty="0">
              <a:highlight>
                <a:srgbClr val="FFFF00"/>
              </a:highlight>
            </a:endParaRPr>
          </a:p>
          <a:p>
            <a:r>
              <a:rPr lang="zh-CN" altLang="en-US" sz="1800" b="1" dirty="0">
                <a:solidFill>
                  <a:schemeClr val="bg1"/>
                </a:solidFill>
              </a:rPr>
              <a:t>分析世纪之交大众消费的丰富内涵和消费主我的新意识形态</a:t>
            </a:r>
            <a:endParaRPr lang="en-US" altLang="zh-CN" sz="1800" b="1" dirty="0">
              <a:solidFill>
                <a:schemeClr val="bg1"/>
              </a:solidFill>
            </a:endParaRPr>
          </a:p>
          <a:p>
            <a:r>
              <a:rPr lang="zh-CN" altLang="en-US" sz="1800" b="1" dirty="0">
                <a:solidFill>
                  <a:schemeClr val="bg1"/>
                </a:solidFill>
              </a:rPr>
              <a:t>从毛时代的消费不足 到 改革后大众消费的三个浪潮 </a:t>
            </a:r>
            <a:endParaRPr lang="en-US" altLang="zh-CN" sz="1800" b="1" dirty="0">
              <a:solidFill>
                <a:schemeClr val="bg1"/>
              </a:solidFill>
            </a:endParaRPr>
          </a:p>
          <a:p>
            <a:pPr marL="0" indent="0">
              <a:buNone/>
            </a:pPr>
            <a:r>
              <a:rPr lang="en-US" altLang="zh-CN" sz="1800" b="1" dirty="0">
                <a:solidFill>
                  <a:schemeClr val="bg1"/>
                </a:solidFill>
              </a:rPr>
              <a:t>90</a:t>
            </a:r>
            <a:r>
              <a:rPr lang="zh-CN" altLang="en-US" sz="1800" b="1" dirty="0">
                <a:solidFill>
                  <a:schemeClr val="bg1"/>
                </a:solidFill>
              </a:rPr>
              <a:t>年代后期消费主义作为一种主导性的新意识形态的形成；</a:t>
            </a:r>
            <a:endParaRPr lang="en-US" altLang="zh-CN" sz="1800" b="1" dirty="0">
              <a:solidFill>
                <a:schemeClr val="bg1"/>
              </a:solidFill>
            </a:endParaRPr>
          </a:p>
          <a:p>
            <a:pPr marL="0" indent="0">
              <a:lnSpc>
                <a:spcPct val="100000"/>
              </a:lnSpc>
              <a:buNone/>
            </a:pPr>
            <a:r>
              <a:rPr lang="zh-CN" altLang="en-US" sz="1800" b="1" dirty="0">
                <a:solidFill>
                  <a:schemeClr val="bg1"/>
                </a:solidFill>
              </a:rPr>
              <a:t>界定人生意义的伦理已经从集体主义转变为以个体为中心的道德规范</a:t>
            </a:r>
            <a:endParaRPr lang="en-US" altLang="zh-CN" sz="1800" b="1" dirty="0">
              <a:solidFill>
                <a:schemeClr val="bg1"/>
              </a:solidFill>
            </a:endParaRPr>
          </a:p>
        </p:txBody>
      </p:sp>
      <p:sp>
        <p:nvSpPr>
          <p:cNvPr id="4" name="TextBox 3">
            <a:extLst>
              <a:ext uri="{FF2B5EF4-FFF2-40B4-BE49-F238E27FC236}">
                <a16:creationId xmlns:a16="http://schemas.microsoft.com/office/drawing/2014/main" id="{1364A709-2027-AF41-AB59-328A464A395B}"/>
              </a:ext>
            </a:extLst>
          </p:cNvPr>
          <p:cNvSpPr txBox="1"/>
          <p:nvPr/>
        </p:nvSpPr>
        <p:spPr>
          <a:xfrm>
            <a:off x="934872" y="4251367"/>
            <a:ext cx="3185487" cy="646331"/>
          </a:xfrm>
          <a:prstGeom prst="rect">
            <a:avLst/>
          </a:prstGeom>
          <a:noFill/>
        </p:spPr>
        <p:txBody>
          <a:bodyPr wrap="none" rtlCol="0">
            <a:spAutoFit/>
          </a:bodyPr>
          <a:lstStyle/>
          <a:p>
            <a:r>
              <a:rPr lang="en-US" dirty="0" err="1">
                <a:solidFill>
                  <a:schemeClr val="bg2"/>
                </a:solidFill>
              </a:rPr>
              <a:t>考察消费主义和全球化在中国</a:t>
            </a:r>
            <a:endParaRPr lang="en-US" dirty="0">
              <a:solidFill>
                <a:schemeClr val="bg2"/>
              </a:solidFill>
            </a:endParaRPr>
          </a:p>
          <a:p>
            <a:r>
              <a:rPr lang="en-US" dirty="0" err="1">
                <a:solidFill>
                  <a:schemeClr val="bg2"/>
                </a:solidFill>
              </a:rPr>
              <a:t>社会的影响</a:t>
            </a:r>
            <a:endParaRPr lang="en-US" dirty="0">
              <a:solidFill>
                <a:schemeClr val="bg2"/>
              </a:solidFill>
            </a:endParaRPr>
          </a:p>
        </p:txBody>
      </p:sp>
    </p:spTree>
    <p:extLst>
      <p:ext uri="{BB962C8B-B14F-4D97-AF65-F5344CB8AC3E}">
        <p14:creationId xmlns:p14="http://schemas.microsoft.com/office/powerpoint/2010/main" val="2147717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D2B94-C5FC-0D41-8AB7-F68D30939794}"/>
              </a:ext>
            </a:extLst>
          </p:cNvPr>
          <p:cNvSpPr>
            <a:spLocks noGrp="1"/>
          </p:cNvSpPr>
          <p:nvPr>
            <p:ph type="title"/>
          </p:nvPr>
        </p:nvSpPr>
        <p:spPr>
          <a:xfrm>
            <a:off x="4965430" y="629268"/>
            <a:ext cx="6586491" cy="1286160"/>
          </a:xfrm>
        </p:spPr>
        <p:txBody>
          <a:bodyPr anchor="b">
            <a:normAutofit/>
          </a:bodyPr>
          <a:lstStyle/>
          <a:p>
            <a:r>
              <a:rPr lang="en-US" dirty="0" err="1"/>
              <a:t>第九章</a:t>
            </a:r>
            <a:endParaRPr lang="en-US" dirty="0"/>
          </a:p>
        </p:txBody>
      </p:sp>
      <p:sp>
        <p:nvSpPr>
          <p:cNvPr id="3" name="Content Placeholder 2">
            <a:extLst>
              <a:ext uri="{FF2B5EF4-FFF2-40B4-BE49-F238E27FC236}">
                <a16:creationId xmlns:a16="http://schemas.microsoft.com/office/drawing/2014/main" id="{17FF65DC-FE7C-A04C-8C2A-CF77FED4BCA2}"/>
              </a:ext>
            </a:extLst>
          </p:cNvPr>
          <p:cNvSpPr>
            <a:spLocks noGrp="1"/>
          </p:cNvSpPr>
          <p:nvPr>
            <p:ph idx="1"/>
          </p:nvPr>
        </p:nvSpPr>
        <p:spPr>
          <a:xfrm>
            <a:off x="4965431" y="2438400"/>
            <a:ext cx="6586489" cy="3785419"/>
          </a:xfrm>
        </p:spPr>
        <p:txBody>
          <a:bodyPr>
            <a:normAutofit/>
          </a:bodyPr>
          <a:lstStyle/>
          <a:p>
            <a:r>
              <a:rPr lang="zh-CN" altLang="en-US" sz="2000" dirty="0">
                <a:highlight>
                  <a:srgbClr val="FFFF00"/>
                </a:highlight>
              </a:rPr>
              <a:t>消费主义引发的生活方式的政治</a:t>
            </a:r>
            <a:endParaRPr lang="en-US" altLang="zh-CN" sz="2000" dirty="0">
              <a:highlight>
                <a:srgbClr val="FFFF00"/>
              </a:highlight>
            </a:endParaRPr>
          </a:p>
          <a:p>
            <a:pPr marL="457200" indent="-457200">
              <a:buFont typeface="+mj-lt"/>
              <a:buAutoNum type="arabicPeriod"/>
            </a:pPr>
            <a:r>
              <a:rPr lang="zh-CN" altLang="en-US" sz="1800" b="1" dirty="0"/>
              <a:t>生活方式的政治对白手起家的成功个体户来说成为至关重要的生存策略。成功的个体利用炫耀性消费来博取社会地位，削弱了现有的建立在政治资本基础上的社会主义等级制度。（社会区隔）</a:t>
            </a:r>
            <a:endParaRPr lang="en-US" altLang="zh-CN" sz="1800" b="1" dirty="0"/>
          </a:p>
          <a:p>
            <a:pPr marL="457200" indent="-457200">
              <a:buFont typeface="+mj-lt"/>
              <a:buAutoNum type="arabicPeriod"/>
            </a:pPr>
            <a:r>
              <a:rPr lang="zh-CN" altLang="en-US" sz="1800" b="1" dirty="0"/>
              <a:t>另一个组成部分是中国消费者权利保护运动的崛起</a:t>
            </a:r>
            <a:endParaRPr lang="en-US" altLang="zh-CN" sz="1800" b="1" dirty="0"/>
          </a:p>
          <a:p>
            <a:pPr marL="0" indent="0">
              <a:buNone/>
            </a:pPr>
            <a:r>
              <a:rPr lang="zh-CN" altLang="en-US" sz="1800" b="1" dirty="0"/>
              <a:t>      消费权利意识和各种上保护消费者权利的努力在中国个体的发展过程中发挥了关键作用，而中国个体作为承载权利的公民，也反过来促进了更多法律规范方面的改革。</a:t>
            </a:r>
            <a:endParaRPr lang="en-US" altLang="zh-CN" sz="1800" b="1" dirty="0"/>
          </a:p>
          <a:p>
            <a:pPr marL="0" indent="0">
              <a:buNone/>
            </a:pPr>
            <a:r>
              <a:rPr lang="zh-CN" altLang="en-US" sz="1800" b="1" dirty="0"/>
              <a:t>胡珀：“中国个体维权的对手不是国家而是市场；因此中国的个体称为‘消费者公民’。”</a:t>
            </a:r>
            <a:endParaRPr lang="en-US" altLang="zh-CN" sz="1800" b="1" dirty="0"/>
          </a:p>
          <a:p>
            <a:pPr marL="0" indent="0">
              <a:buNone/>
            </a:pPr>
            <a:endParaRPr lang="en-US" sz="2000" dirty="0"/>
          </a:p>
        </p:txBody>
      </p:sp>
      <p:pic>
        <p:nvPicPr>
          <p:cNvPr id="1026" name="Picture 2">
            <a:extLst>
              <a:ext uri="{FF2B5EF4-FFF2-40B4-BE49-F238E27FC236}">
                <a16:creationId xmlns:a16="http://schemas.microsoft.com/office/drawing/2014/main" id="{D6F49195-1E5B-6442-BE60-F3B5DBCC28DF}"/>
              </a:ext>
            </a:extLst>
          </p:cNvPr>
          <p:cNvPicPr>
            <a:picLocks noChangeAspect="1" noChangeArrowheads="1"/>
          </p:cNvPicPr>
          <p:nvPr/>
        </p:nvPicPr>
        <p:blipFill>
          <a:blip r:embed="rId2"/>
          <a:srcRect l="1828" r="1828"/>
          <a:stretch/>
        </p:blipFill>
        <p:spPr bwMode="auto">
          <a:xfrm>
            <a:off x="0" y="0"/>
            <a:ext cx="4635591" cy="685802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135" name="Straight Connector 134">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AFF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75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DA49A6C6-52C3-E24F-89A6-E45160D4BAE2}"/>
              </a:ext>
            </a:extLst>
          </p:cNvPr>
          <p:cNvSpPr>
            <a:spLocks noGrp="1"/>
          </p:cNvSpPr>
          <p:nvPr>
            <p:ph type="title"/>
          </p:nvPr>
        </p:nvSpPr>
        <p:spPr>
          <a:xfrm>
            <a:off x="804998" y="798445"/>
            <a:ext cx="4803636" cy="1311664"/>
          </a:xfrm>
        </p:spPr>
        <p:txBody>
          <a:bodyPr>
            <a:normAutofit/>
          </a:bodyPr>
          <a:lstStyle/>
          <a:p>
            <a:r>
              <a:rPr lang="en-US" b="1" dirty="0" err="1">
                <a:solidFill>
                  <a:srgbClr val="000000"/>
                </a:solidFill>
              </a:rPr>
              <a:t>主要章节分布</a:t>
            </a:r>
            <a:r>
              <a:rPr lang="zh-CN" altLang="en-US" dirty="0">
                <a:solidFill>
                  <a:srgbClr val="000000"/>
                </a:solidFill>
              </a:rPr>
              <a:t>：</a:t>
            </a:r>
            <a:endParaRPr lang="en-US" dirty="0">
              <a:solidFill>
                <a:srgbClr val="000000"/>
              </a:solidFill>
            </a:endParaRPr>
          </a:p>
        </p:txBody>
      </p:sp>
      <p:sp>
        <p:nvSpPr>
          <p:cNvPr id="7" name="Content Placeholder 6">
            <a:extLst>
              <a:ext uri="{FF2B5EF4-FFF2-40B4-BE49-F238E27FC236}">
                <a16:creationId xmlns:a16="http://schemas.microsoft.com/office/drawing/2014/main" id="{25957771-FD7F-B340-A0CB-626AA5249B5D}"/>
              </a:ext>
            </a:extLst>
          </p:cNvPr>
          <p:cNvSpPr>
            <a:spLocks noGrp="1"/>
          </p:cNvSpPr>
          <p:nvPr>
            <p:ph idx="1"/>
          </p:nvPr>
        </p:nvSpPr>
        <p:spPr>
          <a:xfrm>
            <a:off x="804997" y="2272143"/>
            <a:ext cx="5115434" cy="3788830"/>
          </a:xfrm>
        </p:spPr>
        <p:txBody>
          <a:bodyPr anchor="ctr">
            <a:noAutofit/>
          </a:bodyPr>
          <a:lstStyle/>
          <a:p>
            <a:r>
              <a:rPr lang="en-US" sz="1600" b="1" dirty="0" err="1">
                <a:solidFill>
                  <a:srgbClr val="000000"/>
                </a:solidFill>
              </a:rPr>
              <a:t>导论</a:t>
            </a:r>
            <a:r>
              <a:rPr lang="zh-CN" altLang="en-US" sz="1600" b="1" dirty="0">
                <a:solidFill>
                  <a:srgbClr val="000000"/>
                </a:solidFill>
              </a:rPr>
              <a:t>：个体的崛起</a:t>
            </a:r>
            <a:endParaRPr lang="en-US" altLang="zh-CN" sz="1600" b="1" dirty="0">
              <a:solidFill>
                <a:srgbClr val="000000"/>
              </a:solidFill>
            </a:endParaRPr>
          </a:p>
          <a:p>
            <a:pPr marL="0" indent="0">
              <a:buNone/>
            </a:pPr>
            <a:r>
              <a:rPr lang="zh-CN" altLang="en-US" sz="1600" b="1" dirty="0">
                <a:solidFill>
                  <a:srgbClr val="000000"/>
                </a:solidFill>
              </a:rPr>
              <a:t>一、农村改革对经济与社会分层的影响</a:t>
            </a:r>
            <a:endParaRPr lang="en-US" altLang="zh-CN" sz="1600" b="1" dirty="0">
              <a:solidFill>
                <a:srgbClr val="000000"/>
              </a:solidFill>
            </a:endParaRPr>
          </a:p>
          <a:p>
            <a:pPr marL="0" indent="0">
              <a:buNone/>
            </a:pPr>
            <a:r>
              <a:rPr lang="zh-CN" altLang="en-US" sz="1600" b="1" dirty="0">
                <a:solidFill>
                  <a:srgbClr val="000000"/>
                </a:solidFill>
              </a:rPr>
              <a:t>二、日常生活中权力关系的变化</a:t>
            </a:r>
            <a:endParaRPr lang="en-US" altLang="zh-CN" sz="1600" b="1" dirty="0">
              <a:solidFill>
                <a:srgbClr val="000000"/>
              </a:solidFill>
            </a:endParaRPr>
          </a:p>
          <a:p>
            <a:pPr marL="0" indent="0">
              <a:buNone/>
            </a:pPr>
            <a:r>
              <a:rPr lang="zh-CN" altLang="en-US" sz="1600" b="1" dirty="0">
                <a:solidFill>
                  <a:srgbClr val="000000"/>
                </a:solidFill>
              </a:rPr>
              <a:t>三、夫妻生活的胜利：家庭关系的结构性转变</a:t>
            </a:r>
            <a:endParaRPr lang="en-US" altLang="zh-CN" sz="1600" b="1" dirty="0">
              <a:solidFill>
                <a:srgbClr val="000000"/>
              </a:solidFill>
            </a:endParaRPr>
          </a:p>
          <a:p>
            <a:pPr marL="0" indent="0">
              <a:buNone/>
            </a:pPr>
            <a:r>
              <a:rPr lang="zh-CN" altLang="en-US" sz="1600" b="1" dirty="0">
                <a:solidFill>
                  <a:srgbClr val="000000"/>
                </a:solidFill>
              </a:rPr>
              <a:t>四、实践性亲属关系</a:t>
            </a:r>
            <a:endParaRPr lang="en-US" altLang="zh-CN" sz="1600" b="1" dirty="0">
              <a:solidFill>
                <a:srgbClr val="000000"/>
              </a:solidFill>
            </a:endParaRPr>
          </a:p>
          <a:p>
            <a:pPr marL="0" indent="0">
              <a:buNone/>
            </a:pPr>
            <a:r>
              <a:rPr lang="zh-CN" altLang="en-US" sz="1600" b="1" dirty="0">
                <a:solidFill>
                  <a:srgbClr val="000000"/>
                </a:solidFill>
              </a:rPr>
              <a:t>五、农村的青年与青年文化</a:t>
            </a:r>
            <a:endParaRPr lang="en-US" altLang="zh-CN" sz="1600" b="1" dirty="0">
              <a:solidFill>
                <a:srgbClr val="000000"/>
              </a:solidFill>
            </a:endParaRPr>
          </a:p>
          <a:p>
            <a:pPr marL="0" indent="0">
              <a:buNone/>
            </a:pPr>
            <a:r>
              <a:rPr lang="zh-CN" altLang="en-US" sz="1600" b="1" dirty="0">
                <a:solidFill>
                  <a:srgbClr val="000000"/>
                </a:solidFill>
              </a:rPr>
              <a:t>六、青年女性的崛起与父权的衰落</a:t>
            </a:r>
            <a:endParaRPr lang="en-US" altLang="zh-CN" sz="1600" b="1" dirty="0">
              <a:solidFill>
                <a:srgbClr val="000000"/>
              </a:solidFill>
            </a:endParaRPr>
          </a:p>
          <a:p>
            <a:pPr marL="0" indent="0">
              <a:buNone/>
            </a:pPr>
            <a:r>
              <a:rPr lang="zh-CN" altLang="en-US" sz="1600" b="1" dirty="0">
                <a:solidFill>
                  <a:srgbClr val="000000"/>
                </a:solidFill>
              </a:rPr>
              <a:t>七、个体能动性与彩礼的演变</a:t>
            </a:r>
            <a:endParaRPr lang="en-US" altLang="zh-CN" sz="1600" b="1" dirty="0">
              <a:solidFill>
                <a:srgbClr val="000000"/>
              </a:solidFill>
            </a:endParaRPr>
          </a:p>
          <a:p>
            <a:pPr marL="0" indent="0">
              <a:buNone/>
            </a:pPr>
            <a:r>
              <a:rPr lang="zh-CN" altLang="en-US" sz="1600" b="1" dirty="0">
                <a:solidFill>
                  <a:srgbClr val="000000"/>
                </a:solidFill>
              </a:rPr>
              <a:t>八、如何做一个工于算计的好人？</a:t>
            </a:r>
            <a:endParaRPr lang="en-US" altLang="zh-CN" sz="1600" b="1" dirty="0">
              <a:solidFill>
                <a:srgbClr val="000000"/>
              </a:solidFill>
            </a:endParaRPr>
          </a:p>
          <a:p>
            <a:pPr marL="0" indent="0">
              <a:buNone/>
            </a:pPr>
            <a:r>
              <a:rPr lang="zh-CN" altLang="en-US" sz="1600" b="1" dirty="0">
                <a:solidFill>
                  <a:srgbClr val="000000"/>
                </a:solidFill>
              </a:rPr>
              <a:t>九、社会转型期的消费主义</a:t>
            </a:r>
            <a:endParaRPr lang="en-US" altLang="zh-CN" sz="1600" b="1" dirty="0">
              <a:solidFill>
                <a:srgbClr val="000000"/>
              </a:solidFill>
            </a:endParaRPr>
          </a:p>
          <a:p>
            <a:pPr marL="0" indent="0">
              <a:buNone/>
            </a:pPr>
            <a:r>
              <a:rPr lang="zh-CN" altLang="en-US" sz="1600" b="1" dirty="0">
                <a:solidFill>
                  <a:srgbClr val="000000"/>
                </a:solidFill>
              </a:rPr>
              <a:t>十、麦当劳餐厅里的社会空间</a:t>
            </a:r>
            <a:endParaRPr lang="en-US" altLang="zh-CN" sz="1600" b="1" dirty="0">
              <a:solidFill>
                <a:srgbClr val="000000"/>
              </a:solidFill>
            </a:endParaRPr>
          </a:p>
          <a:p>
            <a:r>
              <a:rPr lang="en-US" sz="1600" b="1" dirty="0" err="1">
                <a:solidFill>
                  <a:srgbClr val="000000"/>
                </a:solidFill>
              </a:rPr>
              <a:t>结论</a:t>
            </a:r>
            <a:r>
              <a:rPr lang="zh-CN" altLang="en-US" sz="1600" b="1" dirty="0">
                <a:solidFill>
                  <a:srgbClr val="000000"/>
                </a:solidFill>
              </a:rPr>
              <a:t>：社会的个体化</a:t>
            </a:r>
            <a:endParaRPr lang="en-US" altLang="zh-CN" sz="1600" b="1" dirty="0">
              <a:solidFill>
                <a:srgbClr val="000000"/>
              </a:solidFill>
            </a:endParaRPr>
          </a:p>
          <a:p>
            <a:r>
              <a:rPr lang="en-US" sz="1600" b="1" dirty="0" err="1">
                <a:solidFill>
                  <a:srgbClr val="000000"/>
                </a:solidFill>
              </a:rPr>
              <a:t>附录</a:t>
            </a:r>
            <a:r>
              <a:rPr lang="zh-CN" altLang="en-US" sz="1600" b="1" dirty="0">
                <a:solidFill>
                  <a:srgbClr val="000000"/>
                </a:solidFill>
              </a:rPr>
              <a:t>：中国的个体化之路</a:t>
            </a:r>
            <a:endParaRPr lang="en-US" sz="1600" b="1" dirty="0">
              <a:solidFill>
                <a:srgbClr val="000000"/>
              </a:solidFill>
            </a:endParaRPr>
          </a:p>
        </p:txBody>
      </p:sp>
      <p:sp>
        <p:nvSpPr>
          <p:cNvPr id="18"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8">
            <a:extLst>
              <a:ext uri="{FF2B5EF4-FFF2-40B4-BE49-F238E27FC236}">
                <a16:creationId xmlns:a16="http://schemas.microsoft.com/office/drawing/2014/main" id="{6CE09820-A2E9-9E43-9CFC-902C89CAC7A4}"/>
              </a:ext>
            </a:extLst>
          </p:cNvPr>
          <p:cNvPicPr>
            <a:picLocks noChangeAspect="1"/>
          </p:cNvPicPr>
          <p:nvPr/>
        </p:nvPicPr>
        <p:blipFill>
          <a:blip r:embed="rId3"/>
          <a:srcRect t="9632" b="9632"/>
          <a:stretch/>
        </p:blipFill>
        <p:spPr>
          <a:xfrm>
            <a:off x="6893317" y="760562"/>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val="16258380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771C344-9109-F149-8144-D4911F4F9272}"/>
              </a:ext>
            </a:extLst>
          </p:cNvPr>
          <p:cNvSpPr>
            <a:spLocks noGrp="1"/>
          </p:cNvSpPr>
          <p:nvPr>
            <p:ph type="title"/>
          </p:nvPr>
        </p:nvSpPr>
        <p:spPr>
          <a:xfrm>
            <a:off x="934872" y="982272"/>
            <a:ext cx="3388419" cy="4560970"/>
          </a:xfrm>
        </p:spPr>
        <p:txBody>
          <a:bodyPr>
            <a:normAutofit/>
          </a:bodyPr>
          <a:lstStyle/>
          <a:p>
            <a:r>
              <a:rPr lang="en-US" sz="4000" b="1" dirty="0" err="1">
                <a:solidFill>
                  <a:srgbClr val="FFFFFF"/>
                </a:solidFill>
              </a:rPr>
              <a:t>第十章</a:t>
            </a:r>
            <a:r>
              <a:rPr lang="zh-CN" altLang="en-US" sz="4000" b="1" dirty="0">
                <a:solidFill>
                  <a:srgbClr val="FFFFFF"/>
                </a:solidFill>
              </a:rPr>
              <a:t>：</a:t>
            </a:r>
            <a:br>
              <a:rPr lang="en-US" altLang="zh-CN" sz="4000" dirty="0">
                <a:solidFill>
                  <a:srgbClr val="FFFFFF"/>
                </a:solidFill>
              </a:rPr>
            </a:br>
            <a:r>
              <a:rPr lang="zh-CN" altLang="en-US" sz="2800" b="1" dirty="0">
                <a:solidFill>
                  <a:srgbClr val="000000"/>
                </a:solidFill>
                <a:highlight>
                  <a:srgbClr val="FFFF00"/>
                </a:highlight>
              </a:rPr>
              <a:t>麦当劳餐厅里的社会空间</a:t>
            </a:r>
            <a:br>
              <a:rPr lang="en-US" altLang="zh-CN" sz="2800" b="1" dirty="0">
                <a:solidFill>
                  <a:srgbClr val="000000"/>
                </a:solidFill>
                <a:highlight>
                  <a:srgbClr val="FFFF00"/>
                </a:highlight>
              </a:rPr>
            </a:br>
            <a:br>
              <a:rPr lang="en-US" altLang="zh-CN" sz="2800" b="1" dirty="0">
                <a:solidFill>
                  <a:srgbClr val="000000"/>
                </a:solidFill>
                <a:highlight>
                  <a:srgbClr val="FFFF00"/>
                </a:highlight>
              </a:rPr>
            </a:br>
            <a:br>
              <a:rPr lang="en-US" altLang="zh-CN" sz="2800" b="1" dirty="0">
                <a:solidFill>
                  <a:srgbClr val="000000"/>
                </a:solidFill>
                <a:highlight>
                  <a:srgbClr val="FFFF00"/>
                </a:highlight>
              </a:rPr>
            </a:br>
            <a:br>
              <a:rPr lang="en-US" altLang="zh-CN" sz="2800" b="1" dirty="0">
                <a:solidFill>
                  <a:srgbClr val="000000"/>
                </a:solidFill>
                <a:highlight>
                  <a:srgbClr val="FFFF00"/>
                </a:highlight>
              </a:rPr>
            </a:br>
            <a:br>
              <a:rPr lang="en-US" altLang="zh-CN" sz="2800" b="1" dirty="0">
                <a:solidFill>
                  <a:srgbClr val="000000"/>
                </a:solidFill>
                <a:highlight>
                  <a:srgbClr val="FFFF00"/>
                </a:highlight>
              </a:rPr>
            </a:br>
            <a:endParaRPr lang="en-US" sz="2800" dirty="0">
              <a:solidFill>
                <a:srgbClr val="FFFFFF"/>
              </a:solidFill>
              <a:highlight>
                <a:srgbClr val="FFFF00"/>
              </a:highlight>
            </a:endParaRP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9E81B004-45BD-D142-8430-0623C056489D}"/>
              </a:ext>
            </a:extLst>
          </p:cNvPr>
          <p:cNvSpPr>
            <a:spLocks noGrp="1"/>
          </p:cNvSpPr>
          <p:nvPr>
            <p:ph idx="1"/>
          </p:nvPr>
        </p:nvSpPr>
        <p:spPr>
          <a:xfrm>
            <a:off x="5106375" y="1592150"/>
            <a:ext cx="6035266" cy="4562429"/>
          </a:xfrm>
        </p:spPr>
        <p:txBody>
          <a:bodyPr anchor="ctr">
            <a:normAutofit/>
          </a:bodyPr>
          <a:lstStyle/>
          <a:p>
            <a:endParaRPr lang="en-US" altLang="zh-CN" sz="2000" b="1" dirty="0">
              <a:solidFill>
                <a:srgbClr val="FEFFFF"/>
              </a:solidFill>
            </a:endParaRPr>
          </a:p>
          <a:p>
            <a:r>
              <a:rPr lang="zh-CN" altLang="en-US" sz="2600" b="1" dirty="0">
                <a:highlight>
                  <a:srgbClr val="FFFF00"/>
                </a:highlight>
              </a:rPr>
              <a:t>重点探讨两个问题</a:t>
            </a:r>
            <a:endParaRPr lang="en-US" altLang="zh-CN" sz="1800" b="1" dirty="0">
              <a:solidFill>
                <a:schemeClr val="bg1"/>
              </a:solidFill>
            </a:endParaRPr>
          </a:p>
          <a:p>
            <a:pPr marL="342900" indent="-342900">
              <a:buFont typeface="+mj-lt"/>
              <a:buAutoNum type="arabicPeriod"/>
            </a:pPr>
            <a:r>
              <a:rPr lang="zh-CN" altLang="en-US" sz="1800" b="1" dirty="0">
                <a:solidFill>
                  <a:schemeClr val="bg1"/>
                </a:solidFill>
              </a:rPr>
              <a:t>全球化和地方回应在新出现的快餐业领域的相互作用；</a:t>
            </a:r>
            <a:endParaRPr lang="en-US" altLang="zh-CN" sz="1800" b="1" dirty="0">
              <a:solidFill>
                <a:schemeClr val="bg1"/>
              </a:solidFill>
            </a:endParaRPr>
          </a:p>
          <a:p>
            <a:pPr marL="342900" indent="-342900">
              <a:buFont typeface="+mj-lt"/>
              <a:buAutoNum type="arabicPeriod"/>
            </a:pPr>
            <a:r>
              <a:rPr lang="zh-CN" altLang="en-US" sz="1800" b="1" dirty="0">
                <a:solidFill>
                  <a:schemeClr val="bg1"/>
                </a:solidFill>
              </a:rPr>
              <a:t>一种新的社会空间的出现，在那里个体欲望、生活方式和对物质享受的追求都可以公开表现出来。</a:t>
            </a:r>
            <a:endParaRPr lang="en-US" altLang="zh-CN" sz="1800" b="1" dirty="0">
              <a:solidFill>
                <a:schemeClr val="bg1"/>
              </a:solidFill>
            </a:endParaRPr>
          </a:p>
          <a:p>
            <a:pPr marL="0" indent="0">
              <a:buNone/>
            </a:pPr>
            <a:endParaRPr lang="en-US" altLang="zh-CN" sz="1800" b="1" dirty="0">
              <a:solidFill>
                <a:schemeClr val="bg1"/>
              </a:solidFill>
            </a:endParaRPr>
          </a:p>
          <a:p>
            <a:pPr marL="0" indent="0">
              <a:buNone/>
            </a:pPr>
            <a:r>
              <a:rPr lang="en-US" altLang="zh-CN" sz="1800" b="1" dirty="0">
                <a:solidFill>
                  <a:schemeClr val="bg1"/>
                </a:solidFill>
              </a:rPr>
              <a:t>90</a:t>
            </a:r>
            <a:r>
              <a:rPr lang="zh-CN" altLang="en-US" sz="1800" b="1" dirty="0">
                <a:solidFill>
                  <a:schemeClr val="bg1"/>
                </a:solidFill>
              </a:rPr>
              <a:t>年代中国竞争者之所以在快餐业大战中败下阵来，是因为他们对更带有个人主义需求的新一代消费者缺乏足够的关注。麦当劳在年轻女性和孩子中特别受欢迎就是例证。</a:t>
            </a:r>
            <a:endParaRPr lang="en-US" altLang="zh-CN" sz="1800" b="1" dirty="0">
              <a:solidFill>
                <a:schemeClr val="bg1"/>
              </a:solidFill>
            </a:endParaRPr>
          </a:p>
        </p:txBody>
      </p:sp>
    </p:spTree>
    <p:extLst>
      <p:ext uri="{BB962C8B-B14F-4D97-AF65-F5344CB8AC3E}">
        <p14:creationId xmlns:p14="http://schemas.microsoft.com/office/powerpoint/2010/main" val="2867215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D2B94-C5FC-0D41-8AB7-F68D30939794}"/>
              </a:ext>
            </a:extLst>
          </p:cNvPr>
          <p:cNvSpPr>
            <a:spLocks noGrp="1"/>
          </p:cNvSpPr>
          <p:nvPr>
            <p:ph type="title"/>
          </p:nvPr>
        </p:nvSpPr>
        <p:spPr>
          <a:xfrm>
            <a:off x="4965430" y="629268"/>
            <a:ext cx="6586491" cy="1286160"/>
          </a:xfrm>
        </p:spPr>
        <p:txBody>
          <a:bodyPr anchor="b">
            <a:normAutofit/>
          </a:bodyPr>
          <a:lstStyle/>
          <a:p>
            <a:r>
              <a:rPr lang="en-US" dirty="0" err="1"/>
              <a:t>结论</a:t>
            </a:r>
            <a:endParaRPr lang="en-US" dirty="0"/>
          </a:p>
        </p:txBody>
      </p:sp>
      <p:sp>
        <p:nvSpPr>
          <p:cNvPr id="3" name="Content Placeholder 2">
            <a:extLst>
              <a:ext uri="{FF2B5EF4-FFF2-40B4-BE49-F238E27FC236}">
                <a16:creationId xmlns:a16="http://schemas.microsoft.com/office/drawing/2014/main" id="{17FF65DC-FE7C-A04C-8C2A-CF77FED4BCA2}"/>
              </a:ext>
            </a:extLst>
          </p:cNvPr>
          <p:cNvSpPr>
            <a:spLocks noGrp="1"/>
          </p:cNvSpPr>
          <p:nvPr>
            <p:ph idx="1"/>
          </p:nvPr>
        </p:nvSpPr>
        <p:spPr>
          <a:xfrm>
            <a:off x="4965431" y="2438400"/>
            <a:ext cx="6586489" cy="3785419"/>
          </a:xfrm>
        </p:spPr>
        <p:txBody>
          <a:bodyPr>
            <a:normAutofit/>
          </a:bodyPr>
          <a:lstStyle/>
          <a:p>
            <a:pPr>
              <a:lnSpc>
                <a:spcPct val="100000"/>
              </a:lnSpc>
            </a:pPr>
            <a:r>
              <a:rPr lang="en-US" sz="2000" dirty="0"/>
              <a:t>尽管存在时间和程度上的差异</a:t>
            </a:r>
            <a:r>
              <a:rPr lang="zh-CN" altLang="en-US" sz="2000" dirty="0"/>
              <a:t>，全中国的个体公民都经历了</a:t>
            </a:r>
            <a:r>
              <a:rPr lang="zh-CN" altLang="en-US" sz="2000" dirty="0">
                <a:highlight>
                  <a:srgbClr val="FFFF00"/>
                </a:highlight>
              </a:rPr>
              <a:t>松绑型</a:t>
            </a:r>
            <a:r>
              <a:rPr lang="zh-CN" altLang="en-US" sz="2000" dirty="0"/>
              <a:t>的制度变迁和西方价值观、生活方式和全球化的影响；所有这些变化要么是</a:t>
            </a:r>
            <a:r>
              <a:rPr lang="zh-CN" altLang="en-US" sz="2000" dirty="0">
                <a:highlight>
                  <a:srgbClr val="FFFF00"/>
                </a:highlight>
              </a:rPr>
              <a:t>由国家支持</a:t>
            </a:r>
            <a:r>
              <a:rPr lang="zh-CN" altLang="en-US" sz="2000" dirty="0"/>
              <a:t>的，要么与国家政策的调整相关。虽然有着地域、阶级、性别和年龄的差别，绝大多数个体在私人生活领域都从家庭、阶级、性别和年龄的差别，绝大多数个体在私人生活领域都从家庭、亲属关系、社区、工作单位以及（在某种程度上）国家的集体主义约束中获得了更多的权利、选择和自由。</a:t>
            </a:r>
            <a:endParaRPr lang="en-US" sz="2000" dirty="0"/>
          </a:p>
        </p:txBody>
      </p:sp>
      <p:pic>
        <p:nvPicPr>
          <p:cNvPr id="1026" name="Picture 2">
            <a:extLst>
              <a:ext uri="{FF2B5EF4-FFF2-40B4-BE49-F238E27FC236}">
                <a16:creationId xmlns:a16="http://schemas.microsoft.com/office/drawing/2014/main" id="{D6F49195-1E5B-6442-BE60-F3B5DBCC28DF}"/>
              </a:ext>
            </a:extLst>
          </p:cNvPr>
          <p:cNvPicPr>
            <a:picLocks noChangeAspect="1" noChangeArrowheads="1"/>
          </p:cNvPicPr>
          <p:nvPr/>
        </p:nvPicPr>
        <p:blipFill>
          <a:blip r:embed="rId2"/>
          <a:srcRect l="1828" r="1828"/>
          <a:stretch/>
        </p:blipFill>
        <p:spPr bwMode="auto">
          <a:xfrm>
            <a:off x="0" y="-20"/>
            <a:ext cx="4635591" cy="685802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135" name="Straight Connector 134">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AFF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8336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D2B94-C5FC-0D41-8AB7-F68D30939794}"/>
              </a:ext>
            </a:extLst>
          </p:cNvPr>
          <p:cNvSpPr>
            <a:spLocks noGrp="1"/>
          </p:cNvSpPr>
          <p:nvPr>
            <p:ph type="title"/>
          </p:nvPr>
        </p:nvSpPr>
        <p:spPr>
          <a:xfrm>
            <a:off x="4965432" y="56731"/>
            <a:ext cx="6586491" cy="1286160"/>
          </a:xfrm>
        </p:spPr>
        <p:txBody>
          <a:bodyPr anchor="b">
            <a:normAutofit/>
          </a:bodyPr>
          <a:lstStyle/>
          <a:p>
            <a:r>
              <a:rPr lang="en-US" dirty="0" err="1"/>
              <a:t>个体化命题</a:t>
            </a:r>
            <a:endParaRPr lang="en-US" dirty="0"/>
          </a:p>
        </p:txBody>
      </p:sp>
      <p:sp>
        <p:nvSpPr>
          <p:cNvPr id="3" name="Content Placeholder 2">
            <a:extLst>
              <a:ext uri="{FF2B5EF4-FFF2-40B4-BE49-F238E27FC236}">
                <a16:creationId xmlns:a16="http://schemas.microsoft.com/office/drawing/2014/main" id="{17FF65DC-FE7C-A04C-8C2A-CF77FED4BCA2}"/>
              </a:ext>
            </a:extLst>
          </p:cNvPr>
          <p:cNvSpPr>
            <a:spLocks noGrp="1"/>
          </p:cNvSpPr>
          <p:nvPr>
            <p:ph idx="1"/>
          </p:nvPr>
        </p:nvSpPr>
        <p:spPr>
          <a:xfrm>
            <a:off x="4965434" y="1536280"/>
            <a:ext cx="6586489" cy="3785419"/>
          </a:xfrm>
        </p:spPr>
        <p:txBody>
          <a:bodyPr>
            <a:noAutofit/>
          </a:bodyPr>
          <a:lstStyle/>
          <a:p>
            <a:r>
              <a:rPr lang="zh-CN" altLang="en-US" sz="1800" b="1" dirty="0"/>
              <a:t>个体、社会群体和社会制度之间的关系变化</a:t>
            </a:r>
            <a:endParaRPr lang="en-US" altLang="zh-CN" sz="1800" b="1" dirty="0"/>
          </a:p>
          <a:p>
            <a:pPr marL="0" indent="0">
              <a:buNone/>
            </a:pPr>
            <a:r>
              <a:rPr lang="zh-CN" altLang="en-US" sz="1800" dirty="0"/>
              <a:t>不断增加的社会流动所起的关键作用</a:t>
            </a:r>
            <a:endParaRPr lang="en-US" altLang="zh-CN" sz="1800" dirty="0"/>
          </a:p>
          <a:p>
            <a:pPr marL="0" indent="0">
              <a:buNone/>
            </a:pPr>
            <a:endParaRPr lang="en-US" altLang="zh-CN" sz="1800" b="1" dirty="0"/>
          </a:p>
          <a:p>
            <a:r>
              <a:rPr lang="zh-CN" altLang="en-US" sz="1800" b="1" dirty="0"/>
              <a:t>社会认同政治对社会个体的影响</a:t>
            </a:r>
            <a:endParaRPr lang="en-US" altLang="zh-CN" sz="1800" b="1" dirty="0"/>
          </a:p>
          <a:p>
            <a:pPr marL="0" indent="0">
              <a:buNone/>
            </a:pPr>
            <a:r>
              <a:rPr lang="zh-CN" altLang="en-US" sz="1800" dirty="0"/>
              <a:t>个体的崛起和社会个体化之间有趣的互动关系</a:t>
            </a:r>
            <a:endParaRPr lang="en-US" altLang="zh-CN" sz="1800" dirty="0"/>
          </a:p>
          <a:p>
            <a:pPr marL="0" indent="0">
              <a:buNone/>
            </a:pPr>
            <a:endParaRPr lang="en-US" altLang="zh-CN" sz="1800" b="1" dirty="0"/>
          </a:p>
          <a:p>
            <a:r>
              <a:rPr lang="zh-CN" altLang="en-US" sz="1800" b="1" dirty="0"/>
              <a:t>新型社会性的出现</a:t>
            </a:r>
            <a:endParaRPr lang="en-US" altLang="zh-CN" sz="1800" b="1" dirty="0"/>
          </a:p>
          <a:p>
            <a:pPr marL="0" indent="0">
              <a:buNone/>
            </a:pPr>
            <a:r>
              <a:rPr lang="zh-CN" altLang="en-US" sz="1800" dirty="0"/>
              <a:t>越来越个体化的社会出现的新挑战</a:t>
            </a:r>
            <a:endParaRPr lang="en-US" altLang="zh-CN" sz="1800" dirty="0"/>
          </a:p>
          <a:p>
            <a:pPr marL="0" indent="0">
              <a:buNone/>
            </a:pPr>
            <a:r>
              <a:rPr lang="zh-CN" altLang="en-US" sz="1800" dirty="0"/>
              <a:t>中国和西欧案例社会个体化的不同之处</a:t>
            </a:r>
            <a:endParaRPr lang="en-US" altLang="zh-CN" sz="1800" dirty="0"/>
          </a:p>
          <a:p>
            <a:pPr marL="0" indent="0">
              <a:buNone/>
            </a:pPr>
            <a:r>
              <a:rPr lang="zh-CN" altLang="en-US" sz="1800" dirty="0"/>
              <a:t>中国个体化模式的特点：民主文化、福利国家和个人主义缺席</a:t>
            </a:r>
            <a:endParaRPr lang="en-US" altLang="zh-CN" sz="1600" dirty="0"/>
          </a:p>
        </p:txBody>
      </p:sp>
      <p:pic>
        <p:nvPicPr>
          <p:cNvPr id="1026" name="Picture 2">
            <a:extLst>
              <a:ext uri="{FF2B5EF4-FFF2-40B4-BE49-F238E27FC236}">
                <a16:creationId xmlns:a16="http://schemas.microsoft.com/office/drawing/2014/main" id="{D6F49195-1E5B-6442-BE60-F3B5DBCC28DF}"/>
              </a:ext>
            </a:extLst>
          </p:cNvPr>
          <p:cNvPicPr>
            <a:picLocks noChangeAspect="1" noChangeArrowheads="1"/>
          </p:cNvPicPr>
          <p:nvPr/>
        </p:nvPicPr>
        <p:blipFill>
          <a:blip r:embed="rId2"/>
          <a:srcRect l="1828" r="1828"/>
          <a:stretch/>
        </p:blipFill>
        <p:spPr bwMode="auto">
          <a:xfrm>
            <a:off x="0" y="0"/>
            <a:ext cx="4635591" cy="685802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4537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people dancing&#10;&#10;Description automatically generated with medium confidence">
            <a:extLst>
              <a:ext uri="{FF2B5EF4-FFF2-40B4-BE49-F238E27FC236}">
                <a16:creationId xmlns:a16="http://schemas.microsoft.com/office/drawing/2014/main" id="{7FBFB4E8-0473-9A44-8FDC-2D62036FADA8}"/>
              </a:ext>
            </a:extLst>
          </p:cNvPr>
          <p:cNvPicPr>
            <a:picLocks noChangeAspect="1"/>
          </p:cNvPicPr>
          <p:nvPr/>
        </p:nvPicPr>
        <p:blipFill rotWithShape="1">
          <a:blip r:embed="rId2"/>
          <a:srcRect l="16106"/>
          <a:stretch/>
        </p:blipFill>
        <p:spPr>
          <a:xfrm>
            <a:off x="2522356" y="10"/>
            <a:ext cx="9669642" cy="6857990"/>
          </a:xfrm>
          <a:prstGeom prst="rect">
            <a:avLst/>
          </a:prstGeom>
        </p:spPr>
      </p:pic>
      <p:sp>
        <p:nvSpPr>
          <p:cNvPr id="84" name="Rectangle 8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04" name="Content Placeholder 4103">
            <a:extLst>
              <a:ext uri="{FF2B5EF4-FFF2-40B4-BE49-F238E27FC236}">
                <a16:creationId xmlns:a16="http://schemas.microsoft.com/office/drawing/2014/main" id="{0D73C363-6D87-494D-A844-021A53564099}"/>
              </a:ext>
            </a:extLst>
          </p:cNvPr>
          <p:cNvSpPr>
            <a:spLocks noGrp="1"/>
          </p:cNvSpPr>
          <p:nvPr>
            <p:ph idx="1"/>
          </p:nvPr>
        </p:nvSpPr>
        <p:spPr>
          <a:xfrm>
            <a:off x="838200" y="2434201"/>
            <a:ext cx="3822189" cy="3742762"/>
          </a:xfrm>
        </p:spPr>
        <p:txBody>
          <a:bodyPr>
            <a:normAutofit fontScale="85000" lnSpcReduction="20000"/>
          </a:bodyPr>
          <a:lstStyle/>
          <a:p>
            <a:r>
              <a:rPr lang="zh-CN" altLang="en-US" sz="2000" dirty="0"/>
              <a:t>个体化与新自由主义模式关系</a:t>
            </a:r>
            <a:endParaRPr lang="en-US" altLang="zh-CN" sz="2000" dirty="0"/>
          </a:p>
          <a:p>
            <a:endParaRPr lang="en-US" altLang="zh-CN" sz="2000" dirty="0"/>
          </a:p>
          <a:p>
            <a:pPr marL="0" indent="0">
              <a:lnSpc>
                <a:spcPct val="110000"/>
              </a:lnSpc>
              <a:buNone/>
            </a:pPr>
            <a:r>
              <a:rPr lang="zh-CN" altLang="en-US" sz="2000" dirty="0"/>
              <a:t>新自由主义理论认为，个体天生就是独立自主和自我选择的行动者：在不受社会制度约束的理想状态下，个体能够最大程度地实现自我。</a:t>
            </a:r>
            <a:endParaRPr lang="en-US" altLang="zh-CN" sz="2000" dirty="0"/>
          </a:p>
          <a:p>
            <a:pPr marL="0" indent="0">
              <a:lnSpc>
                <a:spcPct val="110000"/>
              </a:lnSpc>
              <a:buNone/>
            </a:pPr>
            <a:endParaRPr lang="en-US" sz="2000" dirty="0"/>
          </a:p>
          <a:p>
            <a:pPr>
              <a:lnSpc>
                <a:spcPct val="110000"/>
              </a:lnSpc>
            </a:pPr>
            <a:r>
              <a:rPr lang="zh-CN" altLang="en-US" sz="2000" dirty="0"/>
              <a:t>贝克强调一种新的张力，即一方面个体对社会制度的复杂而不可避免的依赖</a:t>
            </a:r>
            <a:r>
              <a:rPr lang="en-US" altLang="zh-CN" sz="2000" dirty="0"/>
              <a:t>…</a:t>
            </a:r>
            <a:r>
              <a:rPr lang="zh-CN" altLang="en-US" sz="2000" dirty="0"/>
              <a:t> 个体化进程有赖于“文化的民主化”，意思是民主已经作为一个日常生活和社会关系的原则被广泛接受和实践着。</a:t>
            </a:r>
            <a:endParaRPr lang="en-US" sz="2000" dirty="0"/>
          </a:p>
        </p:txBody>
      </p:sp>
    </p:spTree>
    <p:extLst>
      <p:ext uri="{BB962C8B-B14F-4D97-AF65-F5344CB8AC3E}">
        <p14:creationId xmlns:p14="http://schemas.microsoft.com/office/powerpoint/2010/main" val="435896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1">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082750-5F18-C44F-B7EE-8B1A1188EDA4}"/>
              </a:ext>
            </a:extLst>
          </p:cNvPr>
          <p:cNvSpPr>
            <a:spLocks noGrp="1"/>
          </p:cNvSpPr>
          <p:nvPr>
            <p:ph type="title"/>
          </p:nvPr>
        </p:nvSpPr>
        <p:spPr>
          <a:xfrm>
            <a:off x="640080" y="4777739"/>
            <a:ext cx="3418990" cy="1412119"/>
          </a:xfrm>
        </p:spPr>
        <p:txBody>
          <a:bodyPr>
            <a:normAutofit/>
          </a:bodyPr>
          <a:lstStyle/>
          <a:p>
            <a:r>
              <a:rPr lang="en-US" sz="3400"/>
              <a:t>个体化命题中的三个主要观点</a:t>
            </a:r>
          </a:p>
        </p:txBody>
      </p:sp>
      <p:pic>
        <p:nvPicPr>
          <p:cNvPr id="6" name="Picture 5" descr="A group of people posing for a photo&#10;&#10;Description automatically generated">
            <a:extLst>
              <a:ext uri="{FF2B5EF4-FFF2-40B4-BE49-F238E27FC236}">
                <a16:creationId xmlns:a16="http://schemas.microsoft.com/office/drawing/2014/main" id="{0ABC48BB-C08C-EE4D-99C1-DE3463B9E689}"/>
              </a:ext>
            </a:extLst>
          </p:cNvPr>
          <p:cNvPicPr>
            <a:picLocks noChangeAspect="1"/>
          </p:cNvPicPr>
          <p:nvPr/>
        </p:nvPicPr>
        <p:blipFill rotWithShape="1">
          <a:blip r:embed="rId2"/>
          <a:srcRect t="20738" b="16948"/>
          <a:stretch/>
        </p:blipFill>
        <p:spPr>
          <a:xfrm>
            <a:off x="20" y="10"/>
            <a:ext cx="12191980" cy="388619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44"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9BE63AB-4C65-8A41-A367-BFA93C995EBB}"/>
              </a:ext>
            </a:extLst>
          </p:cNvPr>
          <p:cNvSpPr>
            <a:spLocks noGrp="1"/>
          </p:cNvSpPr>
          <p:nvPr>
            <p:ph idx="1"/>
          </p:nvPr>
        </p:nvSpPr>
        <p:spPr>
          <a:xfrm>
            <a:off x="4654294" y="4129089"/>
            <a:ext cx="6897626" cy="2047874"/>
          </a:xfrm>
        </p:spPr>
        <p:txBody>
          <a:bodyPr anchor="ctr">
            <a:noAutofit/>
          </a:bodyPr>
          <a:lstStyle/>
          <a:p>
            <a:r>
              <a:rPr lang="en-US" sz="1400" dirty="0" err="1">
                <a:highlight>
                  <a:srgbClr val="FFFF00"/>
                </a:highlight>
              </a:rPr>
              <a:t>吉登斯的</a:t>
            </a:r>
            <a:r>
              <a:rPr lang="zh-CN" altLang="en-US" sz="1400" dirty="0">
                <a:highlight>
                  <a:srgbClr val="FFFF00"/>
                </a:highlight>
              </a:rPr>
              <a:t>“去传统化”或贝克的“脱嵌</a:t>
            </a:r>
            <a:r>
              <a:rPr lang="zh-CN" altLang="en-US" sz="1400" dirty="0"/>
              <a:t>”</a:t>
            </a:r>
            <a:endParaRPr lang="en-US" altLang="zh-CN" sz="1400" dirty="0"/>
          </a:p>
          <a:p>
            <a:pPr marL="0" indent="0">
              <a:buNone/>
            </a:pPr>
            <a:r>
              <a:rPr lang="en-US" sz="1200" dirty="0" err="1"/>
              <a:t>个体日益从外在的社会约束中脱离出来</a:t>
            </a:r>
            <a:r>
              <a:rPr lang="zh-CN" altLang="en-US" sz="1200" dirty="0"/>
              <a:t>，这些约束包括整体的文化传统和其中包含的特殊范畴，如家庭、血缘关系和阶级地位。社会变得更加分化和多元。传统和社会群体成为个体可资利用的资源，仍然重要。主要不同在于，个体不再相信他们应该为保持传统（例如维系家庭血缘）而奋斗；个体选择一些传统来为他们自己的生活服务。</a:t>
            </a:r>
            <a:endParaRPr lang="en-US" sz="1200" dirty="0"/>
          </a:p>
          <a:p>
            <a:r>
              <a:rPr lang="zh-CN" altLang="en-US" sz="1400" dirty="0">
                <a:highlight>
                  <a:srgbClr val="FFFF00"/>
                </a:highlight>
              </a:rPr>
              <a:t>鲍曼所指的“强迫的和义务的自主”这种自相矛盾的现象</a:t>
            </a:r>
            <a:endParaRPr lang="en-US" altLang="zh-CN" sz="1400" dirty="0">
              <a:highlight>
                <a:srgbClr val="FFFF00"/>
              </a:highlight>
            </a:endParaRPr>
          </a:p>
          <a:p>
            <a:pPr marL="0" indent="0">
              <a:buNone/>
            </a:pPr>
            <a:r>
              <a:rPr lang="zh-CN" altLang="en-US" sz="1200" dirty="0"/>
              <a:t>现代社会结构强迫人们成为积极主动和自己做主的个体，通过如教育体系、劳动力市场和国家监管等一系列社会制度来实现。通过排队人们寻求传统、家庭或社区之保护的选择，现代社会制度对个体的影响事实上在不断增加。</a:t>
            </a:r>
            <a:endParaRPr lang="en-US" altLang="zh-CN" sz="1200" dirty="0"/>
          </a:p>
          <a:p>
            <a:r>
              <a:rPr lang="en-US" sz="1200" dirty="0" err="1">
                <a:highlight>
                  <a:srgbClr val="FFFF00"/>
                </a:highlight>
              </a:rPr>
              <a:t>第三个特点是</a:t>
            </a:r>
            <a:r>
              <a:rPr lang="zh-CN" altLang="en-US" sz="1200" dirty="0">
                <a:highlight>
                  <a:srgbClr val="FFFF00"/>
                </a:highlight>
              </a:rPr>
              <a:t>“通过从众来创造自己的生活”</a:t>
            </a:r>
            <a:endParaRPr lang="en-US" sz="1200" dirty="0">
              <a:highlight>
                <a:srgbClr val="FFFF00"/>
              </a:highlight>
            </a:endParaRPr>
          </a:p>
          <a:p>
            <a:pPr marL="0" indent="0">
              <a:buNone/>
            </a:pPr>
            <a:r>
              <a:rPr lang="en-US" sz="1200" dirty="0" err="1"/>
              <a:t>倡导选择</a:t>
            </a:r>
            <a:r>
              <a:rPr lang="zh-CN" altLang="en-US" sz="1200" dirty="0"/>
              <a:t>、自由和个性并不必然会使个体变得与众不同。相反，对社会制度的依赖决定了当代的个体不能自由地寻求并构建独特的自我，男男女女必须根据某些指南和规则来设计自己的生命轨迹，因此他们最终得到的反而是相当一致的生活。</a:t>
            </a:r>
            <a:endParaRPr lang="en-US" sz="1200" dirty="0"/>
          </a:p>
        </p:txBody>
      </p:sp>
    </p:spTree>
    <p:extLst>
      <p:ext uri="{BB962C8B-B14F-4D97-AF65-F5344CB8AC3E}">
        <p14:creationId xmlns:p14="http://schemas.microsoft.com/office/powerpoint/2010/main" val="6042884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4" name="Rectangle 93">
            <a:extLst>
              <a:ext uri="{FF2B5EF4-FFF2-40B4-BE49-F238E27FC236}">
                <a16:creationId xmlns:a16="http://schemas.microsoft.com/office/drawing/2014/main" id="{889AE703-9EC1-473D-8723-8E991E8852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standing outside&#10;&#10;Description automatically generated with low confidence">
            <a:extLst>
              <a:ext uri="{FF2B5EF4-FFF2-40B4-BE49-F238E27FC236}">
                <a16:creationId xmlns:a16="http://schemas.microsoft.com/office/drawing/2014/main" id="{21730210-D163-944E-A8DC-699B84B31398}"/>
              </a:ext>
            </a:extLst>
          </p:cNvPr>
          <p:cNvPicPr>
            <a:picLocks noChangeAspect="1"/>
          </p:cNvPicPr>
          <p:nvPr/>
        </p:nvPicPr>
        <p:blipFill rotWithShape="1">
          <a:blip r:embed="rId2"/>
          <a:srcRect r="26939"/>
          <a:stretch/>
        </p:blipFill>
        <p:spPr>
          <a:xfrm>
            <a:off x="20" y="10"/>
            <a:ext cx="7534636" cy="6857990"/>
          </a:xfrm>
          <a:custGeom>
            <a:avLst/>
            <a:gdLst/>
            <a:ahLst/>
            <a:cxnLst/>
            <a:rect l="l" t="t" r="r" b="b"/>
            <a:pathLst>
              <a:path w="7534656" h="6858000">
                <a:moveTo>
                  <a:pt x="4678390" y="3089451"/>
                </a:moveTo>
                <a:cubicBezTo>
                  <a:pt x="4704756" y="3107456"/>
                  <a:pt x="4731118" y="3125461"/>
                  <a:pt x="4757484" y="3143466"/>
                </a:cubicBezTo>
                <a:cubicBezTo>
                  <a:pt x="4742694" y="3138965"/>
                  <a:pt x="4726618" y="3134464"/>
                  <a:pt x="4711185" y="3129962"/>
                </a:cubicBezTo>
                <a:cubicBezTo>
                  <a:pt x="4698324" y="3119029"/>
                  <a:pt x="4684820" y="3108743"/>
                  <a:pt x="4671961" y="3097166"/>
                </a:cubicBezTo>
                <a:cubicBezTo>
                  <a:pt x="4673888" y="3094594"/>
                  <a:pt x="4676460" y="3092024"/>
                  <a:pt x="4678390" y="3089451"/>
                </a:cubicBezTo>
                <a:close/>
                <a:moveTo>
                  <a:pt x="5151664" y="2187270"/>
                </a:moveTo>
                <a:cubicBezTo>
                  <a:pt x="5309853" y="2295300"/>
                  <a:pt x="5468040" y="2403973"/>
                  <a:pt x="5626227" y="2512004"/>
                </a:cubicBezTo>
                <a:cubicBezTo>
                  <a:pt x="5623653" y="2514576"/>
                  <a:pt x="5621726" y="2517148"/>
                  <a:pt x="5619152" y="2519721"/>
                </a:cubicBezTo>
                <a:cubicBezTo>
                  <a:pt x="5445533" y="2428409"/>
                  <a:pt x="5281559" y="2326810"/>
                  <a:pt x="5151664" y="2187270"/>
                </a:cubicBezTo>
                <a:close/>
                <a:moveTo>
                  <a:pt x="0" y="0"/>
                </a:moveTo>
                <a:lnTo>
                  <a:pt x="7534656" y="0"/>
                </a:lnTo>
                <a:lnTo>
                  <a:pt x="7534656" y="2520617"/>
                </a:lnTo>
                <a:lnTo>
                  <a:pt x="7532186" y="2520363"/>
                </a:lnTo>
                <a:cubicBezTo>
                  <a:pt x="7340561" y="2495285"/>
                  <a:pt x="6360574" y="2283083"/>
                  <a:pt x="6073136" y="2103675"/>
                </a:cubicBezTo>
                <a:cubicBezTo>
                  <a:pt x="5779268" y="1919767"/>
                  <a:pt x="5502120" y="1716567"/>
                  <a:pt x="5226257" y="1512725"/>
                </a:cubicBezTo>
                <a:cubicBezTo>
                  <a:pt x="5106652" y="1424628"/>
                  <a:pt x="4979331" y="1344249"/>
                  <a:pt x="4871300" y="1243293"/>
                </a:cubicBezTo>
                <a:cubicBezTo>
                  <a:pt x="4763272" y="1141694"/>
                  <a:pt x="4660386" y="1036235"/>
                  <a:pt x="4543354" y="942352"/>
                </a:cubicBezTo>
                <a:cubicBezTo>
                  <a:pt x="4509916" y="915344"/>
                  <a:pt x="4476478" y="886408"/>
                  <a:pt x="4427606" y="881906"/>
                </a:cubicBezTo>
                <a:cubicBezTo>
                  <a:pt x="4416676" y="880620"/>
                  <a:pt x="4405100" y="881263"/>
                  <a:pt x="4394168" y="882548"/>
                </a:cubicBezTo>
                <a:cubicBezTo>
                  <a:pt x="4381952" y="883835"/>
                  <a:pt x="4372305" y="890265"/>
                  <a:pt x="4367803" y="901197"/>
                </a:cubicBezTo>
                <a:cubicBezTo>
                  <a:pt x="4363304" y="913416"/>
                  <a:pt x="4371019" y="920488"/>
                  <a:pt x="4380021" y="926918"/>
                </a:cubicBezTo>
                <a:cubicBezTo>
                  <a:pt x="4386451" y="931420"/>
                  <a:pt x="4392881" y="938494"/>
                  <a:pt x="4401241" y="939779"/>
                </a:cubicBezTo>
                <a:cubicBezTo>
                  <a:pt x="4454614" y="947496"/>
                  <a:pt x="4474548" y="986721"/>
                  <a:pt x="4499626" y="1021444"/>
                </a:cubicBezTo>
                <a:cubicBezTo>
                  <a:pt x="4510559" y="1036235"/>
                  <a:pt x="4522132" y="1047810"/>
                  <a:pt x="4502199" y="1069029"/>
                </a:cubicBezTo>
                <a:cubicBezTo>
                  <a:pt x="4484838" y="1087677"/>
                  <a:pt x="4502841" y="1097324"/>
                  <a:pt x="4520845" y="1102469"/>
                </a:cubicBezTo>
                <a:cubicBezTo>
                  <a:pt x="4545924" y="1109541"/>
                  <a:pt x="4575503" y="1108256"/>
                  <a:pt x="4603797" y="1131405"/>
                </a:cubicBezTo>
                <a:cubicBezTo>
                  <a:pt x="4497696" y="1133334"/>
                  <a:pt x="4452684" y="1072246"/>
                  <a:pt x="4404457" y="1015657"/>
                </a:cubicBezTo>
                <a:cubicBezTo>
                  <a:pt x="4386451" y="995081"/>
                  <a:pt x="4374235" y="970645"/>
                  <a:pt x="4358802" y="947496"/>
                </a:cubicBezTo>
                <a:cubicBezTo>
                  <a:pt x="4339510" y="919203"/>
                  <a:pt x="4317003" y="917916"/>
                  <a:pt x="4288710" y="942994"/>
                </a:cubicBezTo>
                <a:cubicBezTo>
                  <a:pt x="4263632" y="965500"/>
                  <a:pt x="4251416" y="963572"/>
                  <a:pt x="4243055" y="932705"/>
                </a:cubicBezTo>
                <a:cubicBezTo>
                  <a:pt x="4230195" y="884478"/>
                  <a:pt x="4200613" y="850398"/>
                  <a:pt x="4150456" y="833036"/>
                </a:cubicBezTo>
                <a:cubicBezTo>
                  <a:pt x="4144991" y="831106"/>
                  <a:pt x="4138882" y="828052"/>
                  <a:pt x="4132854" y="827007"/>
                </a:cubicBezTo>
                <a:cubicBezTo>
                  <a:pt x="4126826" y="825962"/>
                  <a:pt x="4120878" y="826927"/>
                  <a:pt x="4115733" y="833036"/>
                </a:cubicBezTo>
                <a:cubicBezTo>
                  <a:pt x="4106731" y="843323"/>
                  <a:pt x="4114446" y="855542"/>
                  <a:pt x="4120878" y="864544"/>
                </a:cubicBezTo>
                <a:cubicBezTo>
                  <a:pt x="4132452" y="880620"/>
                  <a:pt x="4142741" y="896052"/>
                  <a:pt x="4147242" y="915344"/>
                </a:cubicBezTo>
                <a:cubicBezTo>
                  <a:pt x="4150456" y="928205"/>
                  <a:pt x="4153673" y="942352"/>
                  <a:pt x="4144669" y="951996"/>
                </a:cubicBezTo>
                <a:cubicBezTo>
                  <a:pt x="4107374" y="993151"/>
                  <a:pt x="4134382" y="1012442"/>
                  <a:pt x="4166533" y="1034306"/>
                </a:cubicBezTo>
                <a:cubicBezTo>
                  <a:pt x="4210902" y="1063886"/>
                  <a:pt x="4228266" y="1107611"/>
                  <a:pt x="4217977" y="1159698"/>
                </a:cubicBezTo>
                <a:cubicBezTo>
                  <a:pt x="4214117" y="1180919"/>
                  <a:pt x="4216690" y="1193778"/>
                  <a:pt x="4243055" y="1193136"/>
                </a:cubicBezTo>
                <a:cubicBezTo>
                  <a:pt x="4253342" y="1193136"/>
                  <a:pt x="4255915" y="1200210"/>
                  <a:pt x="4259774" y="1207925"/>
                </a:cubicBezTo>
                <a:cubicBezTo>
                  <a:pt x="4342082" y="1389905"/>
                  <a:pt x="4461044" y="1549378"/>
                  <a:pt x="4600583" y="1695991"/>
                </a:cubicBezTo>
                <a:cubicBezTo>
                  <a:pt x="4713758" y="1814953"/>
                  <a:pt x="4838507" y="1922339"/>
                  <a:pt x="4967756" y="2026512"/>
                </a:cubicBezTo>
                <a:cubicBezTo>
                  <a:pt x="4971614" y="2029727"/>
                  <a:pt x="4975473" y="2033584"/>
                  <a:pt x="4977403" y="2040014"/>
                </a:cubicBezTo>
                <a:cubicBezTo>
                  <a:pt x="4916314" y="2027155"/>
                  <a:pt x="4863586" y="2000789"/>
                  <a:pt x="4812784" y="1971210"/>
                </a:cubicBezTo>
                <a:cubicBezTo>
                  <a:pt x="4677748" y="1892760"/>
                  <a:pt x="4563930" y="1791160"/>
                  <a:pt x="4448827" y="1691489"/>
                </a:cubicBezTo>
                <a:cubicBezTo>
                  <a:pt x="4378737" y="1630400"/>
                  <a:pt x="4306715" y="1571241"/>
                  <a:pt x="4229552" y="1517227"/>
                </a:cubicBezTo>
                <a:cubicBezTo>
                  <a:pt x="4216690" y="1508223"/>
                  <a:pt x="4207687" y="1496649"/>
                  <a:pt x="4198686" y="1485074"/>
                </a:cubicBezTo>
                <a:cubicBezTo>
                  <a:pt x="4193541" y="1478645"/>
                  <a:pt x="4187111" y="1472857"/>
                  <a:pt x="4176822" y="1475430"/>
                </a:cubicBezTo>
                <a:cubicBezTo>
                  <a:pt x="4163961" y="1478645"/>
                  <a:pt x="4162675" y="1488289"/>
                  <a:pt x="4161388" y="1497936"/>
                </a:cubicBezTo>
                <a:cubicBezTo>
                  <a:pt x="4157531" y="1528801"/>
                  <a:pt x="4165890" y="1556452"/>
                  <a:pt x="4181966" y="1582816"/>
                </a:cubicBezTo>
                <a:cubicBezTo>
                  <a:pt x="4223765" y="1650334"/>
                  <a:pt x="4285495" y="1702421"/>
                  <a:pt x="4349155" y="1751935"/>
                </a:cubicBezTo>
                <a:cubicBezTo>
                  <a:pt x="4431464" y="1815596"/>
                  <a:pt x="4511200" y="1881828"/>
                  <a:pt x="4583864" y="1954492"/>
                </a:cubicBezTo>
                <a:cubicBezTo>
                  <a:pt x="4589008" y="1959636"/>
                  <a:pt x="4598653" y="1962851"/>
                  <a:pt x="4595438" y="1977640"/>
                </a:cubicBezTo>
                <a:cubicBezTo>
                  <a:pt x="4549783" y="1943560"/>
                  <a:pt x="4506699" y="1910122"/>
                  <a:pt x="4462973" y="1877969"/>
                </a:cubicBezTo>
                <a:cubicBezTo>
                  <a:pt x="4419889" y="1845818"/>
                  <a:pt x="4376162" y="1813666"/>
                  <a:pt x="4333080" y="1782158"/>
                </a:cubicBezTo>
                <a:cubicBezTo>
                  <a:pt x="4322790" y="1774441"/>
                  <a:pt x="4311858" y="1763509"/>
                  <a:pt x="4297070" y="1773155"/>
                </a:cubicBezTo>
                <a:cubicBezTo>
                  <a:pt x="4281639" y="1782800"/>
                  <a:pt x="4283566" y="1798877"/>
                  <a:pt x="4287426" y="1811736"/>
                </a:cubicBezTo>
                <a:cubicBezTo>
                  <a:pt x="4299642" y="1849676"/>
                  <a:pt x="4320864" y="1883114"/>
                  <a:pt x="4349155" y="1912694"/>
                </a:cubicBezTo>
                <a:cubicBezTo>
                  <a:pt x="4445611" y="2010436"/>
                  <a:pt x="4556856" y="2094673"/>
                  <a:pt x="4660386" y="2185984"/>
                </a:cubicBezTo>
                <a:cubicBezTo>
                  <a:pt x="4716330" y="2235499"/>
                  <a:pt x="4767772" y="2288228"/>
                  <a:pt x="4816643" y="2342884"/>
                </a:cubicBezTo>
                <a:cubicBezTo>
                  <a:pt x="4827576" y="2355104"/>
                  <a:pt x="4826931" y="2366678"/>
                  <a:pt x="4823716" y="2380824"/>
                </a:cubicBezTo>
                <a:cubicBezTo>
                  <a:pt x="4810857" y="2438056"/>
                  <a:pt x="4830791" y="2457346"/>
                  <a:pt x="4895093" y="2446415"/>
                </a:cubicBezTo>
                <a:cubicBezTo>
                  <a:pt x="4915027" y="2443198"/>
                  <a:pt x="4928532" y="2446415"/>
                  <a:pt x="4940748" y="2459917"/>
                </a:cubicBezTo>
                <a:cubicBezTo>
                  <a:pt x="5088648" y="2627107"/>
                  <a:pt x="5263553" y="2767932"/>
                  <a:pt x="5454535" y="2893324"/>
                </a:cubicBezTo>
                <a:cubicBezTo>
                  <a:pt x="5532343" y="2944123"/>
                  <a:pt x="5612723" y="2992353"/>
                  <a:pt x="5694388" y="3037365"/>
                </a:cubicBezTo>
                <a:cubicBezTo>
                  <a:pt x="5694388" y="3040580"/>
                  <a:pt x="5694388" y="3044439"/>
                  <a:pt x="5694388" y="3047654"/>
                </a:cubicBezTo>
                <a:cubicBezTo>
                  <a:pt x="5693745" y="3052154"/>
                  <a:pt x="5693102" y="3054726"/>
                  <a:pt x="5692459" y="3058585"/>
                </a:cubicBezTo>
                <a:cubicBezTo>
                  <a:pt x="5577355" y="2989137"/>
                  <a:pt x="5463536" y="2917760"/>
                  <a:pt x="5352292" y="2842525"/>
                </a:cubicBezTo>
                <a:cubicBezTo>
                  <a:pt x="5050709" y="2638683"/>
                  <a:pt x="4762627" y="2420050"/>
                  <a:pt x="4470046" y="2206561"/>
                </a:cubicBezTo>
                <a:cubicBezTo>
                  <a:pt x="4371661" y="2134541"/>
                  <a:pt x="4293855" y="2042587"/>
                  <a:pt x="4205115" y="1961564"/>
                </a:cubicBezTo>
                <a:cubicBezTo>
                  <a:pt x="4145956" y="1907550"/>
                  <a:pt x="4089368" y="1850963"/>
                  <a:pt x="4020564" y="1806593"/>
                </a:cubicBezTo>
                <a:cubicBezTo>
                  <a:pt x="3992271" y="1788587"/>
                  <a:pt x="3962691" y="1772511"/>
                  <a:pt x="3924751" y="1777013"/>
                </a:cubicBezTo>
                <a:cubicBezTo>
                  <a:pt x="3909962" y="1778943"/>
                  <a:pt x="3893242" y="1782800"/>
                  <a:pt x="3888098" y="1799519"/>
                </a:cubicBezTo>
                <a:cubicBezTo>
                  <a:pt x="3883596" y="1816238"/>
                  <a:pt x="3897100" y="1823955"/>
                  <a:pt x="3909319" y="1831028"/>
                </a:cubicBezTo>
                <a:cubicBezTo>
                  <a:pt x="3912534" y="1832957"/>
                  <a:pt x="3915749" y="1835530"/>
                  <a:pt x="3918964" y="1835530"/>
                </a:cubicBezTo>
                <a:cubicBezTo>
                  <a:pt x="3980052" y="1839387"/>
                  <a:pt x="3994199" y="1888258"/>
                  <a:pt x="4023137" y="1923626"/>
                </a:cubicBezTo>
                <a:cubicBezTo>
                  <a:pt x="4032139" y="1934558"/>
                  <a:pt x="4032781" y="1945489"/>
                  <a:pt x="4023137" y="1958349"/>
                </a:cubicBezTo>
                <a:cubicBezTo>
                  <a:pt x="4005773" y="1981498"/>
                  <a:pt x="4017992" y="1991787"/>
                  <a:pt x="4041141" y="1998217"/>
                </a:cubicBezTo>
                <a:cubicBezTo>
                  <a:pt x="4064289" y="2004648"/>
                  <a:pt x="4089368" y="2006576"/>
                  <a:pt x="4114446" y="2021367"/>
                </a:cubicBezTo>
                <a:cubicBezTo>
                  <a:pt x="4074579" y="2033584"/>
                  <a:pt x="4046928" y="2020725"/>
                  <a:pt x="4021207" y="2004648"/>
                </a:cubicBezTo>
                <a:cubicBezTo>
                  <a:pt x="3963333" y="1969281"/>
                  <a:pt x="3926038" y="1917194"/>
                  <a:pt x="3890670" y="1863823"/>
                </a:cubicBezTo>
                <a:cubicBezTo>
                  <a:pt x="3883596" y="1853534"/>
                  <a:pt x="3877809" y="1841959"/>
                  <a:pt x="3868164" y="1833600"/>
                </a:cubicBezTo>
                <a:cubicBezTo>
                  <a:pt x="3850158" y="1816881"/>
                  <a:pt x="3830867" y="1814953"/>
                  <a:pt x="3809005" y="1835530"/>
                </a:cubicBezTo>
                <a:cubicBezTo>
                  <a:pt x="3780067" y="1862537"/>
                  <a:pt x="3769780" y="1860608"/>
                  <a:pt x="3760134" y="1825885"/>
                </a:cubicBezTo>
                <a:cubicBezTo>
                  <a:pt x="3747272" y="1778943"/>
                  <a:pt x="3718336" y="1746147"/>
                  <a:pt x="3668822" y="1728786"/>
                </a:cubicBezTo>
                <a:cubicBezTo>
                  <a:pt x="3658535" y="1724927"/>
                  <a:pt x="3647603" y="1719782"/>
                  <a:pt x="3636671" y="1728142"/>
                </a:cubicBezTo>
                <a:cubicBezTo>
                  <a:pt x="3625097" y="1737788"/>
                  <a:pt x="3632812" y="1747433"/>
                  <a:pt x="3637314" y="1756437"/>
                </a:cubicBezTo>
                <a:cubicBezTo>
                  <a:pt x="3643744" y="1770583"/>
                  <a:pt x="3651461" y="1784730"/>
                  <a:pt x="3657248" y="1799519"/>
                </a:cubicBezTo>
                <a:cubicBezTo>
                  <a:pt x="3667537" y="1823312"/>
                  <a:pt x="3669467" y="1848391"/>
                  <a:pt x="3650175" y="1871539"/>
                </a:cubicBezTo>
                <a:cubicBezTo>
                  <a:pt x="3636027" y="1888258"/>
                  <a:pt x="3637314" y="1899190"/>
                  <a:pt x="3655963" y="1910765"/>
                </a:cubicBezTo>
                <a:cubicBezTo>
                  <a:pt x="3715764" y="1946775"/>
                  <a:pt x="3753704" y="1993716"/>
                  <a:pt x="3733126" y="2067022"/>
                </a:cubicBezTo>
                <a:cubicBezTo>
                  <a:pt x="3729911" y="2077311"/>
                  <a:pt x="3733770" y="2087600"/>
                  <a:pt x="3745987" y="2086956"/>
                </a:cubicBezTo>
                <a:cubicBezTo>
                  <a:pt x="3772995" y="2085028"/>
                  <a:pt x="3777495" y="2101747"/>
                  <a:pt x="3785212" y="2119109"/>
                </a:cubicBezTo>
                <a:cubicBezTo>
                  <a:pt x="3860447" y="2285655"/>
                  <a:pt x="3969120" y="2430981"/>
                  <a:pt x="4094512" y="2567305"/>
                </a:cubicBezTo>
                <a:cubicBezTo>
                  <a:pt x="4218619" y="2702344"/>
                  <a:pt x="4358159" y="2823234"/>
                  <a:pt x="4506699" y="2938980"/>
                </a:cubicBezTo>
                <a:cubicBezTo>
                  <a:pt x="4464901" y="2935122"/>
                  <a:pt x="4410886" y="2911330"/>
                  <a:pt x="4358802" y="2883679"/>
                </a:cubicBezTo>
                <a:cubicBezTo>
                  <a:pt x="4221193" y="2809730"/>
                  <a:pt x="4108016" y="2709416"/>
                  <a:pt x="3992913" y="2611032"/>
                </a:cubicBezTo>
                <a:cubicBezTo>
                  <a:pt x="3912534" y="2542227"/>
                  <a:pt x="3834084" y="2471493"/>
                  <a:pt x="3744057" y="2412332"/>
                </a:cubicBezTo>
                <a:cubicBezTo>
                  <a:pt x="3733770" y="2405903"/>
                  <a:pt x="3726696" y="2397543"/>
                  <a:pt x="3720909" y="2387254"/>
                </a:cubicBezTo>
                <a:cubicBezTo>
                  <a:pt x="3715764" y="2378252"/>
                  <a:pt x="3708047" y="2369893"/>
                  <a:pt x="3694545" y="2373750"/>
                </a:cubicBezTo>
                <a:cubicBezTo>
                  <a:pt x="3681041" y="2378252"/>
                  <a:pt x="3679754" y="2389827"/>
                  <a:pt x="3679754" y="2400116"/>
                </a:cubicBezTo>
                <a:cubicBezTo>
                  <a:pt x="3681684" y="2438698"/>
                  <a:pt x="3692615" y="2473421"/>
                  <a:pt x="3716407" y="2504287"/>
                </a:cubicBezTo>
                <a:cubicBezTo>
                  <a:pt x="3762706" y="2566020"/>
                  <a:pt x="3824437" y="2614247"/>
                  <a:pt x="3886168" y="2662474"/>
                </a:cubicBezTo>
                <a:cubicBezTo>
                  <a:pt x="3971693" y="2728707"/>
                  <a:pt x="4050787" y="2800727"/>
                  <a:pt x="4122163" y="2881107"/>
                </a:cubicBezTo>
                <a:cubicBezTo>
                  <a:pt x="4070721" y="2841882"/>
                  <a:pt x="4019277" y="2802013"/>
                  <a:pt x="3967191" y="2762788"/>
                </a:cubicBezTo>
                <a:cubicBezTo>
                  <a:pt x="3927966" y="2733209"/>
                  <a:pt x="3887455" y="2704914"/>
                  <a:pt x="3847588" y="2675978"/>
                </a:cubicBezTo>
                <a:cubicBezTo>
                  <a:pt x="3837941" y="2668905"/>
                  <a:pt x="3827652" y="2661189"/>
                  <a:pt x="3814150" y="2670833"/>
                </a:cubicBezTo>
                <a:cubicBezTo>
                  <a:pt x="3801931" y="2679193"/>
                  <a:pt x="3803861" y="2691412"/>
                  <a:pt x="3806433" y="2702986"/>
                </a:cubicBezTo>
                <a:cubicBezTo>
                  <a:pt x="3816078" y="2748641"/>
                  <a:pt x="3843086" y="2785294"/>
                  <a:pt x="3876524" y="2818089"/>
                </a:cubicBezTo>
                <a:cubicBezTo>
                  <a:pt x="3917034" y="2857314"/>
                  <a:pt x="3959476" y="2894611"/>
                  <a:pt x="4003201" y="2931907"/>
                </a:cubicBezTo>
                <a:cubicBezTo>
                  <a:pt x="3956261" y="2921618"/>
                  <a:pt x="3909319" y="2911330"/>
                  <a:pt x="3862377" y="2902971"/>
                </a:cubicBezTo>
                <a:cubicBezTo>
                  <a:pt x="3883596" y="2977562"/>
                  <a:pt x="3933110" y="2992353"/>
                  <a:pt x="3977480" y="3003927"/>
                </a:cubicBezTo>
                <a:cubicBezTo>
                  <a:pt x="4037283" y="3018716"/>
                  <a:pt x="4094512" y="3037365"/>
                  <a:pt x="4151101" y="3058585"/>
                </a:cubicBezTo>
                <a:cubicBezTo>
                  <a:pt x="4174892" y="3079805"/>
                  <a:pt x="4198686" y="3100383"/>
                  <a:pt x="4221834" y="3122245"/>
                </a:cubicBezTo>
                <a:cubicBezTo>
                  <a:pt x="4245627" y="3144753"/>
                  <a:pt x="4268133" y="3167259"/>
                  <a:pt x="4290640" y="3191050"/>
                </a:cubicBezTo>
                <a:cubicBezTo>
                  <a:pt x="4306715" y="3208411"/>
                  <a:pt x="4326007" y="3223203"/>
                  <a:pt x="4307359" y="3252781"/>
                </a:cubicBezTo>
                <a:cubicBezTo>
                  <a:pt x="4298999" y="3266285"/>
                  <a:pt x="4353655" y="3339593"/>
                  <a:pt x="4371019" y="3344093"/>
                </a:cubicBezTo>
                <a:cubicBezTo>
                  <a:pt x="4373591" y="3344735"/>
                  <a:pt x="4376162" y="3345380"/>
                  <a:pt x="4378091" y="3345380"/>
                </a:cubicBezTo>
                <a:cubicBezTo>
                  <a:pt x="4415390" y="3342808"/>
                  <a:pt x="4423749" y="3364671"/>
                  <a:pt x="4424390" y="3392322"/>
                </a:cubicBezTo>
                <a:cubicBezTo>
                  <a:pt x="4425034" y="3419328"/>
                  <a:pt x="4418604" y="3452766"/>
                  <a:pt x="4469403" y="3439262"/>
                </a:cubicBezTo>
                <a:cubicBezTo>
                  <a:pt x="4475190" y="3437977"/>
                  <a:pt x="4476478" y="3441834"/>
                  <a:pt x="4479048" y="3446336"/>
                </a:cubicBezTo>
                <a:cubicBezTo>
                  <a:pt x="4534350" y="3561439"/>
                  <a:pt x="4627590" y="3650178"/>
                  <a:pt x="4719544" y="3738917"/>
                </a:cubicBezTo>
                <a:cubicBezTo>
                  <a:pt x="4724691" y="3743419"/>
                  <a:pt x="4729833" y="3747920"/>
                  <a:pt x="4734977" y="3752421"/>
                </a:cubicBezTo>
                <a:cubicBezTo>
                  <a:pt x="4638523" y="3729915"/>
                  <a:pt x="4320218" y="3700977"/>
                  <a:pt x="4226978" y="3710624"/>
                </a:cubicBezTo>
                <a:cubicBezTo>
                  <a:pt x="4144027" y="3718984"/>
                  <a:pt x="3675254" y="3578802"/>
                  <a:pt x="3578155" y="3495850"/>
                </a:cubicBezTo>
                <a:cubicBezTo>
                  <a:pt x="3564651" y="3560796"/>
                  <a:pt x="3593587" y="3586517"/>
                  <a:pt x="3616738" y="3616098"/>
                </a:cubicBezTo>
                <a:cubicBezTo>
                  <a:pt x="3649531" y="3657895"/>
                  <a:pt x="3654676" y="3687475"/>
                  <a:pt x="3592944" y="3720913"/>
                </a:cubicBezTo>
                <a:cubicBezTo>
                  <a:pt x="3416109" y="3816082"/>
                  <a:pt x="3418038" y="3819297"/>
                  <a:pt x="3583942" y="3948546"/>
                </a:cubicBezTo>
                <a:cubicBezTo>
                  <a:pt x="3591659" y="3954335"/>
                  <a:pt x="3587800" y="3972982"/>
                  <a:pt x="3589730" y="3985844"/>
                </a:cubicBezTo>
                <a:cubicBezTo>
                  <a:pt x="3546645" y="4005135"/>
                  <a:pt x="3495846" y="3954978"/>
                  <a:pt x="3444404" y="4008992"/>
                </a:cubicBezTo>
                <a:cubicBezTo>
                  <a:pt x="3666250" y="4246272"/>
                  <a:pt x="4003845" y="4471979"/>
                  <a:pt x="4309931" y="4650101"/>
                </a:cubicBezTo>
                <a:cubicBezTo>
                  <a:pt x="4062362" y="4708617"/>
                  <a:pt x="3913819" y="4502845"/>
                  <a:pt x="3731840" y="4529209"/>
                </a:cubicBezTo>
                <a:cubicBezTo>
                  <a:pt x="3641172" y="4593512"/>
                  <a:pt x="3911247" y="4697685"/>
                  <a:pt x="3653390" y="4727908"/>
                </a:cubicBezTo>
                <a:cubicBezTo>
                  <a:pt x="3765278" y="4784495"/>
                  <a:pt x="3848230" y="4839796"/>
                  <a:pt x="3925393" y="4904742"/>
                </a:cubicBezTo>
                <a:cubicBezTo>
                  <a:pt x="4062362" y="5021132"/>
                  <a:pt x="4089368" y="5098297"/>
                  <a:pt x="4026352" y="5254555"/>
                </a:cubicBezTo>
                <a:cubicBezTo>
                  <a:pt x="3984554" y="5357440"/>
                  <a:pt x="3924108" y="5451967"/>
                  <a:pt x="3977480" y="5574787"/>
                </a:cubicBezTo>
                <a:cubicBezTo>
                  <a:pt x="4014133" y="5659024"/>
                  <a:pt x="3999986" y="5714325"/>
                  <a:pt x="3861090" y="5676385"/>
                </a:cubicBezTo>
                <a:cubicBezTo>
                  <a:pt x="3711264" y="5635875"/>
                  <a:pt x="3654676" y="5711753"/>
                  <a:pt x="3692615" y="5859008"/>
                </a:cubicBezTo>
                <a:cubicBezTo>
                  <a:pt x="3717051" y="5953535"/>
                  <a:pt x="3691328" y="5983115"/>
                  <a:pt x="3588443" y="5972183"/>
                </a:cubicBezTo>
                <a:cubicBezTo>
                  <a:pt x="3474625" y="5959965"/>
                  <a:pt x="3366596" y="5898233"/>
                  <a:pt x="3225771" y="5927814"/>
                </a:cubicBezTo>
                <a:cubicBezTo>
                  <a:pt x="3338301" y="6100148"/>
                  <a:pt x="3578798" y="6051276"/>
                  <a:pt x="3709977" y="6215251"/>
                </a:cubicBezTo>
                <a:cubicBezTo>
                  <a:pt x="3553719" y="6215893"/>
                  <a:pt x="3434115" y="6215251"/>
                  <a:pt x="3318367" y="6179240"/>
                </a:cubicBezTo>
                <a:cubicBezTo>
                  <a:pt x="3270140" y="6164451"/>
                  <a:pt x="3217411" y="6149662"/>
                  <a:pt x="3190403" y="6199174"/>
                </a:cubicBezTo>
                <a:cubicBezTo>
                  <a:pt x="3158252" y="6258978"/>
                  <a:pt x="3223841" y="6281484"/>
                  <a:pt x="3263066" y="6292415"/>
                </a:cubicBezTo>
                <a:cubicBezTo>
                  <a:pt x="3373669" y="6322638"/>
                  <a:pt x="3458550" y="6394014"/>
                  <a:pt x="3550504" y="6449958"/>
                </a:cubicBezTo>
                <a:cubicBezTo>
                  <a:pt x="3726616" y="6557427"/>
                  <a:pt x="3917990" y="6649139"/>
                  <a:pt x="4077239" y="6805655"/>
                </a:cubicBezTo>
                <a:lnTo>
                  <a:pt x="4125813" y="6858000"/>
                </a:lnTo>
                <a:lnTo>
                  <a:pt x="4084568" y="6858000"/>
                </a:lnTo>
                <a:lnTo>
                  <a:pt x="3991456" y="6828025"/>
                </a:lnTo>
                <a:cubicBezTo>
                  <a:pt x="3846743" y="6771357"/>
                  <a:pt x="3719301" y="6699136"/>
                  <a:pt x="3569795" y="6680810"/>
                </a:cubicBezTo>
                <a:cubicBezTo>
                  <a:pt x="3613040" y="6726948"/>
                  <a:pt x="3659338" y="6769067"/>
                  <a:pt x="3707747" y="6808392"/>
                </a:cubicBezTo>
                <a:lnTo>
                  <a:pt x="3775165" y="6858000"/>
                </a:lnTo>
                <a:lnTo>
                  <a:pt x="0" y="6858000"/>
                </a:lnTo>
                <a:close/>
              </a:path>
            </a:pathLst>
          </a:custGeom>
        </p:spPr>
      </p:pic>
      <p:sp>
        <p:nvSpPr>
          <p:cNvPr id="2" name="Title 1">
            <a:extLst>
              <a:ext uri="{FF2B5EF4-FFF2-40B4-BE49-F238E27FC236}">
                <a16:creationId xmlns:a16="http://schemas.microsoft.com/office/drawing/2014/main" id="{DC83D5A7-09C1-2148-B4A5-AAED3368172E}"/>
              </a:ext>
            </a:extLst>
          </p:cNvPr>
          <p:cNvSpPr>
            <a:spLocks noGrp="1"/>
          </p:cNvSpPr>
          <p:nvPr>
            <p:ph type="title"/>
          </p:nvPr>
        </p:nvSpPr>
        <p:spPr>
          <a:xfrm>
            <a:off x="5058888" y="2878372"/>
            <a:ext cx="6294912" cy="969233"/>
          </a:xfrm>
        </p:spPr>
        <p:txBody>
          <a:bodyPr anchor="b">
            <a:normAutofit/>
          </a:bodyPr>
          <a:lstStyle/>
          <a:p>
            <a:r>
              <a:rPr lang="en-US" dirty="0" err="1"/>
              <a:t>流动性与</a:t>
            </a:r>
            <a:r>
              <a:rPr lang="zh-CN" altLang="en-US" dirty="0"/>
              <a:t>“脱嵌”</a:t>
            </a:r>
            <a:endParaRPr lang="en-US" dirty="0"/>
          </a:p>
        </p:txBody>
      </p:sp>
      <p:pic>
        <p:nvPicPr>
          <p:cNvPr id="7" name="Picture 6" descr="A group of people eating at a table&#10;&#10;Description automatically generated with low confidence">
            <a:extLst>
              <a:ext uri="{FF2B5EF4-FFF2-40B4-BE49-F238E27FC236}">
                <a16:creationId xmlns:a16="http://schemas.microsoft.com/office/drawing/2014/main" id="{56ECAD1E-657F-3D42-9E79-18E653A7388D}"/>
              </a:ext>
            </a:extLst>
          </p:cNvPr>
          <p:cNvPicPr>
            <a:picLocks noChangeAspect="1"/>
          </p:cNvPicPr>
          <p:nvPr/>
        </p:nvPicPr>
        <p:blipFill rotWithShape="1">
          <a:blip r:embed="rId3"/>
          <a:srcRect t="15325" r="-2" b="7298"/>
          <a:stretch/>
        </p:blipFill>
        <p:spPr>
          <a:xfrm>
            <a:off x="7653520" y="10"/>
            <a:ext cx="4538480" cy="2624956"/>
          </a:xfrm>
          <a:custGeom>
            <a:avLst/>
            <a:gdLst/>
            <a:ahLst/>
            <a:cxnLst/>
            <a:rect l="l" t="t" r="r" b="b"/>
            <a:pathLst>
              <a:path w="4538480" h="2624966">
                <a:moveTo>
                  <a:pt x="0" y="0"/>
                </a:moveTo>
                <a:lnTo>
                  <a:pt x="4538480" y="0"/>
                </a:lnTo>
                <a:lnTo>
                  <a:pt x="4538480" y="2278570"/>
                </a:lnTo>
                <a:lnTo>
                  <a:pt x="4520384" y="2284270"/>
                </a:lnTo>
                <a:cubicBezTo>
                  <a:pt x="3945063" y="2457853"/>
                  <a:pt x="2850619" y="2701056"/>
                  <a:pt x="1497830" y="2602030"/>
                </a:cubicBezTo>
                <a:cubicBezTo>
                  <a:pt x="1428382" y="2596885"/>
                  <a:pt x="1362793" y="2593669"/>
                  <a:pt x="1295917" y="2591098"/>
                </a:cubicBezTo>
                <a:cubicBezTo>
                  <a:pt x="852222" y="2571324"/>
                  <a:pt x="414677" y="2559146"/>
                  <a:pt x="120277" y="2541000"/>
                </a:cubicBezTo>
                <a:lnTo>
                  <a:pt x="0" y="2532395"/>
                </a:lnTo>
                <a:close/>
              </a:path>
            </a:pathLst>
          </a:custGeom>
        </p:spPr>
      </p:pic>
      <p:sp>
        <p:nvSpPr>
          <p:cNvPr id="3" name="Content Placeholder 2">
            <a:extLst>
              <a:ext uri="{FF2B5EF4-FFF2-40B4-BE49-F238E27FC236}">
                <a16:creationId xmlns:a16="http://schemas.microsoft.com/office/drawing/2014/main" id="{DA0E37A0-18FA-5949-967E-841CEB7C7AFA}"/>
              </a:ext>
            </a:extLst>
          </p:cNvPr>
          <p:cNvSpPr>
            <a:spLocks noGrp="1"/>
          </p:cNvSpPr>
          <p:nvPr>
            <p:ph idx="1"/>
          </p:nvPr>
        </p:nvSpPr>
        <p:spPr>
          <a:xfrm>
            <a:off x="5058887" y="4101011"/>
            <a:ext cx="6400800" cy="1693099"/>
          </a:xfrm>
        </p:spPr>
        <p:txBody>
          <a:bodyPr>
            <a:noAutofit/>
          </a:bodyPr>
          <a:lstStyle/>
          <a:p>
            <a:r>
              <a:rPr lang="zh-CN" altLang="en-US" sz="1400" dirty="0"/>
              <a:t>“市场”和“国家”导致身体和社会两方面的流动性不断增加</a:t>
            </a:r>
            <a:endParaRPr lang="en-US" altLang="zh-CN" sz="1400" dirty="0"/>
          </a:p>
          <a:p>
            <a:pPr marL="0" indent="0">
              <a:buNone/>
            </a:pPr>
            <a:r>
              <a:rPr lang="en-US" altLang="zh-CN" sz="1400" dirty="0"/>
              <a:t>20</a:t>
            </a:r>
            <a:r>
              <a:rPr lang="zh-CN" altLang="en-US" sz="1400" dirty="0"/>
              <a:t>世纪</a:t>
            </a:r>
            <a:r>
              <a:rPr lang="en-US" altLang="zh-CN" sz="1400" dirty="0"/>
              <a:t>80</a:t>
            </a:r>
            <a:r>
              <a:rPr lang="zh-CN" altLang="en-US" sz="1400" dirty="0"/>
              <a:t>、</a:t>
            </a:r>
            <a:r>
              <a:rPr lang="en-US" altLang="zh-CN" sz="1400" dirty="0"/>
              <a:t>90</a:t>
            </a:r>
            <a:r>
              <a:rPr lang="zh-CN" altLang="en-US" sz="1400" dirty="0"/>
              <a:t>年代 “民工潮”；  </a:t>
            </a:r>
            <a:r>
              <a:rPr lang="en-US" altLang="zh-CN" sz="1400" dirty="0"/>
              <a:t>1989-1994</a:t>
            </a:r>
            <a:r>
              <a:rPr lang="zh-CN" altLang="en-US" sz="1400" dirty="0"/>
              <a:t>年间 “下海风”</a:t>
            </a:r>
            <a:endParaRPr lang="en-US" altLang="zh-CN" sz="1400" dirty="0"/>
          </a:p>
          <a:p>
            <a:pPr marL="0" indent="0">
              <a:buNone/>
            </a:pPr>
            <a:r>
              <a:rPr lang="en-US" altLang="zh-CN" sz="1400" dirty="0"/>
              <a:t>1985</a:t>
            </a:r>
            <a:r>
              <a:rPr lang="zh-CN" altLang="en-US" sz="1400" dirty="0"/>
              <a:t>年全国人大通过一项法案要求给所有中国公民发身份证：户籍和身体迁移</a:t>
            </a:r>
            <a:endParaRPr lang="en-US" altLang="zh-CN" sz="1400" dirty="0"/>
          </a:p>
          <a:p>
            <a:pPr marL="0" indent="0">
              <a:buNone/>
            </a:pPr>
            <a:r>
              <a:rPr lang="zh-CN" altLang="en-US" sz="1400" dirty="0"/>
              <a:t>代表个人从家庭、社区、工作单位，最终是国家的束缚中解放出来的重要进步</a:t>
            </a:r>
            <a:endParaRPr lang="en-US" sz="1400" dirty="0"/>
          </a:p>
          <a:p>
            <a:r>
              <a:rPr lang="en-US" sz="1400" dirty="0" err="1"/>
              <a:t>社会流动性是变革的重要催化剂</a:t>
            </a:r>
            <a:r>
              <a:rPr lang="zh-CN" altLang="en-US" sz="1400" dirty="0"/>
              <a:t>，使人们脱嵌，摆脱各种各样的“祖荫”</a:t>
            </a:r>
            <a:endParaRPr lang="en-US" sz="1400" dirty="0"/>
          </a:p>
          <a:p>
            <a:r>
              <a:rPr lang="en-US" sz="1400" dirty="0" err="1"/>
              <a:t>个体的能动性和有限性</a:t>
            </a:r>
            <a:endParaRPr lang="en-US" sz="1400" dirty="0"/>
          </a:p>
          <a:p>
            <a:pPr marL="0" indent="0">
              <a:lnSpc>
                <a:spcPct val="100000"/>
              </a:lnSpc>
              <a:buNone/>
            </a:pPr>
            <a:r>
              <a:rPr lang="zh-CN" altLang="en-US" sz="1400" dirty="0"/>
              <a:t>无法改变社会结构，但获得解放的个体能重塑他们与社会群体和社会制度之间的关系，推动后者的变迁。如</a:t>
            </a:r>
            <a:r>
              <a:rPr lang="en-US" altLang="zh-CN" sz="1400" dirty="0"/>
              <a:t>1990</a:t>
            </a:r>
            <a:r>
              <a:rPr lang="zh-CN" altLang="en-US" sz="1400" dirty="0"/>
              <a:t>年中国政府颁布</a:t>
            </a:r>
            <a:r>
              <a:rPr lang="en-US" altLang="zh-CN" sz="1400" dirty="0"/>
              <a:t>《</a:t>
            </a:r>
            <a:r>
              <a:rPr lang="zh-CN" altLang="en-US" sz="1400" dirty="0"/>
              <a:t>行政诉讼法</a:t>
            </a:r>
            <a:r>
              <a:rPr lang="en-US" altLang="zh-CN" sz="1400" dirty="0"/>
              <a:t>》</a:t>
            </a:r>
            <a:r>
              <a:rPr lang="zh-CN" altLang="en-US" sz="1400" dirty="0"/>
              <a:t>，首次赋予公民起诉地方政府和机构的合法权利。</a:t>
            </a:r>
            <a:endParaRPr lang="en-US" altLang="zh-CN" sz="1400" dirty="0"/>
          </a:p>
        </p:txBody>
      </p:sp>
    </p:spTree>
    <p:extLst>
      <p:ext uri="{BB962C8B-B14F-4D97-AF65-F5344CB8AC3E}">
        <p14:creationId xmlns:p14="http://schemas.microsoft.com/office/powerpoint/2010/main" val="2834840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77" name="Rectangle 19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3162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58390D9-3546-3E45-94D4-D72E8D3AAC66}"/>
              </a:ext>
            </a:extLst>
          </p:cNvPr>
          <p:cNvSpPr>
            <a:spLocks noGrp="1"/>
          </p:cNvSpPr>
          <p:nvPr>
            <p:ph type="title"/>
          </p:nvPr>
        </p:nvSpPr>
        <p:spPr>
          <a:xfrm>
            <a:off x="524256" y="491260"/>
            <a:ext cx="6594189" cy="1625210"/>
          </a:xfrm>
        </p:spPr>
        <p:txBody>
          <a:bodyPr vert="horz" lIns="91440" tIns="45720" rIns="91440" bIns="45720" rtlCol="0">
            <a:normAutofit/>
          </a:bodyPr>
          <a:lstStyle/>
          <a:p>
            <a:r>
              <a:rPr lang="en-US">
                <a:solidFill>
                  <a:srgbClr val="FFFFFF"/>
                </a:solidFill>
              </a:rPr>
              <a:t>个体身份和认同政治</a:t>
            </a:r>
          </a:p>
        </p:txBody>
      </p:sp>
      <p:pic>
        <p:nvPicPr>
          <p:cNvPr id="10" name="Picture 9" descr="A picture containing outdoor, person, grass, bicycle&#10;&#10;Description automatically generated">
            <a:extLst>
              <a:ext uri="{FF2B5EF4-FFF2-40B4-BE49-F238E27FC236}">
                <a16:creationId xmlns:a16="http://schemas.microsoft.com/office/drawing/2014/main" id="{BC5584ED-0867-3A43-B39B-1389FF7FA155}"/>
              </a:ext>
            </a:extLst>
          </p:cNvPr>
          <p:cNvPicPr>
            <a:picLocks noChangeAspect="1"/>
          </p:cNvPicPr>
          <p:nvPr/>
        </p:nvPicPr>
        <p:blipFill rotWithShape="1">
          <a:blip r:embed="rId2"/>
          <a:srcRect b="11113"/>
          <a:stretch/>
        </p:blipFill>
        <p:spPr>
          <a:xfrm>
            <a:off x="327546" y="2454903"/>
            <a:ext cx="3442801" cy="4080254"/>
          </a:xfrm>
          <a:prstGeom prst="rect">
            <a:avLst/>
          </a:prstGeom>
        </p:spPr>
      </p:pic>
      <p:pic>
        <p:nvPicPr>
          <p:cNvPr id="5" name="Picture 4" descr="A picture containing text, newspaper&#10;&#10;Description automatically generated">
            <a:extLst>
              <a:ext uri="{FF2B5EF4-FFF2-40B4-BE49-F238E27FC236}">
                <a16:creationId xmlns:a16="http://schemas.microsoft.com/office/drawing/2014/main" id="{662515BE-9B3B-7A4B-BBBD-913846595F3B}"/>
              </a:ext>
            </a:extLst>
          </p:cNvPr>
          <p:cNvPicPr>
            <a:picLocks noChangeAspect="1"/>
          </p:cNvPicPr>
          <p:nvPr/>
        </p:nvPicPr>
        <p:blipFill rotWithShape="1">
          <a:blip r:embed="rId3"/>
          <a:srcRect t="14318" r="-3" b="11312"/>
          <a:stretch/>
        </p:blipFill>
        <p:spPr>
          <a:xfrm>
            <a:off x="3942260" y="2454901"/>
            <a:ext cx="3442803" cy="4080255"/>
          </a:xfrm>
          <a:prstGeom prst="rect">
            <a:avLst/>
          </a:prstGeom>
        </p:spPr>
      </p:pic>
      <p:sp>
        <p:nvSpPr>
          <p:cNvPr id="193" name="Rectangle 19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74" name="Content Placeholder 6149">
            <a:extLst>
              <a:ext uri="{FF2B5EF4-FFF2-40B4-BE49-F238E27FC236}">
                <a16:creationId xmlns:a16="http://schemas.microsoft.com/office/drawing/2014/main" id="{01D7F5E1-F888-426A-8D23-321ED2A970FB}"/>
              </a:ext>
            </a:extLst>
          </p:cNvPr>
          <p:cNvSpPr>
            <a:spLocks noGrp="1"/>
          </p:cNvSpPr>
          <p:nvPr>
            <p:ph idx="1"/>
          </p:nvPr>
        </p:nvSpPr>
        <p:spPr>
          <a:xfrm>
            <a:off x="7957973" y="763523"/>
            <a:ext cx="3511296" cy="5330952"/>
          </a:xfrm>
        </p:spPr>
        <p:txBody>
          <a:bodyPr anchor="ctr">
            <a:normAutofit/>
          </a:bodyPr>
          <a:lstStyle/>
          <a:p>
            <a:pPr>
              <a:lnSpc>
                <a:spcPct val="100000"/>
              </a:lnSpc>
            </a:pPr>
            <a:r>
              <a:rPr lang="en-US" altLang="zh-CN" sz="2200" dirty="0">
                <a:solidFill>
                  <a:srgbClr val="FFFFFF"/>
                </a:solidFill>
              </a:rPr>
              <a:t>1949</a:t>
            </a:r>
            <a:r>
              <a:rPr lang="zh-CN" altLang="en-US" sz="2200" dirty="0">
                <a:solidFill>
                  <a:srgbClr val="FFFFFF"/>
                </a:solidFill>
              </a:rPr>
              <a:t>年以后，个体被国家从宗族和社区的权力中解放出来，然后又被重新嵌入社会主义大家庭的再分配系统中，由此每个人属于国家在政治上控制和经济上管理的组织</a:t>
            </a:r>
            <a:r>
              <a:rPr lang="en-US" altLang="zh-CN" sz="2200" dirty="0">
                <a:solidFill>
                  <a:srgbClr val="FFFFFF"/>
                </a:solidFill>
              </a:rPr>
              <a:t>——</a:t>
            </a:r>
            <a:r>
              <a:rPr lang="zh-CN" altLang="en-US" sz="2200" dirty="0">
                <a:solidFill>
                  <a:srgbClr val="FFFFFF"/>
                </a:solidFill>
              </a:rPr>
              <a:t>农村的集体或城市的单位。没有独立的地位或身份</a:t>
            </a:r>
            <a:endParaRPr lang="en-US" altLang="zh-CN" sz="2200" dirty="0">
              <a:solidFill>
                <a:srgbClr val="FFFFFF"/>
              </a:solidFill>
            </a:endParaRPr>
          </a:p>
          <a:p>
            <a:pPr marL="0" indent="0">
              <a:buNone/>
            </a:pPr>
            <a:r>
              <a:rPr lang="zh-CN" altLang="en-US" sz="2200" dirty="0">
                <a:solidFill>
                  <a:srgbClr val="FFFFFF"/>
                </a:solidFill>
              </a:rPr>
              <a:t>“我们”、“我们单位”</a:t>
            </a:r>
            <a:endParaRPr lang="en-US" altLang="zh-CN" sz="2200" dirty="0">
              <a:solidFill>
                <a:srgbClr val="FFFFFF"/>
              </a:solidFill>
            </a:endParaRPr>
          </a:p>
          <a:p>
            <a:r>
              <a:rPr lang="en-US" altLang="zh-CN" sz="2200" dirty="0">
                <a:solidFill>
                  <a:srgbClr val="FFFFFF"/>
                </a:solidFill>
              </a:rPr>
              <a:t>20</a:t>
            </a:r>
            <a:r>
              <a:rPr lang="zh-CN" altLang="en-US" sz="2200" dirty="0">
                <a:solidFill>
                  <a:srgbClr val="FFFFFF"/>
                </a:solidFill>
              </a:rPr>
              <a:t>世纪</a:t>
            </a:r>
            <a:r>
              <a:rPr lang="en-US" altLang="zh-CN" sz="2200" dirty="0">
                <a:solidFill>
                  <a:srgbClr val="FFFFFF"/>
                </a:solidFill>
              </a:rPr>
              <a:t>90</a:t>
            </a:r>
            <a:r>
              <a:rPr lang="zh-CN" altLang="en-US" sz="2200" dirty="0">
                <a:solidFill>
                  <a:srgbClr val="FFFFFF"/>
                </a:solidFill>
              </a:rPr>
              <a:t>年代 “我一代”</a:t>
            </a:r>
            <a:endParaRPr lang="en-US" altLang="zh-CN" sz="2200" dirty="0">
              <a:solidFill>
                <a:srgbClr val="FFFFFF"/>
              </a:solidFill>
            </a:endParaRPr>
          </a:p>
          <a:p>
            <a:pPr marL="0" indent="0">
              <a:buNone/>
            </a:pPr>
            <a:r>
              <a:rPr lang="zh-CN" altLang="en-US" sz="2200" dirty="0">
                <a:solidFill>
                  <a:srgbClr val="FFFFFF"/>
                </a:solidFill>
              </a:rPr>
              <a:t>私营企业从业者：</a:t>
            </a:r>
            <a:endParaRPr lang="en-US" altLang="zh-CN" sz="2200" dirty="0">
              <a:solidFill>
                <a:srgbClr val="FFFFFF"/>
              </a:solidFill>
            </a:endParaRPr>
          </a:p>
          <a:p>
            <a:pPr marL="0" indent="0">
              <a:lnSpc>
                <a:spcPct val="100000"/>
              </a:lnSpc>
              <a:buNone/>
            </a:pPr>
            <a:r>
              <a:rPr lang="zh-CN" altLang="en-US" sz="2200" dirty="0">
                <a:solidFill>
                  <a:srgbClr val="FFFFFF"/>
                </a:solidFill>
              </a:rPr>
              <a:t>“小商贩”、“个体户”到“私营企业家”</a:t>
            </a:r>
            <a:endParaRPr lang="en-US" sz="2200" dirty="0">
              <a:solidFill>
                <a:srgbClr val="FFFFFF"/>
              </a:solidFill>
            </a:endParaRPr>
          </a:p>
        </p:txBody>
      </p:sp>
    </p:spTree>
    <p:extLst>
      <p:ext uri="{BB962C8B-B14F-4D97-AF65-F5344CB8AC3E}">
        <p14:creationId xmlns:p14="http://schemas.microsoft.com/office/powerpoint/2010/main" val="468984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3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10;&#10;Description automatically generated">
            <a:extLst>
              <a:ext uri="{FF2B5EF4-FFF2-40B4-BE49-F238E27FC236}">
                <a16:creationId xmlns:a16="http://schemas.microsoft.com/office/drawing/2014/main" id="{C6063143-0EA1-DC4B-A0E5-F8932EAF5832}"/>
              </a:ext>
            </a:extLst>
          </p:cNvPr>
          <p:cNvPicPr>
            <a:picLocks noChangeAspect="1"/>
          </p:cNvPicPr>
          <p:nvPr/>
        </p:nvPicPr>
        <p:blipFill rotWithShape="1">
          <a:blip r:embed="rId2"/>
          <a:srcRect l="6236"/>
          <a:stretch/>
        </p:blipFill>
        <p:spPr>
          <a:xfrm>
            <a:off x="2522356" y="10"/>
            <a:ext cx="9669642" cy="6857990"/>
          </a:xfrm>
          <a:prstGeom prst="rect">
            <a:avLst/>
          </a:prstGeom>
        </p:spPr>
      </p:pic>
      <p:sp>
        <p:nvSpPr>
          <p:cNvPr id="46" name="Rectangle 3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ontent Placeholder 18">
            <a:extLst>
              <a:ext uri="{FF2B5EF4-FFF2-40B4-BE49-F238E27FC236}">
                <a16:creationId xmlns:a16="http://schemas.microsoft.com/office/drawing/2014/main" id="{A0C5CCFB-757C-4AA1-855F-594EFBE2125D}"/>
              </a:ext>
            </a:extLst>
          </p:cNvPr>
          <p:cNvSpPr>
            <a:spLocks noGrp="1"/>
          </p:cNvSpPr>
          <p:nvPr>
            <p:ph idx="1"/>
          </p:nvPr>
        </p:nvSpPr>
        <p:spPr>
          <a:xfrm>
            <a:off x="838200" y="2434201"/>
            <a:ext cx="3822189" cy="3742762"/>
          </a:xfrm>
        </p:spPr>
        <p:txBody>
          <a:bodyPr>
            <a:normAutofit lnSpcReduction="10000"/>
          </a:bodyPr>
          <a:lstStyle/>
          <a:p>
            <a:r>
              <a:rPr lang="en-US" sz="2000" b="1" dirty="0" err="1">
                <a:highlight>
                  <a:srgbClr val="FFFF00"/>
                </a:highlight>
              </a:rPr>
              <a:t>暂住证制度和身份政治</a:t>
            </a:r>
            <a:endParaRPr lang="en-US" sz="2000" b="1" dirty="0">
              <a:highlight>
                <a:srgbClr val="FFFF00"/>
              </a:highlight>
            </a:endParaRPr>
          </a:p>
          <a:p>
            <a:pPr marL="0" indent="0">
              <a:lnSpc>
                <a:spcPct val="100000"/>
              </a:lnSpc>
              <a:buNone/>
            </a:pPr>
            <a:r>
              <a:rPr lang="zh-TW" altLang="en-US" sz="2000" dirty="0"/>
              <a:t>　</a:t>
            </a:r>
            <a:r>
              <a:rPr lang="en-US" altLang="zh-TW" sz="2000" dirty="0"/>
              <a:t>1985</a:t>
            </a:r>
            <a:r>
              <a:rPr lang="zh-TW" altLang="en-US" sz="2000" dirty="0"/>
              <a:t>年</a:t>
            </a:r>
            <a:r>
              <a:rPr lang="en-US" altLang="zh-TW" sz="2000" dirty="0"/>
              <a:t>7</a:t>
            </a:r>
            <a:r>
              <a:rPr lang="zh-TW" altLang="en-US" sz="2000" dirty="0"/>
              <a:t>月公安部颁布</a:t>
            </a:r>
            <a:r>
              <a:rPr lang="en-US" altLang="zh-TW" sz="2000" dirty="0"/>
              <a:t>《</a:t>
            </a:r>
            <a:r>
              <a:rPr lang="zh-TW" altLang="en-US" sz="2000" dirty="0"/>
              <a:t>关于城镇暂住人口管理的暂行规定</a:t>
            </a:r>
            <a:r>
              <a:rPr lang="en-US" altLang="zh-TW" sz="2000" dirty="0"/>
              <a:t>》</a:t>
            </a:r>
            <a:r>
              <a:rPr lang="zh-TW" altLang="en-US" sz="2000" dirty="0"/>
              <a:t>，标志着全国统一的暂住证制度的形成。全国共有</a:t>
            </a:r>
            <a:r>
              <a:rPr lang="en-US" altLang="zh-TW" sz="2000" dirty="0"/>
              <a:t>25</a:t>
            </a:r>
            <a:r>
              <a:rPr lang="zh-TW" altLang="en-US" sz="2000" dirty="0"/>
              <a:t>个省、市、自治区和省辖市相继出台了相关的管理规定。</a:t>
            </a:r>
            <a:endParaRPr lang="en-US" altLang="zh-TW" sz="2000" dirty="0"/>
          </a:p>
          <a:p>
            <a:pPr marL="0" indent="0">
              <a:buNone/>
            </a:pPr>
            <a:endParaRPr lang="en-US" sz="2000" dirty="0"/>
          </a:p>
          <a:p>
            <a:pPr marL="0" indent="0">
              <a:lnSpc>
                <a:spcPct val="100000"/>
              </a:lnSpc>
              <a:buNone/>
            </a:pPr>
            <a:r>
              <a:rPr lang="zh-CN" altLang="en-US" sz="2000" dirty="0"/>
              <a:t> </a:t>
            </a:r>
            <a:r>
              <a:rPr lang="en-US" altLang="zh-CN" sz="2000" dirty="0"/>
              <a:t>2001</a:t>
            </a:r>
            <a:r>
              <a:rPr lang="zh-TW" altLang="en-US" sz="2000" dirty="0"/>
              <a:t>年</a:t>
            </a:r>
            <a:r>
              <a:rPr lang="zh-CN" altLang="en-US" sz="2000" dirty="0"/>
              <a:t>，北京市政府要求所有外来人口必须领取暂住证。且分为</a:t>
            </a:r>
            <a:r>
              <a:rPr lang="en-US" altLang="zh-CN" sz="2000" dirty="0"/>
              <a:t>A\B\C</a:t>
            </a:r>
            <a:r>
              <a:rPr lang="zh-CN" altLang="en-US" sz="2000" dirty="0"/>
              <a:t>三类等级</a:t>
            </a:r>
            <a:endParaRPr lang="en-US" sz="2000" dirty="0"/>
          </a:p>
        </p:txBody>
      </p:sp>
    </p:spTree>
    <p:extLst>
      <p:ext uri="{BB962C8B-B14F-4D97-AF65-F5344CB8AC3E}">
        <p14:creationId xmlns:p14="http://schemas.microsoft.com/office/powerpoint/2010/main" val="2445891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62">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Text&#10;&#10;Description automatically generated">
            <a:extLst>
              <a:ext uri="{FF2B5EF4-FFF2-40B4-BE49-F238E27FC236}">
                <a16:creationId xmlns:a16="http://schemas.microsoft.com/office/drawing/2014/main" id="{21B06525-3918-6B41-AAA4-552364E45621}"/>
              </a:ext>
            </a:extLst>
          </p:cNvPr>
          <p:cNvPicPr>
            <a:picLocks noChangeAspect="1"/>
          </p:cNvPicPr>
          <p:nvPr/>
        </p:nvPicPr>
        <p:blipFill rotWithShape="1">
          <a:blip r:embed="rId2"/>
          <a:srcRect t="3848" r="3" b="3850"/>
          <a:stretch/>
        </p:blipFill>
        <p:spPr>
          <a:xfrm>
            <a:off x="532694" y="321733"/>
            <a:ext cx="3800040" cy="1964267"/>
          </a:xfrm>
          <a:prstGeom prst="rect">
            <a:avLst/>
          </a:prstGeom>
        </p:spPr>
      </p:pic>
      <p:pic>
        <p:nvPicPr>
          <p:cNvPr id="7" name="Picture 6" descr="A group of people dancing&#10;&#10;Description automatically generated with medium confidence">
            <a:extLst>
              <a:ext uri="{FF2B5EF4-FFF2-40B4-BE49-F238E27FC236}">
                <a16:creationId xmlns:a16="http://schemas.microsoft.com/office/drawing/2014/main" id="{439141AA-B01C-DB46-BB68-0D4E1E618A06}"/>
              </a:ext>
            </a:extLst>
          </p:cNvPr>
          <p:cNvPicPr>
            <a:picLocks noChangeAspect="1"/>
          </p:cNvPicPr>
          <p:nvPr/>
        </p:nvPicPr>
        <p:blipFill rotWithShape="1">
          <a:blip r:embed="rId3"/>
          <a:srcRect t="3460" r="3" b="19679"/>
          <a:stretch/>
        </p:blipFill>
        <p:spPr>
          <a:xfrm>
            <a:off x="486828" y="2419193"/>
            <a:ext cx="3891771" cy="2011681"/>
          </a:xfrm>
          <a:prstGeom prst="rect">
            <a:avLst/>
          </a:prstGeom>
        </p:spPr>
      </p:pic>
      <p:pic>
        <p:nvPicPr>
          <p:cNvPr id="4" name="Picture 3" descr="A group of men standing in front of a wall with graffiti&#10;&#10;Description automatically generated with medium confidence">
            <a:extLst>
              <a:ext uri="{FF2B5EF4-FFF2-40B4-BE49-F238E27FC236}">
                <a16:creationId xmlns:a16="http://schemas.microsoft.com/office/drawing/2014/main" id="{D6C30554-7250-624B-AA05-2BF1CA5F4C17}"/>
              </a:ext>
            </a:extLst>
          </p:cNvPr>
          <p:cNvPicPr>
            <a:picLocks noChangeAspect="1"/>
          </p:cNvPicPr>
          <p:nvPr/>
        </p:nvPicPr>
        <p:blipFill rotWithShape="1">
          <a:blip r:embed="rId4"/>
          <a:srcRect t="8951" r="3" b="9968"/>
          <a:stretch/>
        </p:blipFill>
        <p:spPr>
          <a:xfrm>
            <a:off x="486832" y="4572000"/>
            <a:ext cx="3891763" cy="2011680"/>
          </a:xfrm>
          <a:prstGeom prst="rect">
            <a:avLst/>
          </a:prstGeom>
        </p:spPr>
      </p:pic>
      <p:sp>
        <p:nvSpPr>
          <p:cNvPr id="65" name="Freeform: Shape 64">
            <a:extLst>
              <a:ext uri="{FF2B5EF4-FFF2-40B4-BE49-F238E27FC236}">
                <a16:creationId xmlns:a16="http://schemas.microsoft.com/office/drawing/2014/main" id="{6C1F557E-5240-4FBE-88BD-D35E6B808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5427" y="660573"/>
            <a:ext cx="6829749" cy="5692520"/>
          </a:xfrm>
          <a:custGeom>
            <a:avLst/>
            <a:gdLst>
              <a:gd name="connsiteX0" fmla="*/ 2768595 w 4574113"/>
              <a:gd name="connsiteY0" fmla="*/ 2476119 h 3812472"/>
              <a:gd name="connsiteX1" fmla="*/ 3374676 w 4574113"/>
              <a:gd name="connsiteY1" fmla="*/ 2476119 h 3812472"/>
              <a:gd name="connsiteX2" fmla="*/ 3403209 w 4574113"/>
              <a:gd name="connsiteY2" fmla="*/ 2479909 h 3812472"/>
              <a:gd name="connsiteX3" fmla="*/ 3422833 w 4574113"/>
              <a:gd name="connsiteY3" fmla="*/ 2488137 h 3812472"/>
              <a:gd name="connsiteX4" fmla="*/ 3410840 w 4574113"/>
              <a:gd name="connsiteY4" fmla="*/ 2508879 h 3812472"/>
              <a:gd name="connsiteX5" fmla="*/ 2985934 w 4574113"/>
              <a:gd name="connsiteY5" fmla="*/ 3243764 h 3812472"/>
              <a:gd name="connsiteX6" fmla="*/ 2732784 w 4574113"/>
              <a:gd name="connsiteY6" fmla="*/ 3390890 h 3812472"/>
              <a:gd name="connsiteX7" fmla="*/ 2529297 w 4574113"/>
              <a:gd name="connsiteY7" fmla="*/ 3390890 h 3812472"/>
              <a:gd name="connsiteX8" fmla="*/ 2505559 w 4574113"/>
              <a:gd name="connsiteY8" fmla="*/ 3390890 h 3812472"/>
              <a:gd name="connsiteX9" fmla="*/ 2482907 w 4574113"/>
              <a:gd name="connsiteY9" fmla="*/ 3351884 h 3812472"/>
              <a:gd name="connsiteX10" fmla="*/ 2371959 w 4574113"/>
              <a:gd name="connsiteY10" fmla="*/ 3160822 h 3812472"/>
              <a:gd name="connsiteX11" fmla="*/ 2371959 w 4574113"/>
              <a:gd name="connsiteY11" fmla="*/ 3053878 h 3812472"/>
              <a:gd name="connsiteX12" fmla="*/ 2675654 w 4574113"/>
              <a:gd name="connsiteY12" fmla="*/ 2530895 h 3812472"/>
              <a:gd name="connsiteX13" fmla="*/ 2768595 w 4574113"/>
              <a:gd name="connsiteY13" fmla="*/ 2476119 h 3812472"/>
              <a:gd name="connsiteX14" fmla="*/ 3909778 w 4574113"/>
              <a:gd name="connsiteY14" fmla="*/ 676847 h 3812472"/>
              <a:gd name="connsiteX15" fmla="*/ 4305516 w 4574113"/>
              <a:gd name="connsiteY15" fmla="*/ 676847 h 3812472"/>
              <a:gd name="connsiteX16" fmla="*/ 4367056 w 4574113"/>
              <a:gd name="connsiteY16" fmla="*/ 712612 h 3812472"/>
              <a:gd name="connsiteX17" fmla="*/ 4564498 w 4574113"/>
              <a:gd name="connsiteY17" fmla="*/ 1054092 h 3812472"/>
              <a:gd name="connsiteX18" fmla="*/ 4564498 w 4574113"/>
              <a:gd name="connsiteY18" fmla="*/ 1123921 h 3812472"/>
              <a:gd name="connsiteX19" fmla="*/ 4367056 w 4574113"/>
              <a:gd name="connsiteY19" fmla="*/ 1465401 h 3812472"/>
              <a:gd name="connsiteX20" fmla="*/ 4305516 w 4574113"/>
              <a:gd name="connsiteY20" fmla="*/ 1501167 h 3812472"/>
              <a:gd name="connsiteX21" fmla="*/ 3909778 w 4574113"/>
              <a:gd name="connsiteY21" fmla="*/ 1501167 h 3812472"/>
              <a:gd name="connsiteX22" fmla="*/ 3849091 w 4574113"/>
              <a:gd name="connsiteY22" fmla="*/ 1465401 h 3812472"/>
              <a:gd name="connsiteX23" fmla="*/ 3650795 w 4574113"/>
              <a:gd name="connsiteY23" fmla="*/ 1123921 h 3812472"/>
              <a:gd name="connsiteX24" fmla="*/ 3650795 w 4574113"/>
              <a:gd name="connsiteY24" fmla="*/ 1054092 h 3812472"/>
              <a:gd name="connsiteX25" fmla="*/ 3849091 w 4574113"/>
              <a:gd name="connsiteY25" fmla="*/ 712612 h 3812472"/>
              <a:gd name="connsiteX26" fmla="*/ 3909778 w 4574113"/>
              <a:gd name="connsiteY26" fmla="*/ 676847 h 3812472"/>
              <a:gd name="connsiteX27" fmla="*/ 1104892 w 4574113"/>
              <a:gd name="connsiteY27" fmla="*/ 0 h 3812472"/>
              <a:gd name="connsiteX28" fmla="*/ 2732784 w 4574113"/>
              <a:gd name="connsiteY28" fmla="*/ 0 h 3812472"/>
              <a:gd name="connsiteX29" fmla="*/ 2985934 w 4574113"/>
              <a:gd name="connsiteY29" fmla="*/ 147125 h 3812472"/>
              <a:gd name="connsiteX30" fmla="*/ 3798122 w 4574113"/>
              <a:gd name="connsiteY30" fmla="*/ 1551823 h 3812472"/>
              <a:gd name="connsiteX31" fmla="*/ 3798122 w 4574113"/>
              <a:gd name="connsiteY31" fmla="*/ 1839068 h 3812472"/>
              <a:gd name="connsiteX32" fmla="*/ 3496551 w 4574113"/>
              <a:gd name="connsiteY32" fmla="*/ 2360642 h 3812472"/>
              <a:gd name="connsiteX33" fmla="*/ 3471135 w 4574113"/>
              <a:gd name="connsiteY33" fmla="*/ 2404597 h 3812472"/>
              <a:gd name="connsiteX34" fmla="*/ 3472029 w 4574113"/>
              <a:gd name="connsiteY34" fmla="*/ 2404972 h 3812472"/>
              <a:gd name="connsiteX35" fmla="*/ 3516881 w 4574113"/>
              <a:gd name="connsiteY35" fmla="*/ 2450209 h 3812472"/>
              <a:gd name="connsiteX36" fmla="*/ 3857970 w 4574113"/>
              <a:gd name="connsiteY36" fmla="*/ 3040131 h 3812472"/>
              <a:gd name="connsiteX37" fmla="*/ 3857970 w 4574113"/>
              <a:gd name="connsiteY37" fmla="*/ 3160764 h 3812472"/>
              <a:gd name="connsiteX38" fmla="*/ 3516881 w 4574113"/>
              <a:gd name="connsiteY38" fmla="*/ 3750684 h 3812472"/>
              <a:gd name="connsiteX39" fmla="*/ 3410567 w 4574113"/>
              <a:gd name="connsiteY39" fmla="*/ 3812472 h 3812472"/>
              <a:gd name="connsiteX40" fmla="*/ 2726911 w 4574113"/>
              <a:gd name="connsiteY40" fmla="*/ 3812472 h 3812472"/>
              <a:gd name="connsiteX41" fmla="*/ 2622074 w 4574113"/>
              <a:gd name="connsiteY41" fmla="*/ 3750684 h 3812472"/>
              <a:gd name="connsiteX42" fmla="*/ 2438330 w 4574113"/>
              <a:gd name="connsiteY42" fmla="*/ 3434265 h 3812472"/>
              <a:gd name="connsiteX43" fmla="*/ 2417573 w 4574113"/>
              <a:gd name="connsiteY43" fmla="*/ 3398519 h 3812472"/>
              <a:gd name="connsiteX44" fmla="*/ 2433905 w 4574113"/>
              <a:gd name="connsiteY44" fmla="*/ 3398519 h 3812472"/>
              <a:gd name="connsiteX45" fmla="*/ 2511101 w 4574113"/>
              <a:gd name="connsiteY45" fmla="*/ 3398519 h 3812472"/>
              <a:gd name="connsiteX46" fmla="*/ 2544636 w 4574113"/>
              <a:gd name="connsiteY46" fmla="*/ 3456269 h 3812472"/>
              <a:gd name="connsiteX47" fmla="*/ 2672757 w 4574113"/>
              <a:gd name="connsiteY47" fmla="*/ 3676902 h 3812472"/>
              <a:gd name="connsiteX48" fmla="*/ 2765699 w 4574113"/>
              <a:gd name="connsiteY48" fmla="*/ 3731679 h 3812472"/>
              <a:gd name="connsiteX49" fmla="*/ 3371780 w 4574113"/>
              <a:gd name="connsiteY49" fmla="*/ 3731679 h 3812472"/>
              <a:gd name="connsiteX50" fmla="*/ 3466029 w 4574113"/>
              <a:gd name="connsiteY50" fmla="*/ 3676902 h 3812472"/>
              <a:gd name="connsiteX51" fmla="*/ 3768415 w 4574113"/>
              <a:gd name="connsiteY51" fmla="*/ 3153920 h 3812472"/>
              <a:gd name="connsiteX52" fmla="*/ 3768415 w 4574113"/>
              <a:gd name="connsiteY52" fmla="*/ 3046975 h 3812472"/>
              <a:gd name="connsiteX53" fmla="*/ 3466029 w 4574113"/>
              <a:gd name="connsiteY53" fmla="*/ 2523992 h 3812472"/>
              <a:gd name="connsiteX54" fmla="*/ 3426268 w 4574113"/>
              <a:gd name="connsiteY54" fmla="*/ 2483888 h 3812472"/>
              <a:gd name="connsiteX55" fmla="*/ 3421667 w 4574113"/>
              <a:gd name="connsiteY55" fmla="*/ 2481960 h 3812472"/>
              <a:gd name="connsiteX56" fmla="*/ 3446331 w 4574113"/>
              <a:gd name="connsiteY56" fmla="*/ 2439303 h 3812472"/>
              <a:gd name="connsiteX57" fmla="*/ 3464674 w 4574113"/>
              <a:gd name="connsiteY57" fmla="*/ 2407578 h 3812472"/>
              <a:gd name="connsiteX58" fmla="*/ 3445649 w 4574113"/>
              <a:gd name="connsiteY58" fmla="*/ 2399601 h 3812472"/>
              <a:gd name="connsiteX59" fmla="*/ 3413464 w 4574113"/>
              <a:gd name="connsiteY59" fmla="*/ 2395325 h 3812472"/>
              <a:gd name="connsiteX60" fmla="*/ 2729808 w 4574113"/>
              <a:gd name="connsiteY60" fmla="*/ 2395325 h 3812472"/>
              <a:gd name="connsiteX61" fmla="*/ 2624971 w 4574113"/>
              <a:gd name="connsiteY61" fmla="*/ 2457112 h 3812472"/>
              <a:gd name="connsiteX62" fmla="*/ 2282405 w 4574113"/>
              <a:gd name="connsiteY62" fmla="*/ 3047034 h 3812472"/>
              <a:gd name="connsiteX63" fmla="*/ 2282405 w 4574113"/>
              <a:gd name="connsiteY63" fmla="*/ 3167666 h 3812472"/>
              <a:gd name="connsiteX64" fmla="*/ 2395478 w 4574113"/>
              <a:gd name="connsiteY64" fmla="*/ 3362386 h 3812472"/>
              <a:gd name="connsiteX65" fmla="*/ 2412031 w 4574113"/>
              <a:gd name="connsiteY65" fmla="*/ 3390890 h 3812472"/>
              <a:gd name="connsiteX66" fmla="*/ 2335350 w 4574113"/>
              <a:gd name="connsiteY66" fmla="*/ 3390890 h 3812472"/>
              <a:gd name="connsiteX67" fmla="*/ 1104892 w 4574113"/>
              <a:gd name="connsiteY67" fmla="*/ 3390890 h 3812472"/>
              <a:gd name="connsiteX68" fmla="*/ 855258 w 4574113"/>
              <a:gd name="connsiteY68" fmla="*/ 3243764 h 3812472"/>
              <a:gd name="connsiteX69" fmla="*/ 39555 w 4574113"/>
              <a:gd name="connsiteY69" fmla="*/ 1839068 h 3812472"/>
              <a:gd name="connsiteX70" fmla="*/ 39555 w 4574113"/>
              <a:gd name="connsiteY70" fmla="*/ 1551823 h 3812472"/>
              <a:gd name="connsiteX71" fmla="*/ 855258 w 4574113"/>
              <a:gd name="connsiteY71" fmla="*/ 147125 h 3812472"/>
              <a:gd name="connsiteX72" fmla="*/ 1104892 w 4574113"/>
              <a:gd name="connsiteY72" fmla="*/ 0 h 3812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574113" h="3812472">
                <a:moveTo>
                  <a:pt x="2768595" y="2476119"/>
                </a:moveTo>
                <a:cubicBezTo>
                  <a:pt x="2768595" y="2476119"/>
                  <a:pt x="2768595" y="2476119"/>
                  <a:pt x="3374676" y="2476119"/>
                </a:cubicBezTo>
                <a:cubicBezTo>
                  <a:pt x="3384493" y="2476119"/>
                  <a:pt x="3394066" y="2477423"/>
                  <a:pt x="3403209" y="2479909"/>
                </a:cubicBezTo>
                <a:lnTo>
                  <a:pt x="3422833" y="2488137"/>
                </a:lnTo>
                <a:lnTo>
                  <a:pt x="3410840" y="2508879"/>
                </a:lnTo>
                <a:cubicBezTo>
                  <a:pt x="3302401" y="2696426"/>
                  <a:pt x="3163600" y="2936487"/>
                  <a:pt x="2985934" y="3243764"/>
                </a:cubicBezTo>
                <a:cubicBezTo>
                  <a:pt x="2933195" y="3334842"/>
                  <a:pt x="2838263" y="3390890"/>
                  <a:pt x="2732784" y="3390890"/>
                </a:cubicBezTo>
                <a:cubicBezTo>
                  <a:pt x="2732784" y="3390890"/>
                  <a:pt x="2732784" y="3390890"/>
                  <a:pt x="2529297" y="3390890"/>
                </a:cubicBezTo>
                <a:lnTo>
                  <a:pt x="2505559" y="3390890"/>
                </a:lnTo>
                <a:lnTo>
                  <a:pt x="2482907" y="3351884"/>
                </a:lnTo>
                <a:cubicBezTo>
                  <a:pt x="2451367" y="3297569"/>
                  <a:pt x="2414666" y="3234367"/>
                  <a:pt x="2371959" y="3160822"/>
                </a:cubicBezTo>
                <a:cubicBezTo>
                  <a:pt x="2352324" y="3128217"/>
                  <a:pt x="2352324" y="3086483"/>
                  <a:pt x="2371959" y="3053878"/>
                </a:cubicBezTo>
                <a:cubicBezTo>
                  <a:pt x="2371959" y="3053878"/>
                  <a:pt x="2371959" y="3053878"/>
                  <a:pt x="2675654" y="2530895"/>
                </a:cubicBezTo>
                <a:cubicBezTo>
                  <a:pt x="2693981" y="2496986"/>
                  <a:pt x="2730633" y="2476119"/>
                  <a:pt x="2768595" y="2476119"/>
                </a:cubicBezTo>
                <a:close/>
                <a:moveTo>
                  <a:pt x="3909778" y="676847"/>
                </a:moveTo>
                <a:cubicBezTo>
                  <a:pt x="3909778" y="676847"/>
                  <a:pt x="3909778" y="676847"/>
                  <a:pt x="4305516" y="676847"/>
                </a:cubicBezTo>
                <a:cubicBezTo>
                  <a:pt x="4331158" y="676847"/>
                  <a:pt x="4354235" y="690472"/>
                  <a:pt x="4367056" y="712612"/>
                </a:cubicBezTo>
                <a:cubicBezTo>
                  <a:pt x="4367056" y="712612"/>
                  <a:pt x="4367056" y="712612"/>
                  <a:pt x="4564498" y="1054092"/>
                </a:cubicBezTo>
                <a:cubicBezTo>
                  <a:pt x="4577319" y="1075382"/>
                  <a:pt x="4577319" y="1102632"/>
                  <a:pt x="4564498" y="1123921"/>
                </a:cubicBezTo>
                <a:cubicBezTo>
                  <a:pt x="4564498" y="1123921"/>
                  <a:pt x="4564498" y="1123921"/>
                  <a:pt x="4367056" y="1465401"/>
                </a:cubicBezTo>
                <a:cubicBezTo>
                  <a:pt x="4354235" y="1487542"/>
                  <a:pt x="4331158" y="1501167"/>
                  <a:pt x="4305516" y="1501167"/>
                </a:cubicBezTo>
                <a:cubicBezTo>
                  <a:pt x="4305516" y="1501167"/>
                  <a:pt x="4305516" y="1501167"/>
                  <a:pt x="3909778" y="1501167"/>
                </a:cubicBezTo>
                <a:cubicBezTo>
                  <a:pt x="3884990" y="1501167"/>
                  <a:pt x="3861058" y="1487542"/>
                  <a:pt x="3849091" y="1465401"/>
                </a:cubicBezTo>
                <a:cubicBezTo>
                  <a:pt x="3849091" y="1465401"/>
                  <a:pt x="3849091" y="1465401"/>
                  <a:pt x="3650795" y="1123921"/>
                </a:cubicBezTo>
                <a:cubicBezTo>
                  <a:pt x="3637974" y="1102632"/>
                  <a:pt x="3637974" y="1075382"/>
                  <a:pt x="3650795" y="1054092"/>
                </a:cubicBezTo>
                <a:cubicBezTo>
                  <a:pt x="3650795" y="1054092"/>
                  <a:pt x="3650795" y="1054092"/>
                  <a:pt x="3849091" y="712612"/>
                </a:cubicBezTo>
                <a:cubicBezTo>
                  <a:pt x="3861058" y="690472"/>
                  <a:pt x="3884990" y="676847"/>
                  <a:pt x="3909778" y="676847"/>
                </a:cubicBezTo>
                <a:close/>
                <a:moveTo>
                  <a:pt x="1104892" y="0"/>
                </a:moveTo>
                <a:cubicBezTo>
                  <a:pt x="1104892" y="0"/>
                  <a:pt x="1104892" y="0"/>
                  <a:pt x="2732784" y="0"/>
                </a:cubicBezTo>
                <a:cubicBezTo>
                  <a:pt x="2838263" y="0"/>
                  <a:pt x="2933195" y="56047"/>
                  <a:pt x="2985934" y="147125"/>
                </a:cubicBezTo>
                <a:cubicBezTo>
                  <a:pt x="2985934" y="147125"/>
                  <a:pt x="2985934" y="147125"/>
                  <a:pt x="3798122" y="1551823"/>
                </a:cubicBezTo>
                <a:cubicBezTo>
                  <a:pt x="3850862" y="1639397"/>
                  <a:pt x="3850862" y="1751493"/>
                  <a:pt x="3798122" y="1839068"/>
                </a:cubicBezTo>
                <a:cubicBezTo>
                  <a:pt x="3798122" y="1839068"/>
                  <a:pt x="3798122" y="1839068"/>
                  <a:pt x="3496551" y="2360642"/>
                </a:cubicBezTo>
                <a:lnTo>
                  <a:pt x="3471135" y="2404597"/>
                </a:lnTo>
                <a:lnTo>
                  <a:pt x="3472029" y="2404972"/>
                </a:lnTo>
                <a:cubicBezTo>
                  <a:pt x="3490302" y="2415638"/>
                  <a:pt x="3505806" y="2431084"/>
                  <a:pt x="3516881" y="2450209"/>
                </a:cubicBezTo>
                <a:cubicBezTo>
                  <a:pt x="3516881" y="2450209"/>
                  <a:pt x="3516881" y="2450209"/>
                  <a:pt x="3857970" y="3040131"/>
                </a:cubicBezTo>
                <a:cubicBezTo>
                  <a:pt x="3880120" y="3076909"/>
                  <a:pt x="3880120" y="3123985"/>
                  <a:pt x="3857970" y="3160764"/>
                </a:cubicBezTo>
                <a:cubicBezTo>
                  <a:pt x="3857970" y="3160764"/>
                  <a:pt x="3857970" y="3160764"/>
                  <a:pt x="3516881" y="3750684"/>
                </a:cubicBezTo>
                <a:cubicBezTo>
                  <a:pt x="3494732" y="3788933"/>
                  <a:pt x="3454864" y="3812472"/>
                  <a:pt x="3410567" y="3812472"/>
                </a:cubicBezTo>
                <a:cubicBezTo>
                  <a:pt x="3410567" y="3812472"/>
                  <a:pt x="3410567" y="3812472"/>
                  <a:pt x="2726911" y="3812472"/>
                </a:cubicBezTo>
                <a:cubicBezTo>
                  <a:pt x="2684090" y="3812472"/>
                  <a:pt x="2642747" y="3788933"/>
                  <a:pt x="2622074" y="3750684"/>
                </a:cubicBezTo>
                <a:cubicBezTo>
                  <a:pt x="2622074" y="3750684"/>
                  <a:pt x="2622074" y="3750684"/>
                  <a:pt x="2438330" y="3434265"/>
                </a:cubicBezTo>
                <a:lnTo>
                  <a:pt x="2417573" y="3398519"/>
                </a:lnTo>
                <a:lnTo>
                  <a:pt x="2433905" y="3398519"/>
                </a:lnTo>
                <a:lnTo>
                  <a:pt x="2511101" y="3398519"/>
                </a:lnTo>
                <a:lnTo>
                  <a:pt x="2544636" y="3456269"/>
                </a:lnTo>
                <a:cubicBezTo>
                  <a:pt x="2672757" y="3676902"/>
                  <a:pt x="2672757" y="3676902"/>
                  <a:pt x="2672757" y="3676902"/>
                </a:cubicBezTo>
                <a:cubicBezTo>
                  <a:pt x="2691084" y="3710811"/>
                  <a:pt x="2727737" y="3731679"/>
                  <a:pt x="2765699" y="3731679"/>
                </a:cubicBezTo>
                <a:cubicBezTo>
                  <a:pt x="3371780" y="3731679"/>
                  <a:pt x="3371780" y="3731679"/>
                  <a:pt x="3371780" y="3731679"/>
                </a:cubicBezTo>
                <a:cubicBezTo>
                  <a:pt x="3411050" y="3731679"/>
                  <a:pt x="3446394" y="3710811"/>
                  <a:pt x="3466029" y="3676902"/>
                </a:cubicBezTo>
                <a:cubicBezTo>
                  <a:pt x="3768415" y="3153920"/>
                  <a:pt x="3768415" y="3153920"/>
                  <a:pt x="3768415" y="3153920"/>
                </a:cubicBezTo>
                <a:cubicBezTo>
                  <a:pt x="3788051" y="3121314"/>
                  <a:pt x="3788051" y="3079580"/>
                  <a:pt x="3768415" y="3046975"/>
                </a:cubicBezTo>
                <a:cubicBezTo>
                  <a:pt x="3466029" y="2523992"/>
                  <a:pt x="3466029" y="2523992"/>
                  <a:pt x="3466029" y="2523992"/>
                </a:cubicBezTo>
                <a:cubicBezTo>
                  <a:pt x="3456211" y="2507037"/>
                  <a:pt x="3442467" y="2493343"/>
                  <a:pt x="3426268" y="2483888"/>
                </a:cubicBezTo>
                <a:lnTo>
                  <a:pt x="3421667" y="2481960"/>
                </a:lnTo>
                <a:lnTo>
                  <a:pt x="3446331" y="2439303"/>
                </a:lnTo>
                <a:lnTo>
                  <a:pt x="3464674" y="2407578"/>
                </a:lnTo>
                <a:lnTo>
                  <a:pt x="3445649" y="2399601"/>
                </a:lnTo>
                <a:cubicBezTo>
                  <a:pt x="3435335" y="2396796"/>
                  <a:pt x="3424538" y="2395325"/>
                  <a:pt x="3413464" y="2395325"/>
                </a:cubicBezTo>
                <a:cubicBezTo>
                  <a:pt x="2729808" y="2395325"/>
                  <a:pt x="2729808" y="2395325"/>
                  <a:pt x="2729808" y="2395325"/>
                </a:cubicBezTo>
                <a:cubicBezTo>
                  <a:pt x="2686987" y="2395325"/>
                  <a:pt x="2645644" y="2418863"/>
                  <a:pt x="2624971" y="2457112"/>
                </a:cubicBezTo>
                <a:cubicBezTo>
                  <a:pt x="2282405" y="3047034"/>
                  <a:pt x="2282405" y="3047034"/>
                  <a:pt x="2282405" y="3047034"/>
                </a:cubicBezTo>
                <a:cubicBezTo>
                  <a:pt x="2260256" y="3083811"/>
                  <a:pt x="2260256" y="3130887"/>
                  <a:pt x="2282405" y="3167666"/>
                </a:cubicBezTo>
                <a:cubicBezTo>
                  <a:pt x="2325225" y="3241406"/>
                  <a:pt x="2362693" y="3305929"/>
                  <a:pt x="2395478" y="3362386"/>
                </a:cubicBezTo>
                <a:lnTo>
                  <a:pt x="2412031" y="3390890"/>
                </a:lnTo>
                <a:lnTo>
                  <a:pt x="2335350" y="3390890"/>
                </a:lnTo>
                <a:cubicBezTo>
                  <a:pt x="2096889" y="3390890"/>
                  <a:pt x="1715352" y="3390890"/>
                  <a:pt x="1104892" y="3390890"/>
                </a:cubicBezTo>
                <a:cubicBezTo>
                  <a:pt x="1002929" y="3390890"/>
                  <a:pt x="904482" y="3334842"/>
                  <a:pt x="855258" y="3243764"/>
                </a:cubicBezTo>
                <a:cubicBezTo>
                  <a:pt x="855258" y="3243764"/>
                  <a:pt x="855258" y="3243764"/>
                  <a:pt x="39555" y="1839068"/>
                </a:cubicBezTo>
                <a:cubicBezTo>
                  <a:pt x="-13185" y="1751493"/>
                  <a:pt x="-13185" y="1639397"/>
                  <a:pt x="39555" y="1551823"/>
                </a:cubicBezTo>
                <a:cubicBezTo>
                  <a:pt x="39555" y="1551823"/>
                  <a:pt x="39555" y="1551823"/>
                  <a:pt x="855258" y="147125"/>
                </a:cubicBezTo>
                <a:cubicBezTo>
                  <a:pt x="904482" y="56047"/>
                  <a:pt x="1002929" y="0"/>
                  <a:pt x="1104892"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9" name="Content Placeholder 18">
            <a:extLst>
              <a:ext uri="{FF2B5EF4-FFF2-40B4-BE49-F238E27FC236}">
                <a16:creationId xmlns:a16="http://schemas.microsoft.com/office/drawing/2014/main" id="{A0C5CCFB-757C-4AA1-855F-594EFBE2125D}"/>
              </a:ext>
            </a:extLst>
          </p:cNvPr>
          <p:cNvSpPr>
            <a:spLocks noGrp="1"/>
          </p:cNvSpPr>
          <p:nvPr>
            <p:ph idx="1"/>
          </p:nvPr>
        </p:nvSpPr>
        <p:spPr>
          <a:xfrm>
            <a:off x="5661314" y="1185112"/>
            <a:ext cx="4035260" cy="3100387"/>
          </a:xfrm>
        </p:spPr>
        <p:txBody>
          <a:bodyPr anchor="t">
            <a:noAutofit/>
          </a:bodyPr>
          <a:lstStyle/>
          <a:p>
            <a:pPr>
              <a:lnSpc>
                <a:spcPct val="100000"/>
              </a:lnSpc>
            </a:pPr>
            <a:r>
              <a:rPr lang="en-US" altLang="zh-CN" sz="1800" b="1" dirty="0">
                <a:highlight>
                  <a:srgbClr val="FFFF00"/>
                </a:highlight>
              </a:rPr>
              <a:t>2008</a:t>
            </a:r>
            <a:r>
              <a:rPr lang="zh-CN" altLang="en-US" sz="1800" b="1" dirty="0">
                <a:highlight>
                  <a:srgbClr val="FFFF00"/>
                </a:highlight>
              </a:rPr>
              <a:t>年刘书宏对暂住证互联网行动个案分析</a:t>
            </a:r>
            <a:endParaRPr lang="en-US" sz="1800" b="1" dirty="0">
              <a:highlight>
                <a:srgbClr val="FFFF00"/>
              </a:highlight>
            </a:endParaRPr>
          </a:p>
          <a:p>
            <a:pPr>
              <a:lnSpc>
                <a:spcPct val="100000"/>
              </a:lnSpc>
            </a:pPr>
            <a:r>
              <a:rPr lang="zh-TW" altLang="en-US" sz="1400" dirty="0">
                <a:solidFill>
                  <a:schemeClr val="bg1"/>
                </a:solidFill>
              </a:rPr>
              <a:t>声明在三天之内受到</a:t>
            </a:r>
            <a:r>
              <a:rPr lang="en-US" altLang="zh-CN" sz="1400" dirty="0">
                <a:solidFill>
                  <a:schemeClr val="bg1"/>
                </a:solidFill>
              </a:rPr>
              <a:t>22400</a:t>
            </a:r>
            <a:r>
              <a:rPr lang="zh-CN" altLang="en-US" sz="1400" dirty="0">
                <a:solidFill>
                  <a:schemeClr val="bg1"/>
                </a:solidFill>
              </a:rPr>
              <a:t>人关注，</a:t>
            </a:r>
            <a:r>
              <a:rPr lang="en-US" altLang="zh-CN" sz="1400" dirty="0">
                <a:solidFill>
                  <a:schemeClr val="bg1"/>
                </a:solidFill>
              </a:rPr>
              <a:t>668</a:t>
            </a:r>
            <a:r>
              <a:rPr lang="zh-CN" altLang="en-US" sz="1400" dirty="0">
                <a:solidFill>
                  <a:schemeClr val="bg1"/>
                </a:solidFill>
              </a:rPr>
              <a:t>效跟贴</a:t>
            </a:r>
            <a:endParaRPr lang="en-US" sz="1400" dirty="0">
              <a:solidFill>
                <a:schemeClr val="bg1"/>
              </a:solidFill>
            </a:endParaRPr>
          </a:p>
          <a:p>
            <a:pPr>
              <a:lnSpc>
                <a:spcPct val="100000"/>
              </a:lnSpc>
            </a:pPr>
            <a:r>
              <a:rPr lang="zh-CN" altLang="en-US" sz="1400" dirty="0">
                <a:solidFill>
                  <a:schemeClr val="bg1"/>
                </a:solidFill>
              </a:rPr>
              <a:t> 首先，个体开始把自我与一系列权利联系，拓展了将个体视为社会群体一部分的传统观念</a:t>
            </a:r>
            <a:endParaRPr lang="en-US" altLang="zh-CN" sz="1400" dirty="0">
              <a:solidFill>
                <a:schemeClr val="bg1"/>
              </a:solidFill>
            </a:endParaRPr>
          </a:p>
          <a:p>
            <a:pPr>
              <a:lnSpc>
                <a:spcPct val="100000"/>
              </a:lnSpc>
            </a:pPr>
            <a:r>
              <a:rPr lang="zh-CN" altLang="en-US" sz="1400" dirty="0">
                <a:solidFill>
                  <a:schemeClr val="bg1"/>
                </a:solidFill>
              </a:rPr>
              <a:t>第二，多数个体似乎把个人权利看做是通过辛勤劳动挣来的，而不是与生俱来的。</a:t>
            </a:r>
            <a:endParaRPr lang="en-US" altLang="zh-CN" sz="1400" dirty="0">
              <a:solidFill>
                <a:schemeClr val="bg1"/>
              </a:solidFill>
            </a:endParaRPr>
          </a:p>
          <a:p>
            <a:pPr>
              <a:lnSpc>
                <a:spcPct val="100000"/>
              </a:lnSpc>
            </a:pPr>
            <a:r>
              <a:rPr lang="zh-CN" altLang="en-US" sz="1400" dirty="0">
                <a:solidFill>
                  <a:schemeClr val="bg1"/>
                </a:solidFill>
              </a:rPr>
              <a:t>第三，身份政治主要通过公共呼吁的方式向国家或地方政府争取有利于自己的新政策或制度改变，这类似于工人的维权行为或者自</a:t>
            </a:r>
            <a:r>
              <a:rPr lang="en-US" altLang="zh-CN" sz="1400" dirty="0">
                <a:solidFill>
                  <a:schemeClr val="bg1"/>
                </a:solidFill>
              </a:rPr>
              <a:t>90</a:t>
            </a:r>
            <a:r>
              <a:rPr lang="zh-CN" altLang="en-US" sz="1400" dirty="0">
                <a:solidFill>
                  <a:schemeClr val="bg1"/>
                </a:solidFill>
              </a:rPr>
              <a:t>年代后期以来普遍存在的农民依法抗争行为。</a:t>
            </a:r>
            <a:endParaRPr lang="en-US" sz="1400" dirty="0">
              <a:solidFill>
                <a:schemeClr val="bg1"/>
              </a:solidFill>
            </a:endParaRPr>
          </a:p>
        </p:txBody>
      </p:sp>
    </p:spTree>
    <p:extLst>
      <p:ext uri="{BB962C8B-B14F-4D97-AF65-F5344CB8AC3E}">
        <p14:creationId xmlns:p14="http://schemas.microsoft.com/office/powerpoint/2010/main" val="4685961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3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3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ontent Placeholder 18">
            <a:extLst>
              <a:ext uri="{FF2B5EF4-FFF2-40B4-BE49-F238E27FC236}">
                <a16:creationId xmlns:a16="http://schemas.microsoft.com/office/drawing/2014/main" id="{A0C5CCFB-757C-4AA1-855F-594EFBE2125D}"/>
              </a:ext>
            </a:extLst>
          </p:cNvPr>
          <p:cNvSpPr>
            <a:spLocks noGrp="1"/>
          </p:cNvSpPr>
          <p:nvPr>
            <p:ph idx="1"/>
          </p:nvPr>
        </p:nvSpPr>
        <p:spPr>
          <a:xfrm>
            <a:off x="725244" y="2201505"/>
            <a:ext cx="3822189" cy="3742762"/>
          </a:xfrm>
        </p:spPr>
        <p:txBody>
          <a:bodyPr>
            <a:normAutofit/>
          </a:bodyPr>
          <a:lstStyle/>
          <a:p>
            <a:r>
              <a:rPr lang="en-US" sz="2000" b="1" dirty="0" err="1">
                <a:highlight>
                  <a:srgbClr val="FFFF00"/>
                </a:highlight>
              </a:rPr>
              <a:t>新社会与道德挑战</a:t>
            </a:r>
            <a:r>
              <a:rPr lang="zh-TW" altLang="en-US" sz="2000" dirty="0"/>
              <a:t>　</a:t>
            </a:r>
            <a:endParaRPr lang="en-US" altLang="zh-TW" sz="2000" dirty="0"/>
          </a:p>
          <a:p>
            <a:pPr marL="0" indent="0">
              <a:lnSpc>
                <a:spcPct val="100000"/>
              </a:lnSpc>
              <a:buNone/>
            </a:pPr>
            <a:r>
              <a:rPr lang="zh-TW" altLang="en-US" sz="2000" dirty="0"/>
              <a:t>如何与陌生人互动成为个体化社会的特征与新的挑战</a:t>
            </a:r>
            <a:endParaRPr lang="en-US" sz="2000" dirty="0"/>
          </a:p>
          <a:p>
            <a:pPr marL="0" indent="0">
              <a:lnSpc>
                <a:spcPct val="100000"/>
              </a:lnSpc>
              <a:buNone/>
            </a:pPr>
            <a:r>
              <a:rPr lang="zh-CN" altLang="en-US" sz="2000" dirty="0"/>
              <a:t> </a:t>
            </a:r>
            <a:r>
              <a:rPr lang="zh-CN" altLang="en-US" sz="1600" dirty="0"/>
              <a:t>“新社会性”指作为个体（而不是作为家庭或其他社会群体的代表）的个人之间的社会互动</a:t>
            </a:r>
            <a:endParaRPr lang="en-US" sz="2000" dirty="0"/>
          </a:p>
        </p:txBody>
      </p:sp>
      <p:sp>
        <p:nvSpPr>
          <p:cNvPr id="2" name="TextBox 1">
            <a:extLst>
              <a:ext uri="{FF2B5EF4-FFF2-40B4-BE49-F238E27FC236}">
                <a16:creationId xmlns:a16="http://schemas.microsoft.com/office/drawing/2014/main" id="{EFB8C9A5-69C6-B546-BD52-5514133E604F}"/>
              </a:ext>
            </a:extLst>
          </p:cNvPr>
          <p:cNvSpPr txBox="1"/>
          <p:nvPr/>
        </p:nvSpPr>
        <p:spPr>
          <a:xfrm>
            <a:off x="428754" y="4656495"/>
            <a:ext cx="2159566" cy="523220"/>
          </a:xfrm>
          <a:prstGeom prst="rect">
            <a:avLst/>
          </a:prstGeom>
          <a:noFill/>
        </p:spPr>
        <p:txBody>
          <a:bodyPr wrap="none" rtlCol="0">
            <a:spAutoFit/>
          </a:bodyPr>
          <a:lstStyle/>
          <a:p>
            <a:r>
              <a:rPr lang="en-US" sz="1400" b="1" dirty="0" err="1"/>
              <a:t>商业化公共空间中</a:t>
            </a:r>
            <a:endParaRPr lang="en-US" sz="1400" b="1" dirty="0"/>
          </a:p>
          <a:p>
            <a:r>
              <a:rPr lang="en-US" sz="1400" b="1" dirty="0" err="1"/>
              <a:t>以消费为基础的新社会性</a:t>
            </a:r>
            <a:endParaRPr lang="en-US" sz="1400" b="1" dirty="0"/>
          </a:p>
        </p:txBody>
      </p:sp>
      <p:sp>
        <p:nvSpPr>
          <p:cNvPr id="7" name="TextBox 6">
            <a:extLst>
              <a:ext uri="{FF2B5EF4-FFF2-40B4-BE49-F238E27FC236}">
                <a16:creationId xmlns:a16="http://schemas.microsoft.com/office/drawing/2014/main" id="{60BF864D-491F-3C44-89A3-535422366AD1}"/>
              </a:ext>
            </a:extLst>
          </p:cNvPr>
          <p:cNvSpPr txBox="1"/>
          <p:nvPr/>
        </p:nvSpPr>
        <p:spPr>
          <a:xfrm>
            <a:off x="2944993" y="4656495"/>
            <a:ext cx="1620957" cy="523220"/>
          </a:xfrm>
          <a:prstGeom prst="rect">
            <a:avLst/>
          </a:prstGeom>
          <a:noFill/>
        </p:spPr>
        <p:txBody>
          <a:bodyPr wrap="none" rtlCol="0">
            <a:spAutoFit/>
          </a:bodyPr>
          <a:lstStyle/>
          <a:p>
            <a:r>
              <a:rPr lang="en-US" sz="1400" b="1" dirty="0" err="1"/>
              <a:t>下岬村农村年轻人</a:t>
            </a:r>
            <a:endParaRPr lang="en-US" sz="1400" b="1" dirty="0"/>
          </a:p>
          <a:p>
            <a:r>
              <a:rPr lang="en-US" sz="1400" b="1" dirty="0" err="1"/>
              <a:t>河边假日野餐聚会</a:t>
            </a:r>
            <a:endParaRPr lang="en-US" sz="1400" b="1" dirty="0"/>
          </a:p>
        </p:txBody>
      </p:sp>
      <p:sp>
        <p:nvSpPr>
          <p:cNvPr id="3" name="Right Brace 2">
            <a:extLst>
              <a:ext uri="{FF2B5EF4-FFF2-40B4-BE49-F238E27FC236}">
                <a16:creationId xmlns:a16="http://schemas.microsoft.com/office/drawing/2014/main" id="{167EB72A-AAD3-1841-BFA5-B0598474179E}"/>
              </a:ext>
            </a:extLst>
          </p:cNvPr>
          <p:cNvSpPr/>
          <p:nvPr/>
        </p:nvSpPr>
        <p:spPr>
          <a:xfrm rot="16200000">
            <a:off x="2485327" y="3308847"/>
            <a:ext cx="380721" cy="2159567"/>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pic>
        <p:nvPicPr>
          <p:cNvPr id="8" name="Picture 7" descr="A group of people dancing&#10;&#10;Description automatically generated with low confidence">
            <a:extLst>
              <a:ext uri="{FF2B5EF4-FFF2-40B4-BE49-F238E27FC236}">
                <a16:creationId xmlns:a16="http://schemas.microsoft.com/office/drawing/2014/main" id="{ADB271C9-7945-EA4B-84CC-97A0B33896AC}"/>
              </a:ext>
            </a:extLst>
          </p:cNvPr>
          <p:cNvPicPr>
            <a:picLocks noChangeAspect="1"/>
          </p:cNvPicPr>
          <p:nvPr/>
        </p:nvPicPr>
        <p:blipFill>
          <a:blip r:embed="rId2"/>
          <a:stretch>
            <a:fillRect/>
          </a:stretch>
        </p:blipFill>
        <p:spPr>
          <a:xfrm>
            <a:off x="5423855" y="377569"/>
            <a:ext cx="4367276" cy="2906968"/>
          </a:xfrm>
          <a:prstGeom prst="rect">
            <a:avLst/>
          </a:prstGeom>
        </p:spPr>
      </p:pic>
      <p:pic>
        <p:nvPicPr>
          <p:cNvPr id="14" name="Picture 13" descr="A picture containing people, outdoor, crowd&#10;&#10;Description automatically generated">
            <a:extLst>
              <a:ext uri="{FF2B5EF4-FFF2-40B4-BE49-F238E27FC236}">
                <a16:creationId xmlns:a16="http://schemas.microsoft.com/office/drawing/2014/main" id="{49521F34-3E84-DE4F-9794-835A2B40F313}"/>
              </a:ext>
            </a:extLst>
          </p:cNvPr>
          <p:cNvPicPr>
            <a:picLocks noChangeAspect="1"/>
          </p:cNvPicPr>
          <p:nvPr/>
        </p:nvPicPr>
        <p:blipFill>
          <a:blip r:embed="rId3"/>
          <a:stretch>
            <a:fillRect/>
          </a:stretch>
        </p:blipFill>
        <p:spPr>
          <a:xfrm>
            <a:off x="6785699" y="3355780"/>
            <a:ext cx="4201389" cy="3124651"/>
          </a:xfrm>
          <a:prstGeom prst="rect">
            <a:avLst/>
          </a:prstGeom>
        </p:spPr>
      </p:pic>
    </p:spTree>
    <p:extLst>
      <p:ext uri="{BB962C8B-B14F-4D97-AF65-F5344CB8AC3E}">
        <p14:creationId xmlns:p14="http://schemas.microsoft.com/office/powerpoint/2010/main" val="1532734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771C344-9109-F149-8144-D4911F4F9272}"/>
              </a:ext>
            </a:extLst>
          </p:cNvPr>
          <p:cNvSpPr>
            <a:spLocks noGrp="1"/>
          </p:cNvSpPr>
          <p:nvPr>
            <p:ph type="title"/>
          </p:nvPr>
        </p:nvSpPr>
        <p:spPr>
          <a:xfrm>
            <a:off x="934872" y="982272"/>
            <a:ext cx="3388419" cy="4560970"/>
          </a:xfrm>
        </p:spPr>
        <p:txBody>
          <a:bodyPr>
            <a:normAutofit/>
          </a:bodyPr>
          <a:lstStyle/>
          <a:p>
            <a:r>
              <a:rPr lang="en-US" sz="4000" b="1" dirty="0" err="1">
                <a:solidFill>
                  <a:srgbClr val="FFFFFF"/>
                </a:solidFill>
              </a:rPr>
              <a:t>导论</a:t>
            </a:r>
            <a:r>
              <a:rPr lang="zh-CN" altLang="en-US" sz="4000" b="1" dirty="0">
                <a:solidFill>
                  <a:srgbClr val="FFFFFF"/>
                </a:solidFill>
              </a:rPr>
              <a:t>：</a:t>
            </a:r>
            <a:br>
              <a:rPr lang="en-US" altLang="zh-CN" sz="4000" dirty="0">
                <a:solidFill>
                  <a:srgbClr val="FFFFFF"/>
                </a:solidFill>
              </a:rPr>
            </a:br>
            <a:r>
              <a:rPr lang="zh-CN" altLang="en-US" sz="2800" b="1" dirty="0">
                <a:solidFill>
                  <a:srgbClr val="000000"/>
                </a:solidFill>
                <a:highlight>
                  <a:srgbClr val="FFFF00"/>
                </a:highlight>
              </a:rPr>
              <a:t>个体的崛起</a:t>
            </a:r>
            <a:br>
              <a:rPr lang="en-US" altLang="zh-CN" sz="2800" b="1" dirty="0">
                <a:solidFill>
                  <a:srgbClr val="000000"/>
                </a:solidFill>
              </a:rPr>
            </a:br>
            <a:endParaRPr lang="en-US" sz="2800" dirty="0">
              <a:solidFill>
                <a:srgbClr val="FFFFFF"/>
              </a:solidFill>
            </a:endParaRP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9E81B004-45BD-D142-8430-0623C056489D}"/>
              </a:ext>
            </a:extLst>
          </p:cNvPr>
          <p:cNvSpPr>
            <a:spLocks noGrp="1"/>
          </p:cNvSpPr>
          <p:nvPr>
            <p:ph idx="1"/>
          </p:nvPr>
        </p:nvSpPr>
        <p:spPr>
          <a:xfrm>
            <a:off x="5221862" y="1719618"/>
            <a:ext cx="5948831" cy="4334629"/>
          </a:xfrm>
        </p:spPr>
        <p:txBody>
          <a:bodyPr anchor="ctr">
            <a:normAutofit/>
          </a:bodyPr>
          <a:lstStyle/>
          <a:p>
            <a:r>
              <a:rPr lang="en-US" sz="2400" b="1" dirty="0">
                <a:solidFill>
                  <a:srgbClr val="FEFFFF"/>
                </a:solidFill>
              </a:rPr>
              <a:t>本书为</a:t>
            </a:r>
            <a:r>
              <a:rPr lang="en-US" altLang="zh-CN" sz="2400" b="1" dirty="0">
                <a:solidFill>
                  <a:srgbClr val="FEFFFF"/>
                </a:solidFill>
              </a:rPr>
              <a:t>20</a:t>
            </a:r>
            <a:r>
              <a:rPr lang="zh-CN" altLang="en-US" sz="2400" b="1" dirty="0">
                <a:solidFill>
                  <a:srgbClr val="FEFFFF"/>
                </a:solidFill>
              </a:rPr>
              <a:t>世纪九十年代产物</a:t>
            </a:r>
            <a:endParaRPr lang="en-US" altLang="zh-CN" sz="2000" b="1" dirty="0">
              <a:solidFill>
                <a:srgbClr val="FEFFFF"/>
              </a:solidFill>
            </a:endParaRPr>
          </a:p>
          <a:p>
            <a:pPr marL="0" indent="0">
              <a:buNone/>
            </a:pPr>
            <a:r>
              <a:rPr lang="zh-CN" altLang="en-US" sz="1600" b="1" dirty="0">
                <a:solidFill>
                  <a:srgbClr val="FEFFFF"/>
                </a:solidFill>
              </a:rPr>
              <a:t>前八章基于</a:t>
            </a:r>
            <a:r>
              <a:rPr lang="en-US" altLang="zh-CN" sz="1600" b="1" dirty="0">
                <a:solidFill>
                  <a:srgbClr val="FEFFFF"/>
                </a:solidFill>
              </a:rPr>
              <a:t>1989-1999</a:t>
            </a:r>
            <a:r>
              <a:rPr lang="zh-CN" altLang="en-US" sz="1600" b="1" dirty="0">
                <a:solidFill>
                  <a:srgbClr val="FEFFFF"/>
                </a:solidFill>
              </a:rPr>
              <a:t>年田野调查的资料</a:t>
            </a:r>
            <a:endParaRPr lang="en-US" altLang="zh-CN" sz="1600" b="1" dirty="0">
              <a:solidFill>
                <a:srgbClr val="FEFFFF"/>
              </a:solidFill>
            </a:endParaRPr>
          </a:p>
          <a:p>
            <a:pPr marL="0" indent="0">
              <a:buNone/>
            </a:pPr>
            <a:r>
              <a:rPr lang="en-US" altLang="zh-CN" sz="1600" b="1" dirty="0">
                <a:solidFill>
                  <a:srgbClr val="FEFFFF"/>
                </a:solidFill>
              </a:rPr>
              <a:t>1971-1978</a:t>
            </a:r>
            <a:r>
              <a:rPr lang="zh-CN" altLang="en-US" sz="1600" b="1" dirty="0">
                <a:solidFill>
                  <a:srgbClr val="FEFFFF"/>
                </a:solidFill>
              </a:rPr>
              <a:t>年作者以农民身份生活于中国东北黑龙江下岬村</a:t>
            </a:r>
            <a:endParaRPr lang="en-US" altLang="zh-CN" sz="1600" b="1" dirty="0">
              <a:solidFill>
                <a:srgbClr val="FEFFFF"/>
              </a:solidFill>
            </a:endParaRPr>
          </a:p>
          <a:p>
            <a:pPr marL="0" indent="0">
              <a:buNone/>
            </a:pPr>
            <a:r>
              <a:rPr lang="zh-CN" altLang="en-US" sz="1600" b="1" dirty="0">
                <a:solidFill>
                  <a:srgbClr val="FEFFFF"/>
                </a:solidFill>
              </a:rPr>
              <a:t>之后于</a:t>
            </a:r>
            <a:r>
              <a:rPr lang="en-US" altLang="zh-CN" sz="1600" b="1" dirty="0">
                <a:solidFill>
                  <a:srgbClr val="FEFFFF"/>
                </a:solidFill>
              </a:rPr>
              <a:t>89/91/93/94/97/98/99/04/06/08</a:t>
            </a:r>
            <a:r>
              <a:rPr lang="zh-CN" altLang="en-US" sz="1600" b="1" dirty="0">
                <a:solidFill>
                  <a:srgbClr val="FEFFFF"/>
                </a:solidFill>
              </a:rPr>
              <a:t>重返调查</a:t>
            </a:r>
            <a:endParaRPr lang="en-US" altLang="zh-CN" sz="1600" b="1" dirty="0">
              <a:solidFill>
                <a:srgbClr val="FEFFFF"/>
              </a:solidFill>
            </a:endParaRPr>
          </a:p>
          <a:p>
            <a:pPr marL="0" indent="0">
              <a:buNone/>
            </a:pPr>
            <a:endParaRPr lang="en-US" altLang="zh-CN" sz="2000" b="1" dirty="0">
              <a:solidFill>
                <a:srgbClr val="FEFFFF"/>
              </a:solidFill>
            </a:endParaRPr>
          </a:p>
          <a:p>
            <a:pPr marL="0" indent="0">
              <a:buNone/>
            </a:pPr>
            <a:endParaRPr lang="en-US" altLang="zh-CN" sz="2000" b="1" dirty="0">
              <a:solidFill>
                <a:srgbClr val="FEFFFF"/>
              </a:solidFill>
            </a:endParaRPr>
          </a:p>
          <a:p>
            <a:pPr marL="0" indent="0">
              <a:buNone/>
            </a:pPr>
            <a:endParaRPr lang="en-US" altLang="zh-CN" sz="2000" b="1" dirty="0">
              <a:solidFill>
                <a:srgbClr val="FEFFFF"/>
              </a:solidFill>
            </a:endParaRPr>
          </a:p>
          <a:p>
            <a:pPr marL="0" indent="0">
              <a:buNone/>
            </a:pPr>
            <a:endParaRPr lang="en-US" altLang="zh-CN" sz="2000" b="1" dirty="0">
              <a:solidFill>
                <a:srgbClr val="FEFFFF"/>
              </a:solidFill>
            </a:endParaRPr>
          </a:p>
          <a:p>
            <a:pPr marL="0" indent="0">
              <a:buNone/>
            </a:pPr>
            <a:endParaRPr lang="en-US" altLang="zh-CN" sz="2000" b="1" dirty="0">
              <a:solidFill>
                <a:srgbClr val="FEFFFF"/>
              </a:solidFill>
            </a:endParaRPr>
          </a:p>
          <a:p>
            <a:pPr marL="0" indent="0">
              <a:buNone/>
            </a:pPr>
            <a:r>
              <a:rPr lang="zh-CN" altLang="en-US" sz="2000" b="1" dirty="0">
                <a:solidFill>
                  <a:srgbClr val="FEFFFF"/>
                </a:solidFill>
              </a:rPr>
              <a:t>后两章基于北京的田野调查，探讨消费主义和全球化对个体的影响</a:t>
            </a:r>
            <a:endParaRPr lang="en-US" sz="2000" dirty="0">
              <a:solidFill>
                <a:srgbClr val="FEFFFF"/>
              </a:solidFill>
            </a:endParaRPr>
          </a:p>
        </p:txBody>
      </p:sp>
      <p:pic>
        <p:nvPicPr>
          <p:cNvPr id="4" name="Picture 3">
            <a:extLst>
              <a:ext uri="{FF2B5EF4-FFF2-40B4-BE49-F238E27FC236}">
                <a16:creationId xmlns:a16="http://schemas.microsoft.com/office/drawing/2014/main" id="{BB05AFE4-CF44-A24A-BD53-C32400AB68CC}"/>
              </a:ext>
            </a:extLst>
          </p:cNvPr>
          <p:cNvPicPr>
            <a:picLocks noChangeAspect="1"/>
          </p:cNvPicPr>
          <p:nvPr/>
        </p:nvPicPr>
        <p:blipFill>
          <a:blip r:embed="rId2"/>
          <a:stretch>
            <a:fillRect/>
          </a:stretch>
        </p:blipFill>
        <p:spPr>
          <a:xfrm>
            <a:off x="5269304" y="3322121"/>
            <a:ext cx="5386180" cy="1867209"/>
          </a:xfrm>
          <a:prstGeom prst="rect">
            <a:avLst/>
          </a:prstGeom>
        </p:spPr>
      </p:pic>
    </p:spTree>
    <p:extLst>
      <p:ext uri="{BB962C8B-B14F-4D97-AF65-F5344CB8AC3E}">
        <p14:creationId xmlns:p14="http://schemas.microsoft.com/office/powerpoint/2010/main" val="26410330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E669B801-C8E0-464C-A40A-AA216F460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18">
            <a:extLst>
              <a:ext uri="{FF2B5EF4-FFF2-40B4-BE49-F238E27FC236}">
                <a16:creationId xmlns:a16="http://schemas.microsoft.com/office/drawing/2014/main" id="{A0C5CCFB-757C-4AA1-855F-594EFBE2125D}"/>
              </a:ext>
            </a:extLst>
          </p:cNvPr>
          <p:cNvSpPr>
            <a:spLocks noGrp="1"/>
          </p:cNvSpPr>
          <p:nvPr>
            <p:ph idx="1"/>
          </p:nvPr>
        </p:nvSpPr>
        <p:spPr>
          <a:xfrm>
            <a:off x="643971" y="393126"/>
            <a:ext cx="3634877" cy="3023702"/>
          </a:xfrm>
        </p:spPr>
        <p:txBody>
          <a:bodyPr anchor="ctr">
            <a:normAutofit/>
          </a:bodyPr>
          <a:lstStyle/>
          <a:p>
            <a:r>
              <a:rPr lang="en-US" sz="1800" b="1" dirty="0" err="1">
                <a:highlight>
                  <a:srgbClr val="FFFF00"/>
                </a:highlight>
              </a:rPr>
              <a:t>新社会与道德挑战</a:t>
            </a:r>
            <a:r>
              <a:rPr lang="zh-TW" altLang="en-US" sz="1800" dirty="0"/>
              <a:t>　</a:t>
            </a:r>
            <a:endParaRPr lang="en-US" altLang="zh-TW" sz="1800" dirty="0"/>
          </a:p>
        </p:txBody>
      </p:sp>
      <p:sp>
        <p:nvSpPr>
          <p:cNvPr id="55" name="Rectangle 5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669568"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56">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771105"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58">
            <a:extLst>
              <a:ext uri="{FF2B5EF4-FFF2-40B4-BE49-F238E27FC236}">
                <a16:creationId xmlns:a16="http://schemas.microsoft.com/office/drawing/2014/main" id="{4335D5A6-AB7A-4677-8D44-034515D66C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4757" y="703666"/>
            <a:ext cx="7168911" cy="563811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group of people climbing a mountain&#10;&#10;Description automatically generated with low confidence">
            <a:extLst>
              <a:ext uri="{FF2B5EF4-FFF2-40B4-BE49-F238E27FC236}">
                <a16:creationId xmlns:a16="http://schemas.microsoft.com/office/drawing/2014/main" id="{F7B77AB0-821B-D847-9F29-1566519DF303}"/>
              </a:ext>
            </a:extLst>
          </p:cNvPr>
          <p:cNvPicPr>
            <a:picLocks noChangeAspect="1"/>
          </p:cNvPicPr>
          <p:nvPr/>
        </p:nvPicPr>
        <p:blipFill rotWithShape="1">
          <a:blip r:embed="rId3"/>
          <a:srcRect l="2030" r="995" b="-4"/>
          <a:stretch/>
        </p:blipFill>
        <p:spPr>
          <a:xfrm>
            <a:off x="5061949" y="914319"/>
            <a:ext cx="2121408" cy="1454809"/>
          </a:xfrm>
          <a:prstGeom prst="rect">
            <a:avLst/>
          </a:prstGeom>
        </p:spPr>
      </p:pic>
      <p:pic>
        <p:nvPicPr>
          <p:cNvPr id="22" name="Picture 21" descr="Text&#10;&#10;Description automatically generated">
            <a:extLst>
              <a:ext uri="{FF2B5EF4-FFF2-40B4-BE49-F238E27FC236}">
                <a16:creationId xmlns:a16="http://schemas.microsoft.com/office/drawing/2014/main" id="{F5A35795-7BBE-254F-8593-A4CF876954AE}"/>
              </a:ext>
            </a:extLst>
          </p:cNvPr>
          <p:cNvPicPr>
            <a:picLocks noChangeAspect="1"/>
          </p:cNvPicPr>
          <p:nvPr/>
        </p:nvPicPr>
        <p:blipFill rotWithShape="1">
          <a:blip r:embed="rId4"/>
          <a:srcRect r="12696" b="-1"/>
          <a:stretch/>
        </p:blipFill>
        <p:spPr>
          <a:xfrm>
            <a:off x="7341319" y="914401"/>
            <a:ext cx="2121408" cy="1457955"/>
          </a:xfrm>
          <a:prstGeom prst="rect">
            <a:avLst/>
          </a:prstGeom>
        </p:spPr>
      </p:pic>
      <p:pic>
        <p:nvPicPr>
          <p:cNvPr id="24" name="Picture 23" descr="A picture containing outdoor, ground, person&#10;&#10;Description automatically generated">
            <a:extLst>
              <a:ext uri="{FF2B5EF4-FFF2-40B4-BE49-F238E27FC236}">
                <a16:creationId xmlns:a16="http://schemas.microsoft.com/office/drawing/2014/main" id="{441B4948-A325-AF43-A12C-98295A9CC483}"/>
              </a:ext>
            </a:extLst>
          </p:cNvPr>
          <p:cNvPicPr>
            <a:picLocks noChangeAspect="1"/>
          </p:cNvPicPr>
          <p:nvPr/>
        </p:nvPicPr>
        <p:blipFill rotWithShape="1">
          <a:blip r:embed="rId5"/>
          <a:srcRect l="3654" r="2" b="2"/>
          <a:stretch/>
        </p:blipFill>
        <p:spPr>
          <a:xfrm>
            <a:off x="9620689" y="914319"/>
            <a:ext cx="2121408" cy="1454809"/>
          </a:xfrm>
          <a:prstGeom prst="rect">
            <a:avLst/>
          </a:prstGeom>
        </p:spPr>
      </p:pic>
      <p:pic>
        <p:nvPicPr>
          <p:cNvPr id="25" name="Picture 24">
            <a:extLst>
              <a:ext uri="{FF2B5EF4-FFF2-40B4-BE49-F238E27FC236}">
                <a16:creationId xmlns:a16="http://schemas.microsoft.com/office/drawing/2014/main" id="{4AC76A76-3FDE-C648-9678-18210B1D6D8D}"/>
              </a:ext>
            </a:extLst>
          </p:cNvPr>
          <p:cNvPicPr>
            <a:picLocks noChangeAspect="1"/>
          </p:cNvPicPr>
          <p:nvPr/>
        </p:nvPicPr>
        <p:blipFill rotWithShape="1">
          <a:blip r:embed="rId6"/>
          <a:srcRect t="7479" r="-2" b="8204"/>
          <a:stretch/>
        </p:blipFill>
        <p:spPr>
          <a:xfrm>
            <a:off x="5061949" y="2490472"/>
            <a:ext cx="6680148" cy="3632870"/>
          </a:xfrm>
          <a:prstGeom prst="rect">
            <a:avLst/>
          </a:prstGeom>
        </p:spPr>
      </p:pic>
      <p:sp>
        <p:nvSpPr>
          <p:cNvPr id="4" name="TextBox 3">
            <a:extLst>
              <a:ext uri="{FF2B5EF4-FFF2-40B4-BE49-F238E27FC236}">
                <a16:creationId xmlns:a16="http://schemas.microsoft.com/office/drawing/2014/main" id="{171720FA-9659-1F4D-B4BF-5BC2E5CD4EB4}"/>
              </a:ext>
            </a:extLst>
          </p:cNvPr>
          <p:cNvSpPr txBox="1"/>
          <p:nvPr/>
        </p:nvSpPr>
        <p:spPr>
          <a:xfrm>
            <a:off x="632229" y="2351464"/>
            <a:ext cx="4570482" cy="1077218"/>
          </a:xfrm>
          <a:prstGeom prst="rect">
            <a:avLst/>
          </a:prstGeom>
          <a:noFill/>
        </p:spPr>
        <p:txBody>
          <a:bodyPr wrap="none" rtlCol="0">
            <a:spAutoFit/>
          </a:bodyPr>
          <a:lstStyle/>
          <a:p>
            <a:pPr>
              <a:spcAft>
                <a:spcPts val="600"/>
              </a:spcAft>
            </a:pPr>
            <a:r>
              <a:rPr lang="en-US" dirty="0" err="1"/>
              <a:t>流动性增强了非相关个体互动必要性和能力</a:t>
            </a:r>
            <a:endParaRPr lang="en-US" dirty="0"/>
          </a:p>
          <a:p>
            <a:pPr>
              <a:spcAft>
                <a:spcPts val="600"/>
              </a:spcAft>
            </a:pPr>
            <a:endParaRPr lang="en-US" dirty="0"/>
          </a:p>
          <a:p>
            <a:pPr marL="285750" indent="-285750">
              <a:spcAft>
                <a:spcPts val="600"/>
              </a:spcAft>
              <a:buFont typeface="Arial" panose="020B0604020202020204" pitchFamily="34" charset="0"/>
              <a:buChar char="•"/>
            </a:pPr>
            <a:r>
              <a:rPr lang="en-US" b="1" dirty="0" err="1"/>
              <a:t>积极面</a:t>
            </a:r>
            <a:endParaRPr lang="en-US" b="1" dirty="0"/>
          </a:p>
        </p:txBody>
      </p:sp>
      <p:sp>
        <p:nvSpPr>
          <p:cNvPr id="10" name="TextBox 9">
            <a:extLst>
              <a:ext uri="{FF2B5EF4-FFF2-40B4-BE49-F238E27FC236}">
                <a16:creationId xmlns:a16="http://schemas.microsoft.com/office/drawing/2014/main" id="{2461AF41-B75B-BC4E-A80F-613672CA7888}"/>
              </a:ext>
            </a:extLst>
          </p:cNvPr>
          <p:cNvSpPr txBox="1"/>
          <p:nvPr/>
        </p:nvSpPr>
        <p:spPr>
          <a:xfrm>
            <a:off x="909137" y="3372405"/>
            <a:ext cx="4232249" cy="1184940"/>
          </a:xfrm>
          <a:prstGeom prst="rect">
            <a:avLst/>
          </a:prstGeom>
          <a:noFill/>
        </p:spPr>
        <p:txBody>
          <a:bodyPr wrap="none" rtlCol="0">
            <a:spAutoFit/>
          </a:bodyPr>
          <a:lstStyle/>
          <a:p>
            <a:pPr>
              <a:spcAft>
                <a:spcPts val="600"/>
              </a:spcAft>
            </a:pPr>
            <a:r>
              <a:rPr lang="en-US" sz="1400" dirty="0" err="1"/>
              <a:t>网上聊天</a:t>
            </a:r>
            <a:r>
              <a:rPr lang="zh-CN" altLang="en-US" sz="1400" dirty="0"/>
              <a:t>、相亲、交友</a:t>
            </a:r>
            <a:endParaRPr lang="en-US" sz="1400" dirty="0"/>
          </a:p>
          <a:p>
            <a:pPr>
              <a:spcAft>
                <a:spcPts val="600"/>
              </a:spcAft>
            </a:pPr>
            <a:r>
              <a:rPr lang="en-US" sz="1400" dirty="0" err="1"/>
              <a:t>NGO和志愿者行动形式参与公共事务</a:t>
            </a:r>
            <a:endParaRPr lang="en-US" sz="1400" dirty="0"/>
          </a:p>
          <a:p>
            <a:pPr>
              <a:spcAft>
                <a:spcPts val="600"/>
              </a:spcAft>
            </a:pPr>
            <a:r>
              <a:rPr lang="en-US" sz="1400" dirty="0" err="1"/>
              <a:t>非相关个人的暂时接触</a:t>
            </a:r>
            <a:endParaRPr lang="en-US" sz="1400" dirty="0"/>
          </a:p>
          <a:p>
            <a:pPr>
              <a:spcAft>
                <a:spcPts val="600"/>
              </a:spcAft>
            </a:pPr>
            <a:r>
              <a:rPr lang="zh-CN" altLang="en-US" sz="1400" dirty="0"/>
              <a:t>伦理的个体化：</a:t>
            </a:r>
            <a:r>
              <a:rPr lang="en-US" altLang="zh-CN" sz="1400" dirty="0"/>
              <a:t>2008</a:t>
            </a:r>
            <a:r>
              <a:rPr lang="zh-CN" altLang="en-US" sz="1400" dirty="0"/>
              <a:t>年</a:t>
            </a:r>
            <a:r>
              <a:rPr lang="en-US" altLang="zh-CN" sz="1400" dirty="0"/>
              <a:t>5</a:t>
            </a:r>
            <a:r>
              <a:rPr lang="zh-CN" altLang="en-US" sz="1400" dirty="0"/>
              <a:t>月汶川地震个体志愿者行动</a:t>
            </a:r>
            <a:endParaRPr lang="en-US" sz="1400" dirty="0"/>
          </a:p>
        </p:txBody>
      </p:sp>
      <p:sp>
        <p:nvSpPr>
          <p:cNvPr id="11" name="Right Brace 10">
            <a:extLst>
              <a:ext uri="{FF2B5EF4-FFF2-40B4-BE49-F238E27FC236}">
                <a16:creationId xmlns:a16="http://schemas.microsoft.com/office/drawing/2014/main" id="{3A9797B1-E595-1042-BA8D-3A06667884FD}"/>
              </a:ext>
            </a:extLst>
          </p:cNvPr>
          <p:cNvSpPr/>
          <p:nvPr/>
        </p:nvSpPr>
        <p:spPr>
          <a:xfrm rot="10800000">
            <a:off x="744831" y="3511962"/>
            <a:ext cx="164305" cy="871084"/>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7" name="TextBox 26">
            <a:extLst>
              <a:ext uri="{FF2B5EF4-FFF2-40B4-BE49-F238E27FC236}">
                <a16:creationId xmlns:a16="http://schemas.microsoft.com/office/drawing/2014/main" id="{C367184F-D546-F543-AACD-3C60DE52814D}"/>
              </a:ext>
            </a:extLst>
          </p:cNvPr>
          <p:cNvSpPr txBox="1"/>
          <p:nvPr/>
        </p:nvSpPr>
        <p:spPr>
          <a:xfrm>
            <a:off x="632229" y="4640625"/>
            <a:ext cx="3930884" cy="1077218"/>
          </a:xfrm>
          <a:prstGeom prst="rect">
            <a:avLst/>
          </a:prstGeom>
          <a:noFill/>
        </p:spPr>
        <p:txBody>
          <a:bodyPr wrap="none" rtlCol="0">
            <a:spAutoFit/>
          </a:bodyPr>
          <a:lstStyle/>
          <a:p>
            <a:pPr marL="285750" indent="-285750">
              <a:spcAft>
                <a:spcPts val="600"/>
              </a:spcAft>
              <a:buFont typeface="Arial" panose="020B0604020202020204" pitchFamily="34" charset="0"/>
              <a:buChar char="•"/>
            </a:pPr>
            <a:r>
              <a:rPr lang="en-US" b="1" dirty="0" err="1"/>
              <a:t>消极面</a:t>
            </a:r>
            <a:endParaRPr lang="en-US" b="1" dirty="0"/>
          </a:p>
          <a:p>
            <a:pPr>
              <a:spcAft>
                <a:spcPts val="600"/>
              </a:spcAft>
            </a:pPr>
            <a:r>
              <a:rPr lang="en-US" dirty="0" err="1"/>
              <a:t>假冒伪劣产品</a:t>
            </a:r>
            <a:r>
              <a:rPr lang="zh-CN" altLang="en-US" dirty="0"/>
              <a:t>、食品、服务等</a:t>
            </a:r>
            <a:endParaRPr lang="en-US" altLang="zh-CN" dirty="0"/>
          </a:p>
          <a:p>
            <a:pPr>
              <a:spcAft>
                <a:spcPts val="600"/>
              </a:spcAft>
            </a:pPr>
            <a:r>
              <a:rPr lang="zh-CN" altLang="en-US" dirty="0"/>
              <a:t>削弱社会信任 “不要和陌生人说话”</a:t>
            </a:r>
            <a:endParaRPr lang="en-US" dirty="0"/>
          </a:p>
        </p:txBody>
      </p:sp>
      <p:cxnSp>
        <p:nvCxnSpPr>
          <p:cNvPr id="28" name="Straight Connector 27">
            <a:extLst>
              <a:ext uri="{FF2B5EF4-FFF2-40B4-BE49-F238E27FC236}">
                <a16:creationId xmlns:a16="http://schemas.microsoft.com/office/drawing/2014/main" id="{993E280D-4566-B745-A86E-F8CB2313680D}"/>
              </a:ext>
            </a:extLst>
          </p:cNvPr>
          <p:cNvCxnSpPr>
            <a:cxnSpLocks/>
          </p:cNvCxnSpPr>
          <p:nvPr/>
        </p:nvCxnSpPr>
        <p:spPr>
          <a:xfrm>
            <a:off x="5372100" y="4640625"/>
            <a:ext cx="5980675" cy="1"/>
          </a:xfrm>
          <a:prstGeom prst="line">
            <a:avLst/>
          </a:prstGeom>
        </p:spPr>
        <p:style>
          <a:lnRef idx="3">
            <a:schemeClr val="accent2"/>
          </a:lnRef>
          <a:fillRef idx="0">
            <a:schemeClr val="accent2"/>
          </a:fillRef>
          <a:effectRef idx="2">
            <a:schemeClr val="accent2"/>
          </a:effectRef>
          <a:fontRef idx="minor">
            <a:schemeClr val="tx1"/>
          </a:fontRef>
        </p:style>
      </p:cxnSp>
      <p:cxnSp>
        <p:nvCxnSpPr>
          <p:cNvPr id="69" name="Straight Connector 68">
            <a:extLst>
              <a:ext uri="{FF2B5EF4-FFF2-40B4-BE49-F238E27FC236}">
                <a16:creationId xmlns:a16="http://schemas.microsoft.com/office/drawing/2014/main" id="{CFB86279-1E75-0543-8329-542E4E4B4CC7}"/>
              </a:ext>
            </a:extLst>
          </p:cNvPr>
          <p:cNvCxnSpPr>
            <a:cxnSpLocks/>
          </p:cNvCxnSpPr>
          <p:nvPr/>
        </p:nvCxnSpPr>
        <p:spPr>
          <a:xfrm>
            <a:off x="5411685" y="5002834"/>
            <a:ext cx="3789977"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71" name="Straight Connector 70">
            <a:extLst>
              <a:ext uri="{FF2B5EF4-FFF2-40B4-BE49-F238E27FC236}">
                <a16:creationId xmlns:a16="http://schemas.microsoft.com/office/drawing/2014/main" id="{9F390EEA-41A9-384E-92E8-4DA45E87837B}"/>
              </a:ext>
            </a:extLst>
          </p:cNvPr>
          <p:cNvCxnSpPr>
            <a:cxnSpLocks/>
          </p:cNvCxnSpPr>
          <p:nvPr/>
        </p:nvCxnSpPr>
        <p:spPr>
          <a:xfrm>
            <a:off x="7858125" y="6030759"/>
            <a:ext cx="4087758" cy="47914"/>
          </a:xfrm>
          <a:prstGeom prst="line">
            <a:avLst/>
          </a:prstGeom>
        </p:spPr>
        <p:style>
          <a:lnRef idx="3">
            <a:schemeClr val="accent2"/>
          </a:lnRef>
          <a:fillRef idx="0">
            <a:schemeClr val="accent2"/>
          </a:fillRef>
          <a:effectRef idx="2">
            <a:schemeClr val="accent2"/>
          </a:effectRef>
          <a:fontRef idx="minor">
            <a:schemeClr val="tx1"/>
          </a:fontRef>
        </p:style>
      </p:cxnSp>
      <p:cxnSp>
        <p:nvCxnSpPr>
          <p:cNvPr id="75" name="Straight Connector 74">
            <a:extLst>
              <a:ext uri="{FF2B5EF4-FFF2-40B4-BE49-F238E27FC236}">
                <a16:creationId xmlns:a16="http://schemas.microsoft.com/office/drawing/2014/main" id="{B1D66D39-D7DB-A84B-9B12-7862CFDDEF2E}"/>
              </a:ext>
            </a:extLst>
          </p:cNvPr>
          <p:cNvCxnSpPr>
            <a:cxnSpLocks/>
          </p:cNvCxnSpPr>
          <p:nvPr/>
        </p:nvCxnSpPr>
        <p:spPr>
          <a:xfrm>
            <a:off x="8402023" y="2850482"/>
            <a:ext cx="2382894" cy="0"/>
          </a:xfrm>
          <a:prstGeom prst="line">
            <a:avLst/>
          </a:prstGeom>
        </p:spPr>
        <p:style>
          <a:lnRef idx="3">
            <a:schemeClr val="accent2"/>
          </a:lnRef>
          <a:fillRef idx="0">
            <a:schemeClr val="accent2"/>
          </a:fillRef>
          <a:effectRef idx="2">
            <a:schemeClr val="accent2"/>
          </a:effectRef>
          <a:fontRef idx="minor">
            <a:schemeClr val="tx1"/>
          </a:fontRef>
        </p:style>
      </p:cxnSp>
      <p:sp>
        <p:nvSpPr>
          <p:cNvPr id="35" name="TextBox 34">
            <a:extLst>
              <a:ext uri="{FF2B5EF4-FFF2-40B4-BE49-F238E27FC236}">
                <a16:creationId xmlns:a16="http://schemas.microsoft.com/office/drawing/2014/main" id="{0DCFC584-CC74-014F-880B-8E2A6941D6B0}"/>
              </a:ext>
            </a:extLst>
          </p:cNvPr>
          <p:cNvSpPr txBox="1"/>
          <p:nvPr/>
        </p:nvSpPr>
        <p:spPr>
          <a:xfrm>
            <a:off x="11230098" y="5747814"/>
            <a:ext cx="954107" cy="323165"/>
          </a:xfrm>
          <a:prstGeom prst="rect">
            <a:avLst/>
          </a:prstGeom>
          <a:noFill/>
        </p:spPr>
        <p:txBody>
          <a:bodyPr wrap="none" rtlCol="0">
            <a:spAutoFit/>
          </a:bodyPr>
          <a:lstStyle/>
          <a:p>
            <a:r>
              <a:rPr lang="en-US" sz="1500" b="1" dirty="0" err="1"/>
              <a:t>化的危险</a:t>
            </a:r>
            <a:endParaRPr lang="en-US" sz="1500" b="1" dirty="0"/>
          </a:p>
        </p:txBody>
      </p:sp>
      <p:sp>
        <p:nvSpPr>
          <p:cNvPr id="37" name="Oval 36">
            <a:extLst>
              <a:ext uri="{FF2B5EF4-FFF2-40B4-BE49-F238E27FC236}">
                <a16:creationId xmlns:a16="http://schemas.microsoft.com/office/drawing/2014/main" id="{532B0D99-7D09-BC4F-8FA8-701EED84FF13}"/>
              </a:ext>
            </a:extLst>
          </p:cNvPr>
          <p:cNvSpPr/>
          <p:nvPr/>
        </p:nvSpPr>
        <p:spPr>
          <a:xfrm>
            <a:off x="5455795" y="2490476"/>
            <a:ext cx="516380" cy="360006"/>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51583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person, outdoor&#10;&#10;Description automatically generated">
            <a:extLst>
              <a:ext uri="{FF2B5EF4-FFF2-40B4-BE49-F238E27FC236}">
                <a16:creationId xmlns:a16="http://schemas.microsoft.com/office/drawing/2014/main" id="{07CF0337-70C7-F248-AA08-114B3088BA45}"/>
              </a:ext>
            </a:extLst>
          </p:cNvPr>
          <p:cNvPicPr>
            <a:picLocks noChangeAspect="1"/>
          </p:cNvPicPr>
          <p:nvPr/>
        </p:nvPicPr>
        <p:blipFill rotWithShape="1">
          <a:blip r:embed="rId2">
            <a:alphaModFix amt="80000"/>
          </a:blip>
          <a:srcRect l="21946" r="16398" b="-2"/>
          <a:stretch/>
        </p:blipFill>
        <p:spPr>
          <a:xfrm>
            <a:off x="180975" y="194164"/>
            <a:ext cx="5915025" cy="6499784"/>
          </a:xfrm>
          <a:prstGeom prst="rect">
            <a:avLst/>
          </a:prstGeom>
        </p:spPr>
      </p:pic>
      <p:pic>
        <p:nvPicPr>
          <p:cNvPr id="4" name="Picture 3" descr="Text&#10;&#10;Description automatically generated">
            <a:extLst>
              <a:ext uri="{FF2B5EF4-FFF2-40B4-BE49-F238E27FC236}">
                <a16:creationId xmlns:a16="http://schemas.microsoft.com/office/drawing/2014/main" id="{46BA97D7-902D-F64B-8AA0-C7D37190A3DD}"/>
              </a:ext>
            </a:extLst>
          </p:cNvPr>
          <p:cNvPicPr>
            <a:picLocks noChangeAspect="1"/>
          </p:cNvPicPr>
          <p:nvPr/>
        </p:nvPicPr>
        <p:blipFill rotWithShape="1">
          <a:blip r:embed="rId3">
            <a:alphaModFix amt="80000"/>
          </a:blip>
          <a:srcRect r="1349" b="-3"/>
          <a:stretch/>
        </p:blipFill>
        <p:spPr>
          <a:xfrm>
            <a:off x="6095156" y="182880"/>
            <a:ext cx="5915025" cy="6499784"/>
          </a:xfrm>
          <a:prstGeom prst="rect">
            <a:avLst/>
          </a:prstGeom>
        </p:spPr>
      </p:pic>
      <p:sp>
        <p:nvSpPr>
          <p:cNvPr id="124" name="Content Placeholder 18">
            <a:extLst>
              <a:ext uri="{FF2B5EF4-FFF2-40B4-BE49-F238E27FC236}">
                <a16:creationId xmlns:a16="http://schemas.microsoft.com/office/drawing/2014/main" id="{A0C5CCFB-757C-4AA1-855F-594EFBE2125D}"/>
              </a:ext>
            </a:extLst>
          </p:cNvPr>
          <p:cNvSpPr>
            <a:spLocks noGrp="1"/>
          </p:cNvSpPr>
          <p:nvPr>
            <p:ph idx="1"/>
          </p:nvPr>
        </p:nvSpPr>
        <p:spPr>
          <a:xfrm>
            <a:off x="456625" y="3047665"/>
            <a:ext cx="10509179" cy="3627455"/>
          </a:xfrm>
        </p:spPr>
        <p:txBody>
          <a:bodyPr>
            <a:normAutofit fontScale="55000" lnSpcReduction="20000"/>
          </a:bodyPr>
          <a:lstStyle/>
          <a:p>
            <a:r>
              <a:rPr lang="en-US" sz="3300" b="1" dirty="0" err="1">
                <a:solidFill>
                  <a:srgbClr val="000000"/>
                </a:solidFill>
                <a:highlight>
                  <a:srgbClr val="FFFF00"/>
                </a:highlight>
              </a:rPr>
              <a:t>个体化的中国模式</a:t>
            </a:r>
            <a:endParaRPr lang="en-US" sz="3300" b="1" dirty="0">
              <a:solidFill>
                <a:srgbClr val="000000"/>
              </a:solidFill>
              <a:highlight>
                <a:srgbClr val="FFFF00"/>
              </a:highlight>
            </a:endParaRPr>
          </a:p>
          <a:p>
            <a:pPr marL="0" indent="0">
              <a:buNone/>
            </a:pPr>
            <a:r>
              <a:rPr lang="zh-TW" altLang="en-US" sz="2200" b="1" dirty="0">
                <a:solidFill>
                  <a:schemeClr val="bg1"/>
                </a:solidFill>
              </a:rPr>
              <a:t>　同</a:t>
            </a:r>
            <a:r>
              <a:rPr lang="zh-CN" altLang="en-US" sz="2200" b="1" dirty="0">
                <a:solidFill>
                  <a:schemeClr val="bg1"/>
                </a:solidFill>
              </a:rPr>
              <a:t>：</a:t>
            </a:r>
            <a:r>
              <a:rPr lang="zh-TW" altLang="en-US" sz="2200" b="1" dirty="0">
                <a:solidFill>
                  <a:schemeClr val="bg1"/>
                </a:solidFill>
              </a:rPr>
              <a:t>全球化对个体化的影响</a:t>
            </a:r>
            <a:endParaRPr lang="en-US" altLang="zh-TW" sz="2200" b="1" dirty="0">
              <a:solidFill>
                <a:schemeClr val="bg1"/>
              </a:solidFill>
            </a:endParaRPr>
          </a:p>
          <a:p>
            <a:pPr marL="0" indent="0">
              <a:buNone/>
            </a:pPr>
            <a:r>
              <a:rPr lang="zh-TW" altLang="en-US" sz="2200" b="1" dirty="0">
                <a:solidFill>
                  <a:schemeClr val="bg1"/>
                </a:solidFill>
              </a:rPr>
              <a:t>西欧和中国的个体化模式差异</a:t>
            </a:r>
            <a:endParaRPr lang="en-US" altLang="zh-TW" sz="2200" b="1" dirty="0">
              <a:solidFill>
                <a:schemeClr val="bg1"/>
              </a:solidFill>
            </a:endParaRPr>
          </a:p>
          <a:p>
            <a:r>
              <a:rPr lang="zh-TW" altLang="en-US" sz="2200" b="1" dirty="0">
                <a:solidFill>
                  <a:schemeClr val="bg1"/>
                </a:solidFill>
              </a:rPr>
              <a:t>中国模式中的脱嵌主要表现在解放政治领域</a:t>
            </a:r>
            <a:r>
              <a:rPr lang="zh-CN" altLang="en-US" sz="2200" b="1" dirty="0">
                <a:solidFill>
                  <a:schemeClr val="bg1"/>
                </a:solidFill>
              </a:rPr>
              <a:t>，</a:t>
            </a:r>
            <a:endParaRPr lang="en-US" altLang="zh-CN" sz="2200" b="1" dirty="0">
              <a:solidFill>
                <a:schemeClr val="bg1"/>
              </a:solidFill>
            </a:endParaRPr>
          </a:p>
          <a:p>
            <a:pPr marL="0" indent="0">
              <a:buNone/>
            </a:pPr>
            <a:r>
              <a:rPr lang="zh-CN" altLang="en-US" sz="2200" b="1" dirty="0">
                <a:solidFill>
                  <a:schemeClr val="bg1"/>
                </a:solidFill>
              </a:rPr>
              <a:t>即生活机会和社会地位的日常政治</a:t>
            </a:r>
            <a:endParaRPr lang="en-US" altLang="zh-CN" sz="2200" b="1" dirty="0">
              <a:solidFill>
                <a:schemeClr val="bg1"/>
              </a:solidFill>
            </a:endParaRPr>
          </a:p>
          <a:p>
            <a:r>
              <a:rPr lang="zh-CN" altLang="en-US" sz="2200" b="1" dirty="0">
                <a:solidFill>
                  <a:schemeClr val="bg1"/>
                </a:solidFill>
              </a:rPr>
              <a:t>文化民主和福利国家体制的存在或缺失</a:t>
            </a:r>
            <a:endParaRPr lang="en-US" altLang="zh-CN" sz="2200" b="1" dirty="0">
              <a:solidFill>
                <a:schemeClr val="bg1"/>
              </a:solidFill>
            </a:endParaRPr>
          </a:p>
          <a:p>
            <a:pPr marL="0" indent="0">
              <a:buNone/>
            </a:pPr>
            <a:r>
              <a:rPr lang="zh-CN" altLang="en-US" sz="2200" b="1" dirty="0">
                <a:solidFill>
                  <a:schemeClr val="bg1"/>
                </a:solidFill>
              </a:rPr>
              <a:t>中国的个体为了寻求一个新的安全网，或者为了再</a:t>
            </a:r>
            <a:endParaRPr lang="en-US" altLang="zh-CN" sz="2200" b="1" dirty="0">
              <a:solidFill>
                <a:schemeClr val="bg1"/>
              </a:solidFill>
            </a:endParaRPr>
          </a:p>
          <a:p>
            <a:pPr marL="0" indent="0">
              <a:buNone/>
            </a:pPr>
            <a:r>
              <a:rPr lang="en-US" sz="2200" b="1" dirty="0" err="1">
                <a:solidFill>
                  <a:schemeClr val="bg1"/>
                </a:solidFill>
              </a:rPr>
              <a:t>嵌入</a:t>
            </a:r>
            <a:r>
              <a:rPr lang="zh-CN" altLang="en-US" sz="2200" b="1" dirty="0">
                <a:solidFill>
                  <a:schemeClr val="bg1"/>
                </a:solidFill>
              </a:rPr>
              <a:t>，，被迫回到家庭和私人关系网络中寻求保障，</a:t>
            </a:r>
            <a:endParaRPr lang="en-US" altLang="zh-CN" sz="2200" b="1" dirty="0">
              <a:solidFill>
                <a:schemeClr val="bg1"/>
              </a:solidFill>
            </a:endParaRPr>
          </a:p>
          <a:p>
            <a:pPr marL="0" indent="0">
              <a:buNone/>
            </a:pPr>
            <a:r>
              <a:rPr lang="zh-CN" altLang="en-US" sz="2200" b="1" dirty="0">
                <a:solidFill>
                  <a:schemeClr val="bg1"/>
                </a:solidFill>
              </a:rPr>
              <a:t>等于又回到他们脱嵌伊始的地方；</a:t>
            </a:r>
            <a:endParaRPr lang="en-US" altLang="zh-CN" sz="2200" b="1" dirty="0">
              <a:solidFill>
                <a:schemeClr val="bg1"/>
              </a:solidFill>
            </a:endParaRPr>
          </a:p>
          <a:p>
            <a:pPr marL="0" indent="0">
              <a:buNone/>
            </a:pPr>
            <a:r>
              <a:rPr lang="zh-CN" altLang="en-US" sz="2200" b="1" dirty="0">
                <a:solidFill>
                  <a:schemeClr val="bg1"/>
                </a:solidFill>
              </a:rPr>
              <a:t>加速社会分化，导致经济和社会地位意义上的两级分化，而不是仅仅在身份建构</a:t>
            </a:r>
            <a:endParaRPr lang="en-US" altLang="zh-CN" sz="2200" b="1" dirty="0">
              <a:solidFill>
                <a:schemeClr val="bg1"/>
              </a:solidFill>
            </a:endParaRPr>
          </a:p>
          <a:p>
            <a:pPr marL="0" indent="0">
              <a:buNone/>
            </a:pPr>
            <a:r>
              <a:rPr lang="zh-CN" altLang="en-US" sz="2200" b="1" dirty="0">
                <a:solidFill>
                  <a:schemeClr val="bg1"/>
                </a:solidFill>
              </a:rPr>
              <a:t>和生活政治意义上的社会多元化</a:t>
            </a:r>
            <a:endParaRPr lang="en-US" altLang="zh-CN" sz="2200" b="1" dirty="0">
              <a:solidFill>
                <a:schemeClr val="bg1"/>
              </a:solidFill>
            </a:endParaRPr>
          </a:p>
          <a:p>
            <a:r>
              <a:rPr lang="zh-CN" altLang="en-US" sz="2200" b="1" dirty="0">
                <a:solidFill>
                  <a:schemeClr val="bg1"/>
                </a:solidFill>
              </a:rPr>
              <a:t>西方个人主义在上世纪之交传入中国社会时，仅被理解为功利</a:t>
            </a:r>
            <a:endParaRPr lang="en-US" altLang="zh-CN" sz="2200" b="1" dirty="0">
              <a:solidFill>
                <a:schemeClr val="bg1"/>
              </a:solidFill>
            </a:endParaRPr>
          </a:p>
          <a:p>
            <a:pPr marL="0" indent="0">
              <a:buNone/>
            </a:pPr>
            <a:r>
              <a:rPr lang="zh-CN" altLang="en-US" sz="2200" b="1" dirty="0">
                <a:solidFill>
                  <a:schemeClr val="bg1"/>
                </a:solidFill>
              </a:rPr>
              <a:t>个人主义或简单的自私自利。 “第二现代性”理解不全面 </a:t>
            </a:r>
            <a:endParaRPr lang="en-US" altLang="zh-CN" sz="2200" b="1" dirty="0">
              <a:solidFill>
                <a:schemeClr val="bg1"/>
              </a:solidFill>
            </a:endParaRPr>
          </a:p>
          <a:p>
            <a:r>
              <a:rPr lang="zh-CN" altLang="en-US" sz="2200" b="1" dirty="0">
                <a:solidFill>
                  <a:schemeClr val="bg1"/>
                </a:solidFill>
              </a:rPr>
              <a:t>中国的个体化进程很大程度上是在国家的管理下展开的    “利益导向”</a:t>
            </a:r>
            <a:endParaRPr lang="en-US" altLang="zh-CN" sz="2200" b="1" dirty="0">
              <a:solidFill>
                <a:schemeClr val="bg1"/>
              </a:solidFill>
            </a:endParaRPr>
          </a:p>
          <a:p>
            <a:endParaRPr lang="en-US" sz="1800" b="1" dirty="0">
              <a:solidFill>
                <a:schemeClr val="bg1"/>
              </a:solidFill>
            </a:endParaRPr>
          </a:p>
        </p:txBody>
      </p:sp>
      <p:cxnSp>
        <p:nvCxnSpPr>
          <p:cNvPr id="64" name="Straight Connector 63">
            <a:extLst>
              <a:ext uri="{FF2B5EF4-FFF2-40B4-BE49-F238E27FC236}">
                <a16:creationId xmlns:a16="http://schemas.microsoft.com/office/drawing/2014/main" id="{5D0E8E92-7340-DF42-8D96-D580CEAC2403}"/>
              </a:ext>
            </a:extLst>
          </p:cNvPr>
          <p:cNvCxnSpPr>
            <a:cxnSpLocks/>
          </p:cNvCxnSpPr>
          <p:nvPr/>
        </p:nvCxnSpPr>
        <p:spPr>
          <a:xfrm>
            <a:off x="6476505" y="1814297"/>
            <a:ext cx="5258950" cy="0"/>
          </a:xfrm>
          <a:prstGeom prst="line">
            <a:avLst/>
          </a:prstGeom>
        </p:spPr>
        <p:style>
          <a:lnRef idx="3">
            <a:schemeClr val="accent2"/>
          </a:lnRef>
          <a:fillRef idx="0">
            <a:schemeClr val="accent2"/>
          </a:fillRef>
          <a:effectRef idx="2">
            <a:schemeClr val="accent2"/>
          </a:effectRef>
          <a:fontRef idx="minor">
            <a:schemeClr val="tx1"/>
          </a:fontRef>
        </p:style>
      </p:cxnSp>
      <p:pic>
        <p:nvPicPr>
          <p:cNvPr id="66" name="Picture 65" descr="Text&#10;&#10;Description automatically generated">
            <a:extLst>
              <a:ext uri="{FF2B5EF4-FFF2-40B4-BE49-F238E27FC236}">
                <a16:creationId xmlns:a16="http://schemas.microsoft.com/office/drawing/2014/main" id="{41E03424-5A14-A549-A177-91E941907F6B}"/>
              </a:ext>
            </a:extLst>
          </p:cNvPr>
          <p:cNvPicPr>
            <a:picLocks noChangeAspect="1"/>
          </p:cNvPicPr>
          <p:nvPr/>
        </p:nvPicPr>
        <p:blipFill rotWithShape="1">
          <a:blip r:embed="rId3">
            <a:alphaModFix amt="80000"/>
          </a:blip>
          <a:srcRect r="1349" b="-3"/>
          <a:stretch/>
        </p:blipFill>
        <p:spPr>
          <a:xfrm>
            <a:off x="6094427" y="192564"/>
            <a:ext cx="5916481" cy="6501384"/>
          </a:xfrm>
          <a:prstGeom prst="rect">
            <a:avLst/>
          </a:prstGeom>
        </p:spPr>
      </p:pic>
      <p:cxnSp>
        <p:nvCxnSpPr>
          <p:cNvPr id="68" name="Straight Connector 67">
            <a:extLst>
              <a:ext uri="{FF2B5EF4-FFF2-40B4-BE49-F238E27FC236}">
                <a16:creationId xmlns:a16="http://schemas.microsoft.com/office/drawing/2014/main" id="{5D849C3D-FD9F-C04C-A330-58893A4EBD85}"/>
              </a:ext>
            </a:extLst>
          </p:cNvPr>
          <p:cNvCxnSpPr>
            <a:cxnSpLocks/>
          </p:cNvCxnSpPr>
          <p:nvPr/>
        </p:nvCxnSpPr>
        <p:spPr>
          <a:xfrm>
            <a:off x="8097208" y="1469913"/>
            <a:ext cx="3638247"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71" name="Straight Connector 70">
            <a:extLst>
              <a:ext uri="{FF2B5EF4-FFF2-40B4-BE49-F238E27FC236}">
                <a16:creationId xmlns:a16="http://schemas.microsoft.com/office/drawing/2014/main" id="{A076E7F0-A540-754E-9E2A-74DAE80ED7B5}"/>
              </a:ext>
            </a:extLst>
          </p:cNvPr>
          <p:cNvCxnSpPr>
            <a:cxnSpLocks/>
          </p:cNvCxnSpPr>
          <p:nvPr/>
        </p:nvCxnSpPr>
        <p:spPr>
          <a:xfrm flipV="1">
            <a:off x="6476505" y="1813645"/>
            <a:ext cx="5258106" cy="15535"/>
          </a:xfrm>
          <a:prstGeom prst="line">
            <a:avLst/>
          </a:prstGeom>
        </p:spPr>
        <p:style>
          <a:lnRef idx="3">
            <a:schemeClr val="accent2"/>
          </a:lnRef>
          <a:fillRef idx="0">
            <a:schemeClr val="accent2"/>
          </a:fillRef>
          <a:effectRef idx="2">
            <a:schemeClr val="accent2"/>
          </a:effectRef>
          <a:fontRef idx="minor">
            <a:schemeClr val="tx1"/>
          </a:fontRef>
        </p:style>
      </p:cxnSp>
      <p:cxnSp>
        <p:nvCxnSpPr>
          <p:cNvPr id="73" name="Straight Connector 72">
            <a:extLst>
              <a:ext uri="{FF2B5EF4-FFF2-40B4-BE49-F238E27FC236}">
                <a16:creationId xmlns:a16="http://schemas.microsoft.com/office/drawing/2014/main" id="{A22D65A0-C1DA-8F4A-8832-A8E457B718C0}"/>
              </a:ext>
            </a:extLst>
          </p:cNvPr>
          <p:cNvCxnSpPr>
            <a:cxnSpLocks/>
          </p:cNvCxnSpPr>
          <p:nvPr/>
        </p:nvCxnSpPr>
        <p:spPr>
          <a:xfrm>
            <a:off x="6476505" y="2157181"/>
            <a:ext cx="5258106"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95" name="Straight Connector 94">
            <a:extLst>
              <a:ext uri="{FF2B5EF4-FFF2-40B4-BE49-F238E27FC236}">
                <a16:creationId xmlns:a16="http://schemas.microsoft.com/office/drawing/2014/main" id="{7C899DFF-9D67-0340-8CD9-DCB7AAE7EEB1}"/>
              </a:ext>
            </a:extLst>
          </p:cNvPr>
          <p:cNvCxnSpPr>
            <a:cxnSpLocks/>
          </p:cNvCxnSpPr>
          <p:nvPr/>
        </p:nvCxnSpPr>
        <p:spPr>
          <a:xfrm flipV="1">
            <a:off x="6476505" y="2438422"/>
            <a:ext cx="3629396" cy="22252"/>
          </a:xfrm>
          <a:prstGeom prst="line">
            <a:avLst/>
          </a:prstGeom>
        </p:spPr>
        <p:style>
          <a:lnRef idx="3">
            <a:schemeClr val="accent2"/>
          </a:lnRef>
          <a:fillRef idx="0">
            <a:schemeClr val="accent2"/>
          </a:fillRef>
          <a:effectRef idx="2">
            <a:schemeClr val="accent2"/>
          </a:effectRef>
          <a:fontRef idx="minor">
            <a:schemeClr val="tx1"/>
          </a:fontRef>
        </p:style>
      </p:cxnSp>
      <p:cxnSp>
        <p:nvCxnSpPr>
          <p:cNvPr id="97" name="Straight Connector 96">
            <a:extLst>
              <a:ext uri="{FF2B5EF4-FFF2-40B4-BE49-F238E27FC236}">
                <a16:creationId xmlns:a16="http://schemas.microsoft.com/office/drawing/2014/main" id="{EC4DA943-F8C1-9748-97F8-CC9489E8D307}"/>
              </a:ext>
            </a:extLst>
          </p:cNvPr>
          <p:cNvCxnSpPr>
            <a:cxnSpLocks/>
          </p:cNvCxnSpPr>
          <p:nvPr/>
        </p:nvCxnSpPr>
        <p:spPr>
          <a:xfrm flipV="1">
            <a:off x="6477513" y="3390549"/>
            <a:ext cx="5257098" cy="37985"/>
          </a:xfrm>
          <a:prstGeom prst="line">
            <a:avLst/>
          </a:prstGeom>
        </p:spPr>
        <p:style>
          <a:lnRef idx="3">
            <a:schemeClr val="accent2"/>
          </a:lnRef>
          <a:fillRef idx="0">
            <a:schemeClr val="accent2"/>
          </a:fillRef>
          <a:effectRef idx="2">
            <a:schemeClr val="accent2"/>
          </a:effectRef>
          <a:fontRef idx="minor">
            <a:schemeClr val="tx1"/>
          </a:fontRef>
        </p:style>
      </p:cxnSp>
      <p:cxnSp>
        <p:nvCxnSpPr>
          <p:cNvPr id="102" name="Straight Connector 101">
            <a:extLst>
              <a:ext uri="{FF2B5EF4-FFF2-40B4-BE49-F238E27FC236}">
                <a16:creationId xmlns:a16="http://schemas.microsoft.com/office/drawing/2014/main" id="{F58140E5-9E0B-9447-AEE9-539BB7855F2A}"/>
              </a:ext>
            </a:extLst>
          </p:cNvPr>
          <p:cNvCxnSpPr>
            <a:cxnSpLocks/>
          </p:cNvCxnSpPr>
          <p:nvPr/>
        </p:nvCxnSpPr>
        <p:spPr>
          <a:xfrm flipV="1">
            <a:off x="6477513" y="3741787"/>
            <a:ext cx="3438818" cy="29630"/>
          </a:xfrm>
          <a:prstGeom prst="line">
            <a:avLst/>
          </a:prstGeom>
        </p:spPr>
        <p:style>
          <a:lnRef idx="3">
            <a:schemeClr val="accent2"/>
          </a:lnRef>
          <a:fillRef idx="0">
            <a:schemeClr val="accent2"/>
          </a:fillRef>
          <a:effectRef idx="2">
            <a:schemeClr val="accent2"/>
          </a:effectRef>
          <a:fontRef idx="minor">
            <a:schemeClr val="tx1"/>
          </a:fontRef>
        </p:style>
      </p:cxnSp>
      <p:cxnSp>
        <p:nvCxnSpPr>
          <p:cNvPr id="104" name="Straight Connector 103">
            <a:extLst>
              <a:ext uri="{FF2B5EF4-FFF2-40B4-BE49-F238E27FC236}">
                <a16:creationId xmlns:a16="http://schemas.microsoft.com/office/drawing/2014/main" id="{ACB2E7FF-A527-2D46-9A9F-B3A7CA3AF6D4}"/>
              </a:ext>
            </a:extLst>
          </p:cNvPr>
          <p:cNvCxnSpPr>
            <a:cxnSpLocks/>
          </p:cNvCxnSpPr>
          <p:nvPr/>
        </p:nvCxnSpPr>
        <p:spPr>
          <a:xfrm flipV="1">
            <a:off x="6887688" y="4665667"/>
            <a:ext cx="4804201" cy="13416"/>
          </a:xfrm>
          <a:prstGeom prst="line">
            <a:avLst/>
          </a:prstGeom>
        </p:spPr>
        <p:style>
          <a:lnRef idx="3">
            <a:schemeClr val="accent2"/>
          </a:lnRef>
          <a:fillRef idx="0">
            <a:schemeClr val="accent2"/>
          </a:fillRef>
          <a:effectRef idx="2">
            <a:schemeClr val="accent2"/>
          </a:effectRef>
          <a:fontRef idx="minor">
            <a:schemeClr val="tx1"/>
          </a:fontRef>
        </p:style>
      </p:cxnSp>
      <p:cxnSp>
        <p:nvCxnSpPr>
          <p:cNvPr id="107" name="Straight Connector 106">
            <a:extLst>
              <a:ext uri="{FF2B5EF4-FFF2-40B4-BE49-F238E27FC236}">
                <a16:creationId xmlns:a16="http://schemas.microsoft.com/office/drawing/2014/main" id="{88FC47BD-4023-574F-929B-9A2BBB1ECE8F}"/>
              </a:ext>
            </a:extLst>
          </p:cNvPr>
          <p:cNvCxnSpPr>
            <a:cxnSpLocks/>
          </p:cNvCxnSpPr>
          <p:nvPr/>
        </p:nvCxnSpPr>
        <p:spPr>
          <a:xfrm>
            <a:off x="7742712" y="5973984"/>
            <a:ext cx="3991899"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09" name="Straight Connector 108">
            <a:extLst>
              <a:ext uri="{FF2B5EF4-FFF2-40B4-BE49-F238E27FC236}">
                <a16:creationId xmlns:a16="http://schemas.microsoft.com/office/drawing/2014/main" id="{99EC6184-1319-494A-AB65-9140B422AB2C}"/>
              </a:ext>
            </a:extLst>
          </p:cNvPr>
          <p:cNvCxnSpPr>
            <a:cxnSpLocks/>
          </p:cNvCxnSpPr>
          <p:nvPr/>
        </p:nvCxnSpPr>
        <p:spPr>
          <a:xfrm flipV="1">
            <a:off x="6477513" y="6293319"/>
            <a:ext cx="5257098" cy="31233"/>
          </a:xfrm>
          <a:prstGeom prst="line">
            <a:avLst/>
          </a:prstGeom>
        </p:spPr>
        <p:style>
          <a:lnRef idx="3">
            <a:schemeClr val="accent2"/>
          </a:lnRef>
          <a:fillRef idx="0">
            <a:schemeClr val="accent2"/>
          </a:fillRef>
          <a:effectRef idx="2">
            <a:schemeClr val="accent2"/>
          </a:effectRef>
          <a:fontRef idx="minor">
            <a:schemeClr val="tx1"/>
          </a:fontRef>
        </p:style>
      </p:cxnSp>
      <p:cxnSp>
        <p:nvCxnSpPr>
          <p:cNvPr id="113" name="Straight Connector 112">
            <a:extLst>
              <a:ext uri="{FF2B5EF4-FFF2-40B4-BE49-F238E27FC236}">
                <a16:creationId xmlns:a16="http://schemas.microsoft.com/office/drawing/2014/main" id="{D6199B9D-1585-D549-A020-39219DFD4025}"/>
              </a:ext>
            </a:extLst>
          </p:cNvPr>
          <p:cNvCxnSpPr>
            <a:cxnSpLocks/>
          </p:cNvCxnSpPr>
          <p:nvPr/>
        </p:nvCxnSpPr>
        <p:spPr>
          <a:xfrm flipV="1">
            <a:off x="6477513" y="6636202"/>
            <a:ext cx="837687" cy="7684"/>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2533582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18">
            <a:extLst>
              <a:ext uri="{FF2B5EF4-FFF2-40B4-BE49-F238E27FC236}">
                <a16:creationId xmlns:a16="http://schemas.microsoft.com/office/drawing/2014/main" id="{A0C5CCFB-757C-4AA1-855F-594EFBE2125D}"/>
              </a:ext>
            </a:extLst>
          </p:cNvPr>
          <p:cNvSpPr>
            <a:spLocks noGrp="1"/>
          </p:cNvSpPr>
          <p:nvPr>
            <p:ph idx="1"/>
          </p:nvPr>
        </p:nvSpPr>
        <p:spPr>
          <a:xfrm>
            <a:off x="823943" y="1626919"/>
            <a:ext cx="5092194" cy="4543175"/>
          </a:xfrm>
        </p:spPr>
        <p:txBody>
          <a:bodyPr>
            <a:normAutofit fontScale="85000" lnSpcReduction="10000"/>
          </a:bodyPr>
          <a:lstStyle/>
          <a:p>
            <a:r>
              <a:rPr lang="en-US" sz="2000" b="1" dirty="0" err="1">
                <a:highlight>
                  <a:srgbClr val="FFFF00"/>
                </a:highlight>
              </a:rPr>
              <a:t>国家在三个层面上管理个体化过程</a:t>
            </a:r>
            <a:r>
              <a:rPr lang="zh-TW" altLang="en-US" sz="2000" dirty="0"/>
              <a:t>　</a:t>
            </a:r>
            <a:endParaRPr lang="en-US" altLang="zh-TW" sz="2000" dirty="0"/>
          </a:p>
          <a:p>
            <a:pPr marL="457200" indent="-457200">
              <a:lnSpc>
                <a:spcPct val="140000"/>
              </a:lnSpc>
              <a:buFont typeface="+mj-lt"/>
              <a:buAutoNum type="arabicPeriod"/>
            </a:pPr>
            <a:r>
              <a:rPr lang="zh-TW" altLang="en-US" sz="1400" dirty="0"/>
              <a:t>国家在推动和支持个体在经济生活</a:t>
            </a:r>
            <a:r>
              <a:rPr lang="zh-CN" altLang="en-US" sz="1400" dirty="0"/>
              <a:t>、私人生活和一些有选择的公共生活中崛起的同时，做出各种努力防止个体对政治权力的诉求</a:t>
            </a:r>
            <a:endParaRPr lang="en-US" altLang="zh-CN" sz="1400" dirty="0"/>
          </a:p>
          <a:p>
            <a:pPr marL="457200" indent="-457200">
              <a:lnSpc>
                <a:spcPct val="140000"/>
              </a:lnSpc>
              <a:buFont typeface="+mj-lt"/>
              <a:buAutoNum type="arabicPeriod"/>
            </a:pPr>
            <a:r>
              <a:rPr lang="zh-CN" altLang="en-US" sz="1400" dirty="0"/>
              <a:t>当来自社会阶层的个体在维权运动或寻求自我发展机会方面向国家提出公开诉求时，国家会根据这些个体所处社会群体的等级不同给予不同的回答。总的来说，赋予公务员、私营企业家、大学生和知识分子更多自我表达和发展的特权和机会，但是对农民和工人的支持就相对较少，同时对他们的管理也更严谨。</a:t>
            </a:r>
            <a:endParaRPr lang="en-US" altLang="zh-CN" sz="1400" dirty="0"/>
          </a:p>
          <a:p>
            <a:pPr marL="457200" indent="-457200">
              <a:lnSpc>
                <a:spcPct val="140000"/>
              </a:lnSpc>
              <a:buFont typeface="+mj-lt"/>
              <a:buAutoNum type="arabicPeriod"/>
            </a:pPr>
            <a:r>
              <a:rPr lang="zh-CN" altLang="en-US" sz="1400" dirty="0"/>
              <a:t>国家更倾向于接受孤立个体的维权行动和自我利益的诉求，但是不能容忍由个体组织起来的群体性行为，尤其是那些超越了社会阶层或地理区位的群体性行为。这样，政府就成功地控制了一个独立的市民社会的发展，使得个体无法自然地再嵌入和维护自主身份。</a:t>
            </a:r>
            <a:endParaRPr lang="en-US" altLang="zh-CN" sz="1400" dirty="0"/>
          </a:p>
          <a:p>
            <a:pPr marL="0" indent="0">
              <a:buNone/>
            </a:pPr>
            <a:endParaRPr lang="en-US" altLang="zh-TW" sz="1300" dirty="0"/>
          </a:p>
          <a:p>
            <a:pPr marL="0" indent="0">
              <a:buNone/>
            </a:pPr>
            <a:r>
              <a:rPr lang="zh-CN" altLang="en-US" sz="1800" dirty="0">
                <a:highlight>
                  <a:srgbClr val="FFFF00"/>
                </a:highlight>
              </a:rPr>
              <a:t>中国社会的个体化模式十分复杂</a:t>
            </a:r>
            <a:endParaRPr lang="en-US" altLang="zh-CN" sz="1800" dirty="0">
              <a:highlight>
                <a:srgbClr val="FFFF00"/>
              </a:highlight>
            </a:endParaRPr>
          </a:p>
          <a:p>
            <a:pPr marL="0" indent="0">
              <a:lnSpc>
                <a:spcPct val="120000"/>
              </a:lnSpc>
              <a:buNone/>
            </a:pPr>
            <a:r>
              <a:rPr lang="zh-CN" altLang="en-US" sz="1600" dirty="0"/>
              <a:t>展现了前现代、现代与后现代的状况，中国的个体必须在同一时间应对所有这些状况</a:t>
            </a:r>
            <a:endParaRPr lang="en-US" altLang="zh-TW" sz="1600" dirty="0"/>
          </a:p>
        </p:txBody>
      </p:sp>
      <p:sp>
        <p:nvSpPr>
          <p:cNvPr id="58" name="Oval 57">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 name="Picture 2" descr="A picture containing text, building, person, outdoor&#10;&#10;Description automatically generated">
            <a:extLst>
              <a:ext uri="{FF2B5EF4-FFF2-40B4-BE49-F238E27FC236}">
                <a16:creationId xmlns:a16="http://schemas.microsoft.com/office/drawing/2014/main" id="{0FE410A5-43CF-2C4D-B512-A027E3D2AC6E}"/>
              </a:ext>
            </a:extLst>
          </p:cNvPr>
          <p:cNvPicPr>
            <a:picLocks noChangeAspect="1"/>
          </p:cNvPicPr>
          <p:nvPr/>
        </p:nvPicPr>
        <p:blipFill rotWithShape="1">
          <a:blip r:embed="rId2"/>
          <a:srcRect t="10186" r="-1" b="25560"/>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60" name="Arc 59">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6" name="Picture 5" descr="A picture containing person, outdoor&#10;&#10;Description automatically generated">
            <a:extLst>
              <a:ext uri="{FF2B5EF4-FFF2-40B4-BE49-F238E27FC236}">
                <a16:creationId xmlns:a16="http://schemas.microsoft.com/office/drawing/2014/main" id="{C485CCA3-5CBF-674D-9C9F-34B41D7A912C}"/>
              </a:ext>
            </a:extLst>
          </p:cNvPr>
          <p:cNvPicPr>
            <a:picLocks noChangeAspect="1"/>
          </p:cNvPicPr>
          <p:nvPr/>
        </p:nvPicPr>
        <p:blipFill rotWithShape="1">
          <a:blip r:embed="rId3"/>
          <a:srcRect l="15969" r="22604" b="-3"/>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13128011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C89ECBDA-51E6-4484-8F25-E777102F7D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EA2AEA56-4902-4CC1-A43B-1AC27C88CB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6749" y="720952"/>
            <a:ext cx="6959544" cy="5545704"/>
          </a:xfrm>
          <a:custGeom>
            <a:avLst/>
            <a:gdLst>
              <a:gd name="connsiteX0" fmla="*/ 839883 w 5283866"/>
              <a:gd name="connsiteY0" fmla="*/ 18 h 4210442"/>
              <a:gd name="connsiteX1" fmla="*/ 875727 w 5283866"/>
              <a:gd name="connsiteY1" fmla="*/ 6050 h 4210442"/>
              <a:gd name="connsiteX2" fmla="*/ 1624617 w 5283866"/>
              <a:gd name="connsiteY2" fmla="*/ 99799 h 4210442"/>
              <a:gd name="connsiteX3" fmla="*/ 2328012 w 5283866"/>
              <a:gd name="connsiteY3" fmla="*/ 148051 h 4210442"/>
              <a:gd name="connsiteX4" fmla="*/ 3177820 w 5283866"/>
              <a:gd name="connsiteY4" fmla="*/ 228566 h 4210442"/>
              <a:gd name="connsiteX5" fmla="*/ 3770646 w 5283866"/>
              <a:gd name="connsiteY5" fmla="*/ 252831 h 4210442"/>
              <a:gd name="connsiteX6" fmla="*/ 3800149 w 5283866"/>
              <a:gd name="connsiteY6" fmla="*/ 251727 h 4210442"/>
              <a:gd name="connsiteX7" fmla="*/ 4102076 w 5283866"/>
              <a:gd name="connsiteY7" fmla="*/ 288400 h 4210442"/>
              <a:gd name="connsiteX8" fmla="*/ 3904377 w 5283866"/>
              <a:gd name="connsiteY8" fmla="*/ 446120 h 4210442"/>
              <a:gd name="connsiteX9" fmla="*/ 4188933 w 5283866"/>
              <a:gd name="connsiteY9" fmla="*/ 520843 h 4210442"/>
              <a:gd name="connsiteX10" fmla="*/ 4465492 w 5283866"/>
              <a:gd name="connsiteY10" fmla="*/ 626449 h 4210442"/>
              <a:gd name="connsiteX11" fmla="*/ 4517606 w 5283866"/>
              <a:gd name="connsiteY11" fmla="*/ 670015 h 4210442"/>
              <a:gd name="connsiteX12" fmla="*/ 4948576 w 5283866"/>
              <a:gd name="connsiteY12" fmla="*/ 954847 h 4210442"/>
              <a:gd name="connsiteX13" fmla="*/ 4866132 w 5283866"/>
              <a:gd name="connsiteY13" fmla="*/ 1015233 h 4210442"/>
              <a:gd name="connsiteX14" fmla="*/ 5019164 w 5283866"/>
              <a:gd name="connsiteY14" fmla="*/ 1087474 h 4210442"/>
              <a:gd name="connsiteX15" fmla="*/ 5053630 w 5283866"/>
              <a:gd name="connsiteY15" fmla="*/ 1117806 h 4210442"/>
              <a:gd name="connsiteX16" fmla="*/ 5024404 w 5283866"/>
              <a:gd name="connsiteY16" fmla="*/ 1154202 h 4210442"/>
              <a:gd name="connsiteX17" fmla="*/ 4960984 w 5283866"/>
              <a:gd name="connsiteY17" fmla="*/ 1179569 h 4210442"/>
              <a:gd name="connsiteX18" fmla="*/ 4876887 w 5283866"/>
              <a:gd name="connsiteY18" fmla="*/ 1243814 h 4210442"/>
              <a:gd name="connsiteX19" fmla="*/ 4880195 w 5283866"/>
              <a:gd name="connsiteY19" fmla="*/ 1293998 h 4210442"/>
              <a:gd name="connsiteX20" fmla="*/ 4930104 w 5283866"/>
              <a:gd name="connsiteY20" fmla="*/ 1384991 h 4210442"/>
              <a:gd name="connsiteX21" fmla="*/ 4855103 w 5283866"/>
              <a:gd name="connsiteY21" fmla="*/ 1480119 h 4210442"/>
              <a:gd name="connsiteX22" fmla="*/ 4816500 w 5283866"/>
              <a:gd name="connsiteY22" fmla="*/ 1508242 h 4210442"/>
              <a:gd name="connsiteX23" fmla="*/ 4890949 w 5283866"/>
              <a:gd name="connsiteY23" fmla="*/ 1517893 h 4210442"/>
              <a:gd name="connsiteX24" fmla="*/ 4916868 w 5283866"/>
              <a:gd name="connsiteY24" fmla="*/ 1557599 h 4210442"/>
              <a:gd name="connsiteX25" fmla="*/ 4928448 w 5283866"/>
              <a:gd name="connsiteY25" fmla="*/ 1577453 h 4210442"/>
              <a:gd name="connsiteX26" fmla="*/ 4998760 w 5283866"/>
              <a:gd name="connsiteY26" fmla="*/ 1701809 h 4210442"/>
              <a:gd name="connsiteX27" fmla="*/ 4986903 w 5283866"/>
              <a:gd name="connsiteY27" fmla="*/ 1736550 h 4210442"/>
              <a:gd name="connsiteX28" fmla="*/ 4869716 w 5283866"/>
              <a:gd name="connsiteY28" fmla="*/ 1904472 h 4210442"/>
              <a:gd name="connsiteX29" fmla="*/ 4994348 w 5283866"/>
              <a:gd name="connsiteY29" fmla="*/ 1951346 h 4210442"/>
              <a:gd name="connsiteX30" fmla="*/ 5001792 w 5283866"/>
              <a:gd name="connsiteY30" fmla="*/ 2030756 h 4210442"/>
              <a:gd name="connsiteX31" fmla="*/ 5065212 w 5283866"/>
              <a:gd name="connsiteY31" fmla="*/ 2119543 h 4210442"/>
              <a:gd name="connsiteX32" fmla="*/ 5204732 w 5283866"/>
              <a:gd name="connsiteY32" fmla="*/ 2244450 h 4210442"/>
              <a:gd name="connsiteX33" fmla="*/ 5283866 w 5283866"/>
              <a:gd name="connsiteY33" fmla="*/ 2328272 h 4210442"/>
              <a:gd name="connsiteX34" fmla="*/ 5147380 w 5283866"/>
              <a:gd name="connsiteY34" fmla="*/ 2350606 h 4210442"/>
              <a:gd name="connsiteX35" fmla="*/ 5126148 w 5283866"/>
              <a:gd name="connsiteY35" fmla="*/ 2363566 h 4210442"/>
              <a:gd name="connsiteX36" fmla="*/ 5142417 w 5283866"/>
              <a:gd name="connsiteY36" fmla="*/ 2407682 h 4210442"/>
              <a:gd name="connsiteX37" fmla="*/ 5164200 w 5283866"/>
              <a:gd name="connsiteY37" fmla="*/ 2451526 h 4210442"/>
              <a:gd name="connsiteX38" fmla="*/ 5149034 w 5283866"/>
              <a:gd name="connsiteY38" fmla="*/ 2485992 h 4210442"/>
              <a:gd name="connsiteX39" fmla="*/ 5042601 w 5283866"/>
              <a:gd name="connsiteY39" fmla="*/ 2635164 h 4210442"/>
              <a:gd name="connsiteX40" fmla="*/ 4955194 w 5283866"/>
              <a:gd name="connsiteY40" fmla="*/ 2694445 h 4210442"/>
              <a:gd name="connsiteX41" fmla="*/ 4756116 w 5283866"/>
              <a:gd name="connsiteY41" fmla="*/ 2963836 h 4210442"/>
              <a:gd name="connsiteX42" fmla="*/ 4693523 w 5283866"/>
              <a:gd name="connsiteY42" fmla="*/ 3051244 h 4210442"/>
              <a:gd name="connsiteX43" fmla="*/ 4739848 w 5283866"/>
              <a:gd name="connsiteY43" fmla="*/ 3082125 h 4210442"/>
              <a:gd name="connsiteX44" fmla="*/ 4651060 w 5283866"/>
              <a:gd name="connsiteY44" fmla="*/ 3173670 h 4210442"/>
              <a:gd name="connsiteX45" fmla="*/ 4546556 w 5283866"/>
              <a:gd name="connsiteY45" fmla="*/ 3275413 h 4210442"/>
              <a:gd name="connsiteX46" fmla="*/ 4519261 w 5283866"/>
              <a:gd name="connsiteY46" fmla="*/ 3302437 h 4210442"/>
              <a:gd name="connsiteX47" fmla="*/ 2364961 w 5283866"/>
              <a:gd name="connsiteY47" fmla="*/ 4209597 h 4210442"/>
              <a:gd name="connsiteX48" fmla="*/ 1796951 w 5283866"/>
              <a:gd name="connsiteY48" fmla="*/ 4075867 h 4210442"/>
              <a:gd name="connsiteX49" fmla="*/ 1572227 w 5283866"/>
              <a:gd name="connsiteY49" fmla="*/ 3971917 h 4210442"/>
              <a:gd name="connsiteX50" fmla="*/ 1284364 w 5283866"/>
              <a:gd name="connsiteY50" fmla="*/ 3805097 h 4210442"/>
              <a:gd name="connsiteX51" fmla="*/ 976645 w 5283866"/>
              <a:gd name="connsiteY51" fmla="*/ 3670815 h 4210442"/>
              <a:gd name="connsiteX52" fmla="*/ 871866 w 5283866"/>
              <a:gd name="connsiteY52" fmla="*/ 3547839 h 4210442"/>
              <a:gd name="connsiteX53" fmla="*/ 835195 w 5283866"/>
              <a:gd name="connsiteY53" fmla="*/ 3513373 h 4210442"/>
              <a:gd name="connsiteX54" fmla="*/ 743375 w 5283866"/>
              <a:gd name="connsiteY54" fmla="*/ 3468427 h 4210442"/>
              <a:gd name="connsiteX55" fmla="*/ 583175 w 5283866"/>
              <a:gd name="connsiteY55" fmla="*/ 3371370 h 4210442"/>
              <a:gd name="connsiteX56" fmla="*/ 641906 w 5283866"/>
              <a:gd name="connsiteY56" fmla="*/ 3349311 h 4210442"/>
              <a:gd name="connsiteX57" fmla="*/ 810930 w 5283866"/>
              <a:gd name="connsiteY57" fmla="*/ 3408042 h 4210442"/>
              <a:gd name="connsiteX58" fmla="*/ 933908 w 5283866"/>
              <a:gd name="connsiteY58" fmla="*/ 3423758 h 4210442"/>
              <a:gd name="connsiteX59" fmla="*/ 760747 w 5283866"/>
              <a:gd name="connsiteY59" fmla="*/ 3321187 h 4210442"/>
              <a:gd name="connsiteX60" fmla="*/ 593101 w 5283866"/>
              <a:gd name="connsiteY60" fmla="*/ 3187731 h 4210442"/>
              <a:gd name="connsiteX61" fmla="*/ 722419 w 5283866"/>
              <a:gd name="connsiteY61" fmla="*/ 3213374 h 4210442"/>
              <a:gd name="connsiteX62" fmla="*/ 727934 w 5283866"/>
              <a:gd name="connsiteY62" fmla="*/ 3195451 h 4210442"/>
              <a:gd name="connsiteX63" fmla="*/ 615987 w 5283866"/>
              <a:gd name="connsiteY63" fmla="*/ 3036630 h 4210442"/>
              <a:gd name="connsiteX64" fmla="*/ 560564 w 5283866"/>
              <a:gd name="connsiteY64" fmla="*/ 2972660 h 4210442"/>
              <a:gd name="connsiteX65" fmla="*/ 311302 w 5283866"/>
              <a:gd name="connsiteY65" fmla="*/ 2779924 h 4210442"/>
              <a:gd name="connsiteX66" fmla="*/ 547882 w 5283866"/>
              <a:gd name="connsiteY66" fmla="*/ 2865952 h 4210442"/>
              <a:gd name="connsiteX67" fmla="*/ 303582 w 5283866"/>
              <a:gd name="connsiteY67" fmla="*/ 2678453 h 4210442"/>
              <a:gd name="connsiteX68" fmla="*/ 185016 w 5283866"/>
              <a:gd name="connsiteY68" fmla="*/ 2609244 h 4210442"/>
              <a:gd name="connsiteX69" fmla="*/ 154963 w 5283866"/>
              <a:gd name="connsiteY69" fmla="*/ 2568435 h 4210442"/>
              <a:gd name="connsiteX70" fmla="*/ 207627 w 5283866"/>
              <a:gd name="connsiteY70" fmla="*/ 2559612 h 4210442"/>
              <a:gd name="connsiteX71" fmla="*/ 369207 w 5283866"/>
              <a:gd name="connsiteY71" fmla="*/ 2575330 h 4210442"/>
              <a:gd name="connsiteX72" fmla="*/ 169852 w 5283866"/>
              <a:gd name="connsiteY72" fmla="*/ 2449319 h 4210442"/>
              <a:gd name="connsiteX73" fmla="*/ 319299 w 5283866"/>
              <a:gd name="connsiteY73" fmla="*/ 2468619 h 4210442"/>
              <a:gd name="connsiteX74" fmla="*/ 362313 w 5283866"/>
              <a:gd name="connsiteY74" fmla="*/ 2418988 h 4210442"/>
              <a:gd name="connsiteX75" fmla="*/ 431798 w 5283866"/>
              <a:gd name="connsiteY75" fmla="*/ 2338750 h 4210442"/>
              <a:gd name="connsiteX76" fmla="*/ 479775 w 5283866"/>
              <a:gd name="connsiteY76" fmla="*/ 2294082 h 4210442"/>
              <a:gd name="connsiteX77" fmla="*/ 499903 w 5283866"/>
              <a:gd name="connsiteY77" fmla="*/ 2153458 h 4210442"/>
              <a:gd name="connsiteX78" fmla="*/ 458544 w 5283866"/>
              <a:gd name="connsiteY78" fmla="*/ 1999599 h 4210442"/>
              <a:gd name="connsiteX79" fmla="*/ 346596 w 5283866"/>
              <a:gd name="connsiteY79" fmla="*/ 1921843 h 4210442"/>
              <a:gd name="connsiteX80" fmla="*/ 378857 w 5283866"/>
              <a:gd name="connsiteY80" fmla="*/ 1834435 h 4210442"/>
              <a:gd name="connsiteX81" fmla="*/ 617091 w 5283866"/>
              <a:gd name="connsiteY81" fmla="*/ 1887376 h 4210442"/>
              <a:gd name="connsiteX82" fmla="*/ 260568 w 5283866"/>
              <a:gd name="connsiteY82" fmla="*/ 1679198 h 4210442"/>
              <a:gd name="connsiteX83" fmla="*/ 320402 w 5283866"/>
              <a:gd name="connsiteY83" fmla="*/ 1668720 h 4210442"/>
              <a:gd name="connsiteX84" fmla="*/ 317920 w 5283866"/>
              <a:gd name="connsiteY84" fmla="*/ 1652452 h 4210442"/>
              <a:gd name="connsiteX85" fmla="*/ 321779 w 5283866"/>
              <a:gd name="connsiteY85" fmla="*/ 1552359 h 4210442"/>
              <a:gd name="connsiteX86" fmla="*/ 331707 w 5283866"/>
              <a:gd name="connsiteY86" fmla="*/ 1506313 h 4210442"/>
              <a:gd name="connsiteX87" fmla="*/ 315990 w 5283866"/>
              <a:gd name="connsiteY87" fmla="*/ 1453371 h 4210442"/>
              <a:gd name="connsiteX88" fmla="*/ 583450 w 5283866"/>
              <a:gd name="connsiteY88" fmla="*/ 1474052 h 4210442"/>
              <a:gd name="connsiteX89" fmla="*/ 699809 w 5283866"/>
              <a:gd name="connsiteY89" fmla="*/ 1461919 h 4210442"/>
              <a:gd name="connsiteX90" fmla="*/ 902750 w 5283866"/>
              <a:gd name="connsiteY90" fmla="*/ 1458612 h 4210442"/>
              <a:gd name="connsiteX91" fmla="*/ 996774 w 5283866"/>
              <a:gd name="connsiteY91" fmla="*/ 1468814 h 4210442"/>
              <a:gd name="connsiteX92" fmla="*/ 1077012 w 5283866"/>
              <a:gd name="connsiteY92" fmla="*/ 1455578 h 4210442"/>
              <a:gd name="connsiteX93" fmla="*/ 1000083 w 5283866"/>
              <a:gd name="connsiteY93" fmla="*/ 1393262 h 4210442"/>
              <a:gd name="connsiteX94" fmla="*/ 891720 w 5283866"/>
              <a:gd name="connsiteY94" fmla="*/ 1394089 h 4210442"/>
              <a:gd name="connsiteX95" fmla="*/ 814515 w 5283866"/>
              <a:gd name="connsiteY95" fmla="*/ 1353557 h 4210442"/>
              <a:gd name="connsiteX96" fmla="*/ 740895 w 5283866"/>
              <a:gd name="connsiteY96" fmla="*/ 1280211 h 4210442"/>
              <a:gd name="connsiteX97" fmla="*/ 481154 w 5283866"/>
              <a:gd name="connsiteY97" fmla="*/ 1163301 h 4210442"/>
              <a:gd name="connsiteX98" fmla="*/ 433728 w 5283866"/>
              <a:gd name="connsiteY98" fmla="*/ 1118909 h 4210442"/>
              <a:gd name="connsiteX99" fmla="*/ 1176276 w 5283866"/>
              <a:gd name="connsiteY99" fmla="*/ 1288484 h 4210442"/>
              <a:gd name="connsiteX100" fmla="*/ 946867 w 5283866"/>
              <a:gd name="connsiteY100" fmla="*/ 1217344 h 4210442"/>
              <a:gd name="connsiteX101" fmla="*/ 1102104 w 5283866"/>
              <a:gd name="connsiteY101" fmla="*/ 1230304 h 4210442"/>
              <a:gd name="connsiteX102" fmla="*/ 1188133 w 5283866"/>
              <a:gd name="connsiteY102" fmla="*/ 1182603 h 4210442"/>
              <a:gd name="connsiteX103" fmla="*/ 1187030 w 5283866"/>
              <a:gd name="connsiteY103" fmla="*/ 1169092 h 4210442"/>
              <a:gd name="connsiteX104" fmla="*/ 1123887 w 5283866"/>
              <a:gd name="connsiteY104" fmla="*/ 1124698 h 4210442"/>
              <a:gd name="connsiteX105" fmla="*/ 1086938 w 5283866"/>
              <a:gd name="connsiteY105" fmla="*/ 1096023 h 4210442"/>
              <a:gd name="connsiteX106" fmla="*/ 985744 w 5283866"/>
              <a:gd name="connsiteY106" fmla="*/ 992622 h 4210442"/>
              <a:gd name="connsiteX107" fmla="*/ 1057987 w 5283866"/>
              <a:gd name="connsiteY107" fmla="*/ 981594 h 4210442"/>
              <a:gd name="connsiteX108" fmla="*/ 1084733 w 5283866"/>
              <a:gd name="connsiteY108" fmla="*/ 960086 h 4210442"/>
              <a:gd name="connsiteX109" fmla="*/ 1064605 w 5283866"/>
              <a:gd name="connsiteY109" fmla="*/ 929756 h 4210442"/>
              <a:gd name="connsiteX110" fmla="*/ 840985 w 5283866"/>
              <a:gd name="connsiteY110" fmla="*/ 836558 h 4210442"/>
              <a:gd name="connsiteX111" fmla="*/ 823615 w 5283866"/>
              <a:gd name="connsiteY111" fmla="*/ 764315 h 4210442"/>
              <a:gd name="connsiteX112" fmla="*/ 865526 w 5283866"/>
              <a:gd name="connsiteY112" fmla="*/ 753562 h 4210442"/>
              <a:gd name="connsiteX113" fmla="*/ 914331 w 5283866"/>
              <a:gd name="connsiteY113" fmla="*/ 758525 h 4210442"/>
              <a:gd name="connsiteX114" fmla="*/ 875452 w 5283866"/>
              <a:gd name="connsiteY114" fmla="*/ 701724 h 4210442"/>
              <a:gd name="connsiteX115" fmla="*/ 717181 w 5283866"/>
              <a:gd name="connsiteY115" fmla="*/ 644371 h 4210442"/>
              <a:gd name="connsiteX116" fmla="*/ 755783 w 5283866"/>
              <a:gd name="connsiteY116" fmla="*/ 591707 h 4210442"/>
              <a:gd name="connsiteX117" fmla="*/ 0 w 5283866"/>
              <a:gd name="connsiteY117" fmla="*/ 352370 h 4210442"/>
              <a:gd name="connsiteX118" fmla="*/ 135937 w 5283866"/>
              <a:gd name="connsiteY118" fmla="*/ 349889 h 4210442"/>
              <a:gd name="connsiteX119" fmla="*/ 421595 w 5283866"/>
              <a:gd name="connsiteY119" fmla="*/ 385458 h 4210442"/>
              <a:gd name="connsiteX120" fmla="*/ 564424 w 5283866"/>
              <a:gd name="connsiteY120" fmla="*/ 379393 h 4210442"/>
              <a:gd name="connsiteX121" fmla="*/ 698432 w 5283866"/>
              <a:gd name="connsiteY121" fmla="*/ 398694 h 4210442"/>
              <a:gd name="connsiteX122" fmla="*/ 815067 w 5283866"/>
              <a:gd name="connsiteY122" fmla="*/ 398694 h 4210442"/>
              <a:gd name="connsiteX123" fmla="*/ 705876 w 5283866"/>
              <a:gd name="connsiteY123" fmla="*/ 370568 h 4210442"/>
              <a:gd name="connsiteX124" fmla="*/ 775360 w 5283866"/>
              <a:gd name="connsiteY124" fmla="*/ 345477 h 4210442"/>
              <a:gd name="connsiteX125" fmla="*/ 787493 w 5283866"/>
              <a:gd name="connsiteY125" fmla="*/ 315146 h 4210442"/>
              <a:gd name="connsiteX126" fmla="*/ 819202 w 5283866"/>
              <a:gd name="connsiteY126" fmla="*/ 291709 h 4210442"/>
              <a:gd name="connsiteX127" fmla="*/ 998705 w 5283866"/>
              <a:gd name="connsiteY127" fmla="*/ 303291 h 4210442"/>
              <a:gd name="connsiteX128" fmla="*/ 880139 w 5283866"/>
              <a:gd name="connsiteY128" fmla="*/ 206783 h 4210442"/>
              <a:gd name="connsiteX129" fmla="*/ 804037 w 5283866"/>
              <a:gd name="connsiteY129" fmla="*/ 190790 h 4210442"/>
              <a:gd name="connsiteX130" fmla="*/ 786666 w 5283866"/>
              <a:gd name="connsiteY130" fmla="*/ 149707 h 4210442"/>
              <a:gd name="connsiteX131" fmla="*/ 821960 w 5283866"/>
              <a:gd name="connsiteY131" fmla="*/ 140884 h 4210442"/>
              <a:gd name="connsiteX132" fmla="*/ 997325 w 5283866"/>
              <a:gd name="connsiteY132" fmla="*/ 174800 h 4210442"/>
              <a:gd name="connsiteX133" fmla="*/ 1026829 w 5283866"/>
              <a:gd name="connsiteY133" fmla="*/ 161287 h 4210442"/>
              <a:gd name="connsiteX134" fmla="*/ 696777 w 5283866"/>
              <a:gd name="connsiteY134" fmla="*/ 73604 h 4210442"/>
              <a:gd name="connsiteX135" fmla="*/ 701741 w 5283866"/>
              <a:gd name="connsiteY135" fmla="*/ 50444 h 4210442"/>
              <a:gd name="connsiteX136" fmla="*/ 992362 w 5283866"/>
              <a:gd name="connsiteY136" fmla="*/ 86289 h 4210442"/>
              <a:gd name="connsiteX137" fmla="*/ 806519 w 5283866"/>
              <a:gd name="connsiteY137" fmla="*/ 18183 h 4210442"/>
              <a:gd name="connsiteX138" fmla="*/ 839883 w 5283866"/>
              <a:gd name="connsiteY138" fmla="*/ 18 h 42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4" name="Picture 3" descr="A picture containing text, person, wall, person&#10;&#10;Description automatically generated">
            <a:extLst>
              <a:ext uri="{FF2B5EF4-FFF2-40B4-BE49-F238E27FC236}">
                <a16:creationId xmlns:a16="http://schemas.microsoft.com/office/drawing/2014/main" id="{C6521A7D-FC3E-F142-91A1-7A81250B1181}"/>
              </a:ext>
            </a:extLst>
          </p:cNvPr>
          <p:cNvPicPr>
            <a:picLocks noChangeAspect="1"/>
          </p:cNvPicPr>
          <p:nvPr/>
        </p:nvPicPr>
        <p:blipFill rotWithShape="1">
          <a:blip r:embed="rId2"/>
          <a:srcRect b="5402"/>
          <a:stretch/>
        </p:blipFill>
        <p:spPr>
          <a:xfrm>
            <a:off x="638338" y="1120893"/>
            <a:ext cx="4015954" cy="4618859"/>
          </a:xfrm>
          <a:prstGeom prst="rect">
            <a:avLst/>
          </a:prstGeom>
        </p:spPr>
      </p:pic>
      <p:sp>
        <p:nvSpPr>
          <p:cNvPr id="19" name="Content Placeholder 18">
            <a:extLst>
              <a:ext uri="{FF2B5EF4-FFF2-40B4-BE49-F238E27FC236}">
                <a16:creationId xmlns:a16="http://schemas.microsoft.com/office/drawing/2014/main" id="{A0C5CCFB-757C-4AA1-855F-594EFBE2125D}"/>
              </a:ext>
            </a:extLst>
          </p:cNvPr>
          <p:cNvSpPr>
            <a:spLocks noGrp="1"/>
          </p:cNvSpPr>
          <p:nvPr>
            <p:ph idx="1"/>
          </p:nvPr>
        </p:nvSpPr>
        <p:spPr>
          <a:xfrm>
            <a:off x="6200795" y="3390405"/>
            <a:ext cx="3978442" cy="2233862"/>
          </a:xfrm>
        </p:spPr>
        <p:txBody>
          <a:bodyPr>
            <a:normAutofit/>
          </a:bodyPr>
          <a:lstStyle/>
          <a:p>
            <a:r>
              <a:rPr lang="en-US" b="1" dirty="0" err="1">
                <a:highlight>
                  <a:srgbClr val="FFFF00"/>
                </a:highlight>
              </a:rPr>
              <a:t>欢迎自由讨论</a:t>
            </a:r>
            <a:endParaRPr lang="en-US" altLang="zh-TW" dirty="0"/>
          </a:p>
        </p:txBody>
      </p:sp>
    </p:spTree>
    <p:extLst>
      <p:ext uri="{BB962C8B-B14F-4D97-AF65-F5344CB8AC3E}">
        <p14:creationId xmlns:p14="http://schemas.microsoft.com/office/powerpoint/2010/main" val="2713036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771C344-9109-F149-8144-D4911F4F9272}"/>
              </a:ext>
            </a:extLst>
          </p:cNvPr>
          <p:cNvSpPr>
            <a:spLocks noGrp="1"/>
          </p:cNvSpPr>
          <p:nvPr>
            <p:ph type="title"/>
          </p:nvPr>
        </p:nvSpPr>
        <p:spPr>
          <a:xfrm>
            <a:off x="934872" y="982272"/>
            <a:ext cx="3388419" cy="4560970"/>
          </a:xfrm>
        </p:spPr>
        <p:txBody>
          <a:bodyPr>
            <a:normAutofit/>
          </a:bodyPr>
          <a:lstStyle/>
          <a:p>
            <a:r>
              <a:rPr lang="en-US" sz="4000" b="1" dirty="0" err="1">
                <a:solidFill>
                  <a:srgbClr val="FFFFFF"/>
                </a:solidFill>
              </a:rPr>
              <a:t>导论</a:t>
            </a:r>
            <a:r>
              <a:rPr lang="zh-CN" altLang="en-US" sz="4000" b="1" dirty="0">
                <a:solidFill>
                  <a:srgbClr val="FFFFFF"/>
                </a:solidFill>
              </a:rPr>
              <a:t>：</a:t>
            </a:r>
            <a:br>
              <a:rPr lang="en-US" altLang="zh-CN" sz="4000" dirty="0">
                <a:solidFill>
                  <a:srgbClr val="FFFFFF"/>
                </a:solidFill>
              </a:rPr>
            </a:br>
            <a:r>
              <a:rPr lang="zh-CN" altLang="en-US" sz="2800" b="1" dirty="0">
                <a:solidFill>
                  <a:srgbClr val="000000"/>
                </a:solidFill>
                <a:highlight>
                  <a:srgbClr val="FFFF00"/>
                </a:highlight>
              </a:rPr>
              <a:t>个体的崛起</a:t>
            </a:r>
            <a:br>
              <a:rPr lang="en-US" altLang="zh-CN" sz="2800" b="1" dirty="0">
                <a:solidFill>
                  <a:srgbClr val="000000"/>
                </a:solidFill>
              </a:rPr>
            </a:br>
            <a:endParaRPr lang="en-US" sz="2800" dirty="0">
              <a:solidFill>
                <a:srgbClr val="FFFFFF"/>
              </a:solidFill>
            </a:endParaRP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9E81B004-45BD-D142-8430-0623C056489D}"/>
              </a:ext>
            </a:extLst>
          </p:cNvPr>
          <p:cNvSpPr>
            <a:spLocks noGrp="1"/>
          </p:cNvSpPr>
          <p:nvPr>
            <p:ph idx="1"/>
          </p:nvPr>
        </p:nvSpPr>
        <p:spPr>
          <a:xfrm>
            <a:off x="5221862" y="1719618"/>
            <a:ext cx="5948831" cy="4334629"/>
          </a:xfrm>
        </p:spPr>
        <p:txBody>
          <a:bodyPr anchor="ctr">
            <a:normAutofit fontScale="92500" lnSpcReduction="20000"/>
          </a:bodyPr>
          <a:lstStyle/>
          <a:p>
            <a:r>
              <a:rPr lang="en-US" sz="2400" b="1" dirty="0" err="1">
                <a:solidFill>
                  <a:srgbClr val="FEFFFF"/>
                </a:solidFill>
              </a:rPr>
              <a:t>宏观层面</a:t>
            </a:r>
            <a:endParaRPr lang="en-US" sz="2400" b="1" dirty="0">
              <a:solidFill>
                <a:srgbClr val="FEFFFF"/>
              </a:solidFill>
            </a:endParaRPr>
          </a:p>
          <a:p>
            <a:pPr marL="0" indent="0">
              <a:buNone/>
            </a:pPr>
            <a:r>
              <a:rPr lang="en-US" altLang="zh-CN" sz="1800" dirty="0">
                <a:solidFill>
                  <a:srgbClr val="FEFFFF"/>
                </a:solidFill>
              </a:rPr>
              <a:t>1978</a:t>
            </a:r>
            <a:r>
              <a:rPr lang="zh-CN" altLang="en-US" sz="1800" dirty="0">
                <a:solidFill>
                  <a:srgbClr val="FEFFFF"/>
                </a:solidFill>
              </a:rPr>
              <a:t>年中国正式推行经济改革</a:t>
            </a:r>
            <a:endParaRPr lang="en-US" altLang="zh-CN" sz="1800" dirty="0">
              <a:solidFill>
                <a:srgbClr val="FEFFFF"/>
              </a:solidFill>
            </a:endParaRPr>
          </a:p>
          <a:p>
            <a:pPr marL="0" indent="0">
              <a:buNone/>
            </a:pPr>
            <a:r>
              <a:rPr lang="en-US" sz="2000" b="1" dirty="0" err="1">
                <a:solidFill>
                  <a:schemeClr val="accent3">
                    <a:lumMod val="75000"/>
                  </a:schemeClr>
                </a:solidFill>
                <a:highlight>
                  <a:srgbClr val="FFFF00"/>
                </a:highlight>
                <a:latin typeface="+mj-ea"/>
                <a:ea typeface="+mj-ea"/>
              </a:rPr>
              <a:t>第一个改革开放十年</a:t>
            </a:r>
            <a:r>
              <a:rPr lang="zh-CN" altLang="en-US" sz="2000" b="1" dirty="0">
                <a:solidFill>
                  <a:schemeClr val="accent3">
                    <a:lumMod val="75000"/>
                  </a:schemeClr>
                </a:solidFill>
                <a:highlight>
                  <a:srgbClr val="FFFF00"/>
                </a:highlight>
                <a:latin typeface="+mj-ea"/>
                <a:ea typeface="+mj-ea"/>
              </a:rPr>
              <a:t>一系列制度变迁：</a:t>
            </a:r>
          </a:p>
          <a:p>
            <a:r>
              <a:rPr lang="zh-CN" altLang="en-US" sz="1600" dirty="0">
                <a:solidFill>
                  <a:srgbClr val="FEFFFF"/>
                </a:solidFill>
              </a:rPr>
              <a:t>改革开放初期的家庭联产承包责任制和去集体化</a:t>
            </a:r>
            <a:endParaRPr lang="en-US" altLang="zh-CN" sz="1600" dirty="0">
              <a:solidFill>
                <a:srgbClr val="FEFFFF"/>
              </a:solidFill>
            </a:endParaRPr>
          </a:p>
          <a:p>
            <a:r>
              <a:rPr lang="en-US" altLang="zh-CN" sz="1600" dirty="0">
                <a:solidFill>
                  <a:srgbClr val="FEFFFF"/>
                </a:solidFill>
              </a:rPr>
              <a:t>80</a:t>
            </a:r>
            <a:r>
              <a:rPr lang="zh-CN" altLang="en-US" sz="1600" dirty="0">
                <a:solidFill>
                  <a:srgbClr val="FEFFFF"/>
                </a:solidFill>
              </a:rPr>
              <a:t>年代后期一系列大胆但不一定成功的城市改革</a:t>
            </a:r>
            <a:endParaRPr lang="en-US" altLang="zh-CN" sz="1600" dirty="0">
              <a:solidFill>
                <a:srgbClr val="FEFFFF"/>
              </a:solidFill>
            </a:endParaRPr>
          </a:p>
          <a:p>
            <a:pPr>
              <a:lnSpc>
                <a:spcPct val="120000"/>
              </a:lnSpc>
            </a:pPr>
            <a:r>
              <a:rPr lang="en-US" altLang="zh-CN" sz="1600" dirty="0">
                <a:solidFill>
                  <a:srgbClr val="FEFFFF"/>
                </a:solidFill>
              </a:rPr>
              <a:t>1989</a:t>
            </a:r>
            <a:r>
              <a:rPr lang="zh-CN" altLang="en-US" sz="1600" dirty="0">
                <a:solidFill>
                  <a:srgbClr val="FEFFFF"/>
                </a:solidFill>
              </a:rPr>
              <a:t>年是一个转折点：官方接受市场经济以及重新评估资本主义生产方式</a:t>
            </a:r>
            <a:endParaRPr lang="en-US" altLang="zh-CN" sz="1600" dirty="0">
              <a:solidFill>
                <a:srgbClr val="FEFFFF"/>
              </a:solidFill>
            </a:endParaRPr>
          </a:p>
          <a:p>
            <a:pPr marL="0" indent="0">
              <a:buNone/>
            </a:pPr>
            <a:r>
              <a:rPr lang="zh-CN" altLang="en-US" sz="1600" dirty="0">
                <a:solidFill>
                  <a:srgbClr val="FEFFFF"/>
                </a:solidFill>
              </a:rPr>
              <a:t>      </a:t>
            </a:r>
            <a:r>
              <a:rPr lang="en-US" altLang="zh-CN" sz="1600" dirty="0">
                <a:solidFill>
                  <a:srgbClr val="FEFFFF"/>
                </a:solidFill>
              </a:rPr>
              <a:t>1992</a:t>
            </a:r>
            <a:r>
              <a:rPr lang="zh-CN" altLang="en-US" sz="1600" dirty="0">
                <a:solidFill>
                  <a:srgbClr val="FEFFFF"/>
                </a:solidFill>
              </a:rPr>
              <a:t>年南巡  社会主义市场经济理论 “三个代表”</a:t>
            </a:r>
            <a:endParaRPr lang="en-US" altLang="zh-CN" sz="1600" dirty="0">
              <a:solidFill>
                <a:srgbClr val="FEFFFF"/>
              </a:solidFill>
            </a:endParaRPr>
          </a:p>
          <a:p>
            <a:r>
              <a:rPr lang="en-US" altLang="zh-CN" sz="1600" dirty="0">
                <a:solidFill>
                  <a:srgbClr val="FEFFFF"/>
                </a:solidFill>
              </a:rPr>
              <a:t>90</a:t>
            </a:r>
            <a:r>
              <a:rPr lang="zh-CN" altLang="en-US" sz="1600" dirty="0">
                <a:solidFill>
                  <a:srgbClr val="FEFFFF"/>
                </a:solidFill>
              </a:rPr>
              <a:t>年代可能是中国最开放的十年</a:t>
            </a:r>
            <a:endParaRPr lang="en-US" altLang="zh-CN" sz="1600" dirty="0">
              <a:solidFill>
                <a:srgbClr val="FEFFFF"/>
              </a:solidFill>
            </a:endParaRPr>
          </a:p>
          <a:p>
            <a:pPr marL="0" indent="0">
              <a:lnSpc>
                <a:spcPct val="110000"/>
              </a:lnSpc>
              <a:buNone/>
            </a:pPr>
            <a:r>
              <a:rPr lang="zh-CN" altLang="en-US" sz="1600" dirty="0">
                <a:solidFill>
                  <a:srgbClr val="FEFFFF"/>
                </a:solidFill>
              </a:rPr>
              <a:t>私营经济显著增长，国家逐渐放松对社会生活的严密控制，计划经济时代的意识形态的支配地位被新自由主义所侵蚀，生活机会的新结构以及促使亿万中国人迁移的流动渠道的开放。</a:t>
            </a:r>
            <a:endParaRPr lang="en-US" altLang="zh-CN" sz="1600" dirty="0">
              <a:solidFill>
                <a:srgbClr val="FEFFFF"/>
              </a:solidFill>
            </a:endParaRPr>
          </a:p>
          <a:p>
            <a:pPr marL="0" indent="0">
              <a:buNone/>
            </a:pPr>
            <a:endParaRPr lang="en-US" sz="1600" dirty="0">
              <a:solidFill>
                <a:srgbClr val="FEFFFF"/>
              </a:solidFill>
            </a:endParaRPr>
          </a:p>
          <a:p>
            <a:pPr marL="0" indent="0">
              <a:lnSpc>
                <a:spcPct val="120000"/>
              </a:lnSpc>
              <a:buNone/>
            </a:pPr>
            <a:r>
              <a:rPr lang="zh-CN" altLang="en-US" sz="1600" dirty="0">
                <a:solidFill>
                  <a:srgbClr val="FEFFFF"/>
                </a:solidFill>
              </a:rPr>
              <a:t>本书从个体在他们的日常生活中应对制度变迁的视角和经历考察变化中的中国社会</a:t>
            </a:r>
            <a:endParaRPr lang="en-US" sz="1600" dirty="0">
              <a:solidFill>
                <a:srgbClr val="FEFFFF"/>
              </a:solidFill>
            </a:endParaRPr>
          </a:p>
        </p:txBody>
      </p:sp>
    </p:spTree>
    <p:extLst>
      <p:ext uri="{BB962C8B-B14F-4D97-AF65-F5344CB8AC3E}">
        <p14:creationId xmlns:p14="http://schemas.microsoft.com/office/powerpoint/2010/main" val="4270229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771C344-9109-F149-8144-D4911F4F9272}"/>
              </a:ext>
            </a:extLst>
          </p:cNvPr>
          <p:cNvSpPr>
            <a:spLocks noGrp="1"/>
          </p:cNvSpPr>
          <p:nvPr>
            <p:ph type="title"/>
          </p:nvPr>
        </p:nvSpPr>
        <p:spPr>
          <a:xfrm>
            <a:off x="934872" y="982272"/>
            <a:ext cx="3388419" cy="4560970"/>
          </a:xfrm>
        </p:spPr>
        <p:txBody>
          <a:bodyPr>
            <a:normAutofit/>
          </a:bodyPr>
          <a:lstStyle/>
          <a:p>
            <a:r>
              <a:rPr lang="en-US" sz="4000" b="1" dirty="0" err="1">
                <a:solidFill>
                  <a:srgbClr val="FFFFFF"/>
                </a:solidFill>
              </a:rPr>
              <a:t>导论</a:t>
            </a:r>
            <a:r>
              <a:rPr lang="zh-CN" altLang="en-US" sz="4000" b="1" dirty="0">
                <a:solidFill>
                  <a:srgbClr val="FFFFFF"/>
                </a:solidFill>
              </a:rPr>
              <a:t>：</a:t>
            </a:r>
            <a:br>
              <a:rPr lang="en-US" altLang="zh-CN" sz="4000" dirty="0">
                <a:solidFill>
                  <a:srgbClr val="FFFFFF"/>
                </a:solidFill>
              </a:rPr>
            </a:br>
            <a:r>
              <a:rPr lang="zh-CN" altLang="en-US" sz="2800" b="1" dirty="0">
                <a:solidFill>
                  <a:srgbClr val="000000"/>
                </a:solidFill>
                <a:highlight>
                  <a:srgbClr val="FFFF00"/>
                </a:highlight>
              </a:rPr>
              <a:t>个体的崛起</a:t>
            </a:r>
            <a:br>
              <a:rPr lang="en-US" altLang="zh-CN" sz="2800" b="1" dirty="0">
                <a:solidFill>
                  <a:srgbClr val="000000"/>
                </a:solidFill>
              </a:rPr>
            </a:br>
            <a:endParaRPr lang="en-US" sz="2800" dirty="0">
              <a:solidFill>
                <a:srgbClr val="FFFFFF"/>
              </a:solidFill>
            </a:endParaRP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9E81B004-45BD-D142-8430-0623C056489D}"/>
              </a:ext>
            </a:extLst>
          </p:cNvPr>
          <p:cNvSpPr>
            <a:spLocks noGrp="1"/>
          </p:cNvSpPr>
          <p:nvPr>
            <p:ph idx="1"/>
          </p:nvPr>
        </p:nvSpPr>
        <p:spPr>
          <a:xfrm>
            <a:off x="5221862" y="1719618"/>
            <a:ext cx="5948831" cy="4334629"/>
          </a:xfrm>
        </p:spPr>
        <p:txBody>
          <a:bodyPr anchor="ctr">
            <a:normAutofit/>
          </a:bodyPr>
          <a:lstStyle/>
          <a:p>
            <a:r>
              <a:rPr lang="en-US" sz="2400" b="1" dirty="0" err="1">
                <a:solidFill>
                  <a:srgbClr val="FEFFFF"/>
                </a:solidFill>
              </a:rPr>
              <a:t>五条主线</a:t>
            </a:r>
            <a:endParaRPr lang="en-US" altLang="zh-CN" sz="2400" b="1" dirty="0">
              <a:solidFill>
                <a:srgbClr val="FEFFFF"/>
              </a:solidFill>
            </a:endParaRPr>
          </a:p>
          <a:p>
            <a:pPr marL="342900" indent="-342900">
              <a:lnSpc>
                <a:spcPct val="150000"/>
              </a:lnSpc>
              <a:buFont typeface="+mj-lt"/>
              <a:buAutoNum type="arabicPeriod"/>
            </a:pPr>
            <a:r>
              <a:rPr lang="zh-CN" altLang="en-US" sz="1800" b="1" dirty="0">
                <a:solidFill>
                  <a:schemeClr val="accent4"/>
                </a:solidFill>
              </a:rPr>
              <a:t>解放个体的制度变迁</a:t>
            </a:r>
            <a:endParaRPr lang="en-US" altLang="zh-CN" sz="1800" b="1" dirty="0">
              <a:solidFill>
                <a:schemeClr val="accent4"/>
              </a:solidFill>
            </a:endParaRPr>
          </a:p>
          <a:p>
            <a:pPr marL="342900" indent="-342900">
              <a:lnSpc>
                <a:spcPct val="150000"/>
              </a:lnSpc>
              <a:buFont typeface="+mj-lt"/>
              <a:buAutoNum type="arabicPeriod"/>
            </a:pPr>
            <a:r>
              <a:rPr lang="zh-CN" altLang="en-US" sz="1800" b="1" dirty="0">
                <a:solidFill>
                  <a:schemeClr val="accent4"/>
                </a:solidFill>
              </a:rPr>
              <a:t>个体的能动性和自主性</a:t>
            </a:r>
            <a:endParaRPr lang="en-US" altLang="zh-CN" sz="1800" b="1" dirty="0">
              <a:solidFill>
                <a:schemeClr val="accent4"/>
              </a:solidFill>
            </a:endParaRPr>
          </a:p>
          <a:p>
            <a:pPr marL="342900" indent="-342900">
              <a:lnSpc>
                <a:spcPct val="150000"/>
              </a:lnSpc>
              <a:buFont typeface="+mj-lt"/>
              <a:buAutoNum type="arabicPeriod"/>
            </a:pPr>
            <a:r>
              <a:rPr lang="zh-CN" altLang="en-US" sz="1800" b="1" dirty="0">
                <a:solidFill>
                  <a:schemeClr val="accent4"/>
                </a:solidFill>
              </a:rPr>
              <a:t>强势国家的角色</a:t>
            </a:r>
            <a:endParaRPr lang="en-US" altLang="zh-CN" sz="1800" b="1" dirty="0">
              <a:solidFill>
                <a:schemeClr val="accent4"/>
              </a:solidFill>
            </a:endParaRPr>
          </a:p>
          <a:p>
            <a:pPr marL="342900" indent="-342900">
              <a:lnSpc>
                <a:spcPct val="150000"/>
              </a:lnSpc>
              <a:buFont typeface="+mj-lt"/>
              <a:buAutoNum type="arabicPeriod"/>
            </a:pPr>
            <a:r>
              <a:rPr lang="zh-CN" altLang="en-US" sz="1800" b="1" dirty="0">
                <a:solidFill>
                  <a:schemeClr val="accent4"/>
                </a:solidFill>
              </a:rPr>
              <a:t>中国个体化过程中个人主义的缺失</a:t>
            </a:r>
            <a:endParaRPr lang="en-US" altLang="zh-CN" sz="1800" b="1" dirty="0">
              <a:solidFill>
                <a:schemeClr val="accent4"/>
              </a:solidFill>
            </a:endParaRPr>
          </a:p>
          <a:p>
            <a:pPr marL="342900" indent="-342900">
              <a:lnSpc>
                <a:spcPct val="150000"/>
              </a:lnSpc>
              <a:buFont typeface="+mj-lt"/>
              <a:buAutoNum type="arabicPeriod"/>
            </a:pPr>
            <a:r>
              <a:rPr lang="zh-CN" altLang="en-US" sz="1800" b="1" dirty="0">
                <a:solidFill>
                  <a:schemeClr val="accent4"/>
                </a:solidFill>
              </a:rPr>
              <a:t>全球化尤其是全球消费主义的影响</a:t>
            </a:r>
            <a:endParaRPr lang="en-US" altLang="zh-CN" sz="1800" b="1" dirty="0">
              <a:solidFill>
                <a:schemeClr val="accent4"/>
              </a:solidFill>
            </a:endParaRPr>
          </a:p>
          <a:p>
            <a:pPr marL="0" indent="0">
              <a:buNone/>
            </a:pPr>
            <a:endParaRPr lang="en-US" sz="1800" dirty="0">
              <a:solidFill>
                <a:srgbClr val="FEFFFF"/>
              </a:solidFill>
            </a:endParaRPr>
          </a:p>
        </p:txBody>
      </p:sp>
    </p:spTree>
    <p:extLst>
      <p:ext uri="{BB962C8B-B14F-4D97-AF65-F5344CB8AC3E}">
        <p14:creationId xmlns:p14="http://schemas.microsoft.com/office/powerpoint/2010/main" val="514286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771C344-9109-F149-8144-D4911F4F9272}"/>
              </a:ext>
            </a:extLst>
          </p:cNvPr>
          <p:cNvSpPr>
            <a:spLocks noGrp="1"/>
          </p:cNvSpPr>
          <p:nvPr>
            <p:ph type="title"/>
          </p:nvPr>
        </p:nvSpPr>
        <p:spPr>
          <a:xfrm>
            <a:off x="934872" y="982272"/>
            <a:ext cx="3388419" cy="4560970"/>
          </a:xfrm>
        </p:spPr>
        <p:txBody>
          <a:bodyPr>
            <a:normAutofit/>
          </a:bodyPr>
          <a:lstStyle/>
          <a:p>
            <a:r>
              <a:rPr lang="zh-CN" altLang="en-US" sz="4000" b="1" dirty="0">
                <a:solidFill>
                  <a:srgbClr val="FFFFFF"/>
                </a:solidFill>
              </a:rPr>
              <a:t>第一章：</a:t>
            </a:r>
            <a:br>
              <a:rPr lang="en-US" altLang="zh-CN" sz="4000" dirty="0">
                <a:solidFill>
                  <a:srgbClr val="FFFFFF"/>
                </a:solidFill>
              </a:rPr>
            </a:br>
            <a:r>
              <a:rPr lang="zh-CN" altLang="en-US" sz="2800" b="1" dirty="0">
                <a:solidFill>
                  <a:srgbClr val="000000"/>
                </a:solidFill>
                <a:highlight>
                  <a:srgbClr val="FFFF00"/>
                </a:highlight>
              </a:rPr>
              <a:t>农村改革对经济与社会分层的影响</a:t>
            </a:r>
            <a:br>
              <a:rPr lang="en-US" altLang="zh-CN" sz="2800" b="1" dirty="0">
                <a:solidFill>
                  <a:srgbClr val="000000"/>
                </a:solidFill>
              </a:rPr>
            </a:br>
            <a:endParaRPr lang="en-US" sz="2800" dirty="0">
              <a:solidFill>
                <a:srgbClr val="FFFFFF"/>
              </a:solidFill>
            </a:endParaRP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9E81B004-45BD-D142-8430-0623C056489D}"/>
              </a:ext>
            </a:extLst>
          </p:cNvPr>
          <p:cNvSpPr>
            <a:spLocks noGrp="1"/>
          </p:cNvSpPr>
          <p:nvPr>
            <p:ph idx="1"/>
          </p:nvPr>
        </p:nvSpPr>
        <p:spPr>
          <a:xfrm>
            <a:off x="5221862" y="1719618"/>
            <a:ext cx="5948831" cy="4334629"/>
          </a:xfrm>
        </p:spPr>
        <p:txBody>
          <a:bodyPr anchor="ctr">
            <a:normAutofit fontScale="92500" lnSpcReduction="10000"/>
          </a:bodyPr>
          <a:lstStyle/>
          <a:p>
            <a:pPr marL="0" indent="0">
              <a:buNone/>
            </a:pPr>
            <a:r>
              <a:rPr lang="zh-CN" altLang="en-US" sz="2400" dirty="0">
                <a:solidFill>
                  <a:srgbClr val="FEFFFF"/>
                </a:solidFill>
              </a:rPr>
              <a:t>谁富起来了？地方的经济结构和社会分层发生了什么变化？</a:t>
            </a:r>
            <a:endParaRPr lang="en-US" altLang="zh-CN" sz="2400" dirty="0">
              <a:solidFill>
                <a:srgbClr val="FEFFFF"/>
              </a:solidFill>
            </a:endParaRPr>
          </a:p>
          <a:p>
            <a:pPr marL="0" indent="0">
              <a:buNone/>
            </a:pPr>
            <a:r>
              <a:rPr lang="zh-CN" altLang="en-US" sz="1800" dirty="0">
                <a:solidFill>
                  <a:srgbClr val="FEFFFF"/>
                </a:solidFill>
              </a:rPr>
              <a:t>    </a:t>
            </a:r>
            <a:r>
              <a:rPr lang="en-US" altLang="zh-CN" sz="1800" dirty="0">
                <a:solidFill>
                  <a:srgbClr val="FEFFFF"/>
                </a:solidFill>
              </a:rPr>
              <a:t>1989</a:t>
            </a:r>
            <a:r>
              <a:rPr lang="zh-CN" altLang="en-US" sz="1800" dirty="0">
                <a:solidFill>
                  <a:srgbClr val="FEFFFF"/>
                </a:solidFill>
              </a:rPr>
              <a:t>年对村民经济地位的家庭调查结果；</a:t>
            </a:r>
            <a:endParaRPr lang="en-US" altLang="zh-CN" sz="1800" dirty="0">
              <a:solidFill>
                <a:srgbClr val="FEFFFF"/>
              </a:solidFill>
            </a:endParaRPr>
          </a:p>
          <a:p>
            <a:pPr marL="0" indent="0">
              <a:lnSpc>
                <a:spcPct val="110000"/>
              </a:lnSpc>
              <a:buNone/>
            </a:pPr>
            <a:r>
              <a:rPr lang="zh-CN" altLang="en-US" sz="1800" dirty="0">
                <a:solidFill>
                  <a:srgbClr val="FEFFFF"/>
                </a:solidFill>
              </a:rPr>
              <a:t>    关于该村的经济社会分层系统从以政治资本为基础的社会主义等级制度向市场双重等级制度文化的分析</a:t>
            </a:r>
            <a:endParaRPr lang="en-US" altLang="zh-CN" sz="1800" dirty="0">
              <a:solidFill>
                <a:srgbClr val="FEFFFF"/>
              </a:solidFill>
            </a:endParaRPr>
          </a:p>
          <a:p>
            <a:pPr marL="0" indent="0">
              <a:buNone/>
            </a:pPr>
            <a:endParaRPr lang="en-US" sz="1800" dirty="0">
              <a:solidFill>
                <a:srgbClr val="FEFFFF"/>
              </a:solidFill>
            </a:endParaRPr>
          </a:p>
          <a:p>
            <a:pPr marL="0" indent="0">
              <a:lnSpc>
                <a:spcPct val="110000"/>
              </a:lnSpc>
              <a:buNone/>
            </a:pPr>
            <a:r>
              <a:rPr lang="zh-CN" altLang="en-US" sz="1800" dirty="0">
                <a:solidFill>
                  <a:srgbClr val="FEFFFF"/>
                </a:solidFill>
              </a:rPr>
              <a:t>结论：四属户消失；村干部减少；</a:t>
            </a:r>
            <a:r>
              <a:rPr lang="en-US" altLang="zh-CN" sz="1800" dirty="0">
                <a:solidFill>
                  <a:srgbClr val="FEFFFF"/>
                </a:solidFill>
              </a:rPr>
              <a:t>1989</a:t>
            </a:r>
            <a:r>
              <a:rPr lang="zh-CN" altLang="en-US" sz="1800" dirty="0">
                <a:solidFill>
                  <a:srgbClr val="FEFFFF"/>
                </a:solidFill>
              </a:rPr>
              <a:t>年的</a:t>
            </a:r>
            <a:r>
              <a:rPr lang="en-US" altLang="zh-CN" sz="1800" dirty="0">
                <a:solidFill>
                  <a:srgbClr val="FEFFFF"/>
                </a:solidFill>
              </a:rPr>
              <a:t>10</a:t>
            </a:r>
            <a:r>
              <a:rPr lang="zh-CN" altLang="en-US" sz="1800" dirty="0">
                <a:solidFill>
                  <a:srgbClr val="FEFFFF"/>
                </a:solidFill>
              </a:rPr>
              <a:t>户富户在</a:t>
            </a:r>
            <a:r>
              <a:rPr lang="en-US" altLang="zh-CN" sz="1800" dirty="0">
                <a:solidFill>
                  <a:srgbClr val="FEFFFF"/>
                </a:solidFill>
              </a:rPr>
              <a:t>2008</a:t>
            </a:r>
            <a:r>
              <a:rPr lang="zh-CN" altLang="en-US" sz="1800" dirty="0">
                <a:solidFill>
                  <a:srgbClr val="FEFFFF"/>
                </a:solidFill>
              </a:rPr>
              <a:t>年只剩下</a:t>
            </a:r>
            <a:r>
              <a:rPr lang="en-US" altLang="zh-CN" sz="1800" dirty="0">
                <a:solidFill>
                  <a:srgbClr val="FEFFFF"/>
                </a:solidFill>
              </a:rPr>
              <a:t>2</a:t>
            </a:r>
            <a:r>
              <a:rPr lang="zh-CN" altLang="en-US" sz="1800" dirty="0">
                <a:solidFill>
                  <a:srgbClr val="FEFFFF"/>
                </a:solidFill>
              </a:rPr>
              <a:t>户；最穷的</a:t>
            </a:r>
            <a:r>
              <a:rPr lang="en-US" altLang="zh-CN" sz="1800" dirty="0">
                <a:solidFill>
                  <a:srgbClr val="FEFFFF"/>
                </a:solidFill>
              </a:rPr>
              <a:t>10</a:t>
            </a:r>
            <a:r>
              <a:rPr lang="zh-CN" altLang="en-US" sz="1800" dirty="0">
                <a:solidFill>
                  <a:srgbClr val="FEFFFF"/>
                </a:solidFill>
              </a:rPr>
              <a:t>户中仍然有</a:t>
            </a:r>
            <a:r>
              <a:rPr lang="en-US" altLang="zh-CN" sz="1800" dirty="0">
                <a:solidFill>
                  <a:srgbClr val="FEFFFF"/>
                </a:solidFill>
              </a:rPr>
              <a:t>8</a:t>
            </a:r>
            <a:r>
              <a:rPr lang="zh-CN" altLang="en-US" sz="1800" dirty="0">
                <a:solidFill>
                  <a:srgbClr val="FEFFFF"/>
                </a:solidFill>
              </a:rPr>
              <a:t>户一样</a:t>
            </a:r>
            <a:endParaRPr lang="en-US" altLang="zh-CN" sz="1800" dirty="0">
              <a:solidFill>
                <a:srgbClr val="FEFFFF"/>
              </a:solidFill>
            </a:endParaRPr>
          </a:p>
          <a:p>
            <a:pPr marL="0" indent="0">
              <a:buNone/>
            </a:pPr>
            <a:r>
              <a:rPr lang="zh-CN" altLang="en-US" sz="1800" dirty="0">
                <a:solidFill>
                  <a:srgbClr val="FEFFFF"/>
                </a:solidFill>
              </a:rPr>
              <a:t>    能够向上流动的主要是富裕户和一些中等水平人家</a:t>
            </a:r>
            <a:endParaRPr lang="en-US" altLang="zh-CN" sz="1800" dirty="0">
              <a:solidFill>
                <a:srgbClr val="FEFFFF"/>
              </a:solidFill>
            </a:endParaRPr>
          </a:p>
          <a:p>
            <a:pPr marL="0" indent="0">
              <a:buNone/>
            </a:pPr>
            <a:r>
              <a:rPr lang="zh-CN" altLang="en-US" sz="1800" dirty="0">
                <a:solidFill>
                  <a:srgbClr val="FEFFFF"/>
                </a:solidFill>
              </a:rPr>
              <a:t>    村民挑战干部权威（不送结婚礼）</a:t>
            </a:r>
            <a:endParaRPr lang="en-US" altLang="zh-CN" sz="1800" dirty="0">
              <a:solidFill>
                <a:srgbClr val="FEFFFF"/>
              </a:solidFill>
            </a:endParaRPr>
          </a:p>
          <a:p>
            <a:pPr marL="0" indent="0">
              <a:buNone/>
            </a:pPr>
            <a:r>
              <a:rPr lang="zh-CN" altLang="en-US" sz="1800" dirty="0">
                <a:solidFill>
                  <a:srgbClr val="FEFFFF"/>
                </a:solidFill>
              </a:rPr>
              <a:t>    公共生活的中心从村办公室转移到了村里商店</a:t>
            </a:r>
            <a:endParaRPr lang="en-US" altLang="zh-CN" sz="1800" dirty="0">
              <a:solidFill>
                <a:srgbClr val="FEFFFF"/>
              </a:solidFill>
            </a:endParaRPr>
          </a:p>
          <a:p>
            <a:pPr marL="0" indent="0">
              <a:buNone/>
            </a:pPr>
            <a:r>
              <a:rPr lang="zh-CN" altLang="en-US" sz="1800" dirty="0">
                <a:solidFill>
                  <a:srgbClr val="FEFFFF"/>
                </a:solidFill>
              </a:rPr>
              <a:t>   村民对社会分化的态度</a:t>
            </a:r>
            <a:endParaRPr lang="en-US" altLang="zh-CN" sz="1800" dirty="0">
              <a:solidFill>
                <a:srgbClr val="FEFFFF"/>
              </a:solidFill>
            </a:endParaRPr>
          </a:p>
          <a:p>
            <a:pPr marL="0" indent="0">
              <a:buNone/>
            </a:pPr>
            <a:r>
              <a:rPr lang="zh-CN" altLang="en-US" sz="1700" dirty="0">
                <a:solidFill>
                  <a:srgbClr val="FEFFFF"/>
                </a:solidFill>
              </a:rPr>
              <a:t>   </a:t>
            </a:r>
            <a:r>
              <a:rPr lang="en-US" altLang="zh-CN" sz="1700" dirty="0">
                <a:solidFill>
                  <a:srgbClr val="FEFFFF"/>
                </a:solidFill>
              </a:rPr>
              <a:t>2008</a:t>
            </a:r>
            <a:r>
              <a:rPr lang="zh-CN" altLang="en-US" sz="1700" dirty="0">
                <a:solidFill>
                  <a:srgbClr val="FEFFFF"/>
                </a:solidFill>
              </a:rPr>
              <a:t>年，社会能力被界定为良好的教育、社会关系或赚钱能力</a:t>
            </a:r>
            <a:endParaRPr lang="en-US" sz="1700" dirty="0">
              <a:solidFill>
                <a:srgbClr val="FEFFFF"/>
              </a:solidFill>
            </a:endParaRPr>
          </a:p>
        </p:txBody>
      </p:sp>
    </p:spTree>
    <p:extLst>
      <p:ext uri="{BB962C8B-B14F-4D97-AF65-F5344CB8AC3E}">
        <p14:creationId xmlns:p14="http://schemas.microsoft.com/office/powerpoint/2010/main" val="3389276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771C344-9109-F149-8144-D4911F4F9272}"/>
              </a:ext>
            </a:extLst>
          </p:cNvPr>
          <p:cNvSpPr>
            <a:spLocks noGrp="1"/>
          </p:cNvSpPr>
          <p:nvPr>
            <p:ph type="title"/>
          </p:nvPr>
        </p:nvSpPr>
        <p:spPr>
          <a:xfrm>
            <a:off x="934872" y="982272"/>
            <a:ext cx="3388419" cy="4560970"/>
          </a:xfrm>
        </p:spPr>
        <p:txBody>
          <a:bodyPr>
            <a:normAutofit/>
          </a:bodyPr>
          <a:lstStyle/>
          <a:p>
            <a:r>
              <a:rPr lang="en-US" sz="4000" b="1" dirty="0" err="1">
                <a:solidFill>
                  <a:srgbClr val="FFFFFF"/>
                </a:solidFill>
              </a:rPr>
              <a:t>第二章</a:t>
            </a:r>
            <a:r>
              <a:rPr lang="zh-CN" altLang="en-US" sz="4000" b="1" dirty="0">
                <a:solidFill>
                  <a:srgbClr val="FFFFFF"/>
                </a:solidFill>
              </a:rPr>
              <a:t>：</a:t>
            </a:r>
            <a:br>
              <a:rPr lang="en-US" altLang="zh-CN" sz="4000" dirty="0">
                <a:solidFill>
                  <a:srgbClr val="FFFFFF"/>
                </a:solidFill>
              </a:rPr>
            </a:br>
            <a:r>
              <a:rPr lang="zh-CN" altLang="en-US" sz="2800" b="1" dirty="0">
                <a:solidFill>
                  <a:srgbClr val="000000"/>
                </a:solidFill>
                <a:highlight>
                  <a:srgbClr val="FFFF00"/>
                </a:highlight>
              </a:rPr>
              <a:t>日常生活中权力关系的变化</a:t>
            </a:r>
            <a:br>
              <a:rPr lang="en-US" altLang="zh-CN" sz="2800" b="1" dirty="0">
                <a:solidFill>
                  <a:srgbClr val="000000"/>
                </a:solidFill>
                <a:highlight>
                  <a:srgbClr val="FFFF00"/>
                </a:highlight>
              </a:rPr>
            </a:br>
            <a:endParaRPr lang="en-US" sz="2800" dirty="0">
              <a:solidFill>
                <a:srgbClr val="FFFFFF"/>
              </a:solidFill>
              <a:highlight>
                <a:srgbClr val="FFFF00"/>
              </a:highlight>
            </a:endParaRP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9E81B004-45BD-D142-8430-0623C056489D}"/>
              </a:ext>
            </a:extLst>
          </p:cNvPr>
          <p:cNvSpPr>
            <a:spLocks noGrp="1"/>
          </p:cNvSpPr>
          <p:nvPr>
            <p:ph idx="1"/>
          </p:nvPr>
        </p:nvSpPr>
        <p:spPr>
          <a:xfrm>
            <a:off x="5221862" y="1719618"/>
            <a:ext cx="5948831" cy="4334629"/>
          </a:xfrm>
        </p:spPr>
        <p:txBody>
          <a:bodyPr anchor="ctr">
            <a:normAutofit/>
          </a:bodyPr>
          <a:lstStyle/>
          <a:p>
            <a:r>
              <a:rPr lang="en-US" sz="2400" b="1" dirty="0" err="1">
                <a:solidFill>
                  <a:srgbClr val="FEFFFF"/>
                </a:solidFill>
              </a:rPr>
              <a:t>中心问题</a:t>
            </a:r>
            <a:endParaRPr lang="en-US" altLang="zh-CN" sz="2400" b="1" dirty="0">
              <a:solidFill>
                <a:srgbClr val="FEFFFF"/>
              </a:solidFill>
            </a:endParaRPr>
          </a:p>
          <a:p>
            <a:pPr marL="0" indent="0">
              <a:buNone/>
            </a:pPr>
            <a:r>
              <a:rPr lang="en-US" sz="1800" b="1" dirty="0" err="1">
                <a:solidFill>
                  <a:schemeClr val="accent4"/>
                </a:solidFill>
              </a:rPr>
              <a:t>农村改革对村干部权力的影响</a:t>
            </a:r>
            <a:endParaRPr lang="en-US" sz="1800" b="1" dirty="0">
              <a:solidFill>
                <a:schemeClr val="accent4"/>
              </a:solidFill>
            </a:endParaRPr>
          </a:p>
          <a:p>
            <a:pPr marL="0" indent="0">
              <a:buNone/>
            </a:pPr>
            <a:r>
              <a:rPr lang="en-US" sz="1800" b="1" dirty="0" err="1">
                <a:solidFill>
                  <a:srgbClr val="FEFFFF"/>
                </a:solidFill>
              </a:rPr>
              <a:t>村落社会中干部权力的基础以及干部如何通过集体化的再分配机制垄断资源和生活机会</a:t>
            </a:r>
            <a:r>
              <a:rPr lang="zh-CN" altLang="en-US" sz="1800" b="1" dirty="0">
                <a:solidFill>
                  <a:srgbClr val="FEFFFF"/>
                </a:solidFill>
              </a:rPr>
              <a:t> “组织性依附”</a:t>
            </a:r>
            <a:endParaRPr lang="en-US" altLang="zh-CN" sz="1800" b="1" dirty="0">
              <a:solidFill>
                <a:srgbClr val="FEFFFF"/>
              </a:solidFill>
            </a:endParaRPr>
          </a:p>
          <a:p>
            <a:pPr marL="0" indent="0">
              <a:buNone/>
            </a:pPr>
            <a:endParaRPr lang="en-US" sz="1800" b="1" dirty="0">
              <a:solidFill>
                <a:srgbClr val="FEFFFF"/>
              </a:solidFill>
            </a:endParaRPr>
          </a:p>
          <a:p>
            <a:pPr marL="0" indent="0">
              <a:buNone/>
            </a:pPr>
            <a:r>
              <a:rPr lang="zh-CN" altLang="en-US" sz="1800" b="1" dirty="0">
                <a:solidFill>
                  <a:srgbClr val="FEFFFF"/>
                </a:solidFill>
              </a:rPr>
              <a:t>分田单干后，村民胆敢与干部打架。到诉讼甚至公众抗议</a:t>
            </a:r>
            <a:endParaRPr lang="en-US" altLang="zh-CN" sz="1800" b="1" dirty="0">
              <a:solidFill>
                <a:srgbClr val="FEFFFF"/>
              </a:solidFill>
            </a:endParaRPr>
          </a:p>
          <a:p>
            <a:pPr marL="0" indent="0">
              <a:buNone/>
            </a:pPr>
            <a:r>
              <a:rPr lang="zh-CN" altLang="en-US" sz="1800" b="1" dirty="0">
                <a:solidFill>
                  <a:srgbClr val="FEFFFF"/>
                </a:solidFill>
              </a:rPr>
              <a:t>另：个体权利的意识和为追求个体利益而产生的维权行动</a:t>
            </a:r>
            <a:endParaRPr lang="en-US" altLang="zh-CN" sz="1800" b="1" dirty="0">
              <a:solidFill>
                <a:srgbClr val="FEFFFF"/>
              </a:solidFill>
            </a:endParaRPr>
          </a:p>
          <a:p>
            <a:pPr marL="0" indent="0">
              <a:buNone/>
            </a:pPr>
            <a:r>
              <a:rPr lang="zh-CN" altLang="en-US" sz="1800" b="1" dirty="0">
                <a:solidFill>
                  <a:srgbClr val="FEFFFF"/>
                </a:solidFill>
              </a:rPr>
              <a:t>“独立自主”意识</a:t>
            </a:r>
            <a:endParaRPr lang="en-US" altLang="zh-CN" sz="1800" b="1" dirty="0">
              <a:solidFill>
                <a:srgbClr val="FEFFFF"/>
              </a:solidFill>
            </a:endParaRPr>
          </a:p>
          <a:p>
            <a:pPr marL="0" indent="0">
              <a:buNone/>
            </a:pPr>
            <a:r>
              <a:rPr lang="zh-CN" altLang="en-US" sz="1800" b="1" dirty="0">
                <a:solidFill>
                  <a:srgbClr val="FEFFFF"/>
                </a:solidFill>
              </a:rPr>
              <a:t>回顾了村里三个党支书的人生历程</a:t>
            </a:r>
            <a:endParaRPr lang="en-US" sz="1800" b="1" dirty="0">
              <a:solidFill>
                <a:srgbClr val="FEFFFF"/>
              </a:solidFill>
            </a:endParaRPr>
          </a:p>
        </p:txBody>
      </p:sp>
      <p:sp>
        <p:nvSpPr>
          <p:cNvPr id="4" name="TextBox 3">
            <a:extLst>
              <a:ext uri="{FF2B5EF4-FFF2-40B4-BE49-F238E27FC236}">
                <a16:creationId xmlns:a16="http://schemas.microsoft.com/office/drawing/2014/main" id="{B674F935-7EA9-B943-85A1-AA875301C6D5}"/>
              </a:ext>
            </a:extLst>
          </p:cNvPr>
          <p:cNvSpPr txBox="1"/>
          <p:nvPr/>
        </p:nvSpPr>
        <p:spPr>
          <a:xfrm>
            <a:off x="1104405" y="4393870"/>
            <a:ext cx="3057247" cy="584775"/>
          </a:xfrm>
          <a:prstGeom prst="rect">
            <a:avLst/>
          </a:prstGeom>
          <a:noFill/>
        </p:spPr>
        <p:txBody>
          <a:bodyPr wrap="none" rtlCol="0">
            <a:spAutoFit/>
          </a:bodyPr>
          <a:lstStyle/>
          <a:p>
            <a:r>
              <a:rPr lang="en-US" sz="1600" dirty="0" err="1">
                <a:solidFill>
                  <a:schemeClr val="bg1"/>
                </a:solidFill>
              </a:rPr>
              <a:t>在个体与社会</a:t>
            </a:r>
            <a:r>
              <a:rPr lang="en-US" altLang="zh-CN" sz="1600" dirty="0">
                <a:solidFill>
                  <a:schemeClr val="bg1"/>
                </a:solidFill>
              </a:rPr>
              <a:t>-</a:t>
            </a:r>
            <a:r>
              <a:rPr lang="zh-CN" altLang="en-US" sz="1600" dirty="0">
                <a:solidFill>
                  <a:schemeClr val="bg1"/>
                </a:solidFill>
              </a:rPr>
              <a:t>经济制度和国家</a:t>
            </a:r>
            <a:endParaRPr lang="en-US" altLang="zh-CN" sz="1600" dirty="0">
              <a:solidFill>
                <a:schemeClr val="bg1"/>
              </a:solidFill>
            </a:endParaRPr>
          </a:p>
          <a:p>
            <a:r>
              <a:rPr lang="en-US" sz="1600" dirty="0" err="1">
                <a:solidFill>
                  <a:schemeClr val="bg1"/>
                </a:solidFill>
              </a:rPr>
              <a:t>代理人的关系之中考察个体崛起</a:t>
            </a:r>
            <a:endParaRPr lang="en-US" sz="1600" dirty="0">
              <a:solidFill>
                <a:schemeClr val="bg1"/>
              </a:solidFill>
            </a:endParaRPr>
          </a:p>
        </p:txBody>
      </p:sp>
    </p:spTree>
    <p:extLst>
      <p:ext uri="{BB962C8B-B14F-4D97-AF65-F5344CB8AC3E}">
        <p14:creationId xmlns:p14="http://schemas.microsoft.com/office/powerpoint/2010/main" val="2131897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771C344-9109-F149-8144-D4911F4F9272}"/>
              </a:ext>
            </a:extLst>
          </p:cNvPr>
          <p:cNvSpPr>
            <a:spLocks noGrp="1"/>
          </p:cNvSpPr>
          <p:nvPr>
            <p:ph type="title"/>
          </p:nvPr>
        </p:nvSpPr>
        <p:spPr>
          <a:xfrm>
            <a:off x="934872" y="982272"/>
            <a:ext cx="3388419" cy="4560970"/>
          </a:xfrm>
        </p:spPr>
        <p:txBody>
          <a:bodyPr>
            <a:normAutofit/>
          </a:bodyPr>
          <a:lstStyle/>
          <a:p>
            <a:r>
              <a:rPr lang="zh-CN" altLang="en-US" sz="4000" b="1" dirty="0">
                <a:solidFill>
                  <a:srgbClr val="FFFFFF"/>
                </a:solidFill>
              </a:rPr>
              <a:t>第三章：</a:t>
            </a:r>
            <a:br>
              <a:rPr lang="en-US" altLang="zh-CN" sz="4000" dirty="0">
                <a:solidFill>
                  <a:srgbClr val="FFFFFF"/>
                </a:solidFill>
              </a:rPr>
            </a:br>
            <a:r>
              <a:rPr lang="zh-CN" altLang="en-US" sz="2800" b="1" dirty="0">
                <a:solidFill>
                  <a:srgbClr val="000000"/>
                </a:solidFill>
                <a:highlight>
                  <a:srgbClr val="FFFF00"/>
                </a:highlight>
              </a:rPr>
              <a:t>夫妻生活的胜利：家庭关系的结构性转变</a:t>
            </a:r>
            <a:endParaRPr lang="en-US" sz="2800" dirty="0">
              <a:solidFill>
                <a:srgbClr val="FFFFFF"/>
              </a:solidFill>
              <a:highlight>
                <a:srgbClr val="FFFF00"/>
              </a:highlight>
            </a:endParaRP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9E81B004-45BD-D142-8430-0623C056489D}"/>
              </a:ext>
            </a:extLst>
          </p:cNvPr>
          <p:cNvSpPr>
            <a:spLocks noGrp="1"/>
          </p:cNvSpPr>
          <p:nvPr>
            <p:ph idx="1"/>
          </p:nvPr>
        </p:nvSpPr>
        <p:spPr>
          <a:xfrm>
            <a:off x="5082909" y="1793174"/>
            <a:ext cx="6174219" cy="4627115"/>
          </a:xfrm>
        </p:spPr>
        <p:txBody>
          <a:bodyPr anchor="ctr">
            <a:normAutofit fontScale="25000" lnSpcReduction="20000"/>
          </a:bodyPr>
          <a:lstStyle/>
          <a:p>
            <a:pPr>
              <a:lnSpc>
                <a:spcPct val="170000"/>
              </a:lnSpc>
            </a:pPr>
            <a:endParaRPr lang="en-US" altLang="zh-CN" sz="2600" b="1" dirty="0">
              <a:solidFill>
                <a:srgbClr val="FEFFFF"/>
              </a:solidFill>
            </a:endParaRPr>
          </a:p>
          <a:p>
            <a:pPr>
              <a:lnSpc>
                <a:spcPct val="170000"/>
              </a:lnSpc>
            </a:pPr>
            <a:endParaRPr lang="en-US" altLang="zh-CN" sz="2600" b="1" dirty="0">
              <a:solidFill>
                <a:srgbClr val="FEFFFF"/>
              </a:solidFill>
            </a:endParaRPr>
          </a:p>
          <a:p>
            <a:pPr>
              <a:lnSpc>
                <a:spcPct val="170000"/>
              </a:lnSpc>
            </a:pPr>
            <a:r>
              <a:rPr lang="zh-CN" altLang="en-US" sz="5600" b="1" dirty="0">
                <a:solidFill>
                  <a:srgbClr val="FEFFFF"/>
                </a:solidFill>
              </a:rPr>
              <a:t>变化中的家庭结构、家庭内部关系和家庭理想的综合结果导致夫妻关系取代了以前的父子关系而成为家庭结构的中心轴</a:t>
            </a:r>
            <a:endParaRPr lang="en-US" altLang="zh-CN" sz="5600" b="1" dirty="0">
              <a:solidFill>
                <a:srgbClr val="FEFFFF"/>
              </a:solidFill>
            </a:endParaRPr>
          </a:p>
          <a:p>
            <a:endParaRPr lang="en-US" altLang="zh-CN" sz="5600" b="1" dirty="0">
              <a:solidFill>
                <a:schemeClr val="accent4"/>
              </a:solidFill>
            </a:endParaRPr>
          </a:p>
          <a:p>
            <a:r>
              <a:rPr lang="zh-CN" altLang="en-US" sz="5600" b="1" dirty="0">
                <a:solidFill>
                  <a:schemeClr val="bg1"/>
                </a:solidFill>
              </a:rPr>
              <a:t>家庭的主要功能随着结构变化也变为一个</a:t>
            </a:r>
            <a:endParaRPr lang="en-US" altLang="zh-CN" sz="5600" b="1" dirty="0">
              <a:solidFill>
                <a:schemeClr val="bg1"/>
              </a:solidFill>
            </a:endParaRPr>
          </a:p>
          <a:p>
            <a:pPr marL="0" indent="0">
              <a:lnSpc>
                <a:spcPct val="170000"/>
              </a:lnSpc>
              <a:buNone/>
            </a:pPr>
            <a:r>
              <a:rPr lang="zh-CN" altLang="en-US" sz="5600" b="1" dirty="0">
                <a:solidFill>
                  <a:schemeClr val="bg1"/>
                </a:solidFill>
              </a:rPr>
              <a:t>   为了集体生存而奋斗的法人群体演化成为个体成员提供幸福的私人生活港湾</a:t>
            </a:r>
            <a:endParaRPr lang="en-US" altLang="zh-CN" sz="5600" b="1" dirty="0">
              <a:solidFill>
                <a:schemeClr val="bg1"/>
              </a:solidFill>
            </a:endParaRPr>
          </a:p>
          <a:p>
            <a:pPr marL="0" indent="0">
              <a:lnSpc>
                <a:spcPct val="170000"/>
              </a:lnSpc>
              <a:buNone/>
            </a:pPr>
            <a:r>
              <a:rPr lang="zh-CN" altLang="en-US" sz="5600" b="1" dirty="0">
                <a:solidFill>
                  <a:schemeClr val="bg1"/>
                </a:solidFill>
              </a:rPr>
              <a:t>       追求家庭生活的“顺心”和“方便”（从个体角度界定）对隐私、独立、选择和个人幸福的追求已经普及并逐渐成为一种新的家庭理想</a:t>
            </a:r>
            <a:endParaRPr lang="en-US" altLang="zh-CN" sz="5600" b="1" dirty="0">
              <a:solidFill>
                <a:schemeClr val="bg1"/>
              </a:solidFill>
            </a:endParaRPr>
          </a:p>
          <a:p>
            <a:pPr>
              <a:lnSpc>
                <a:spcPct val="170000"/>
              </a:lnSpc>
            </a:pPr>
            <a:r>
              <a:rPr lang="zh-CN" altLang="en-US" sz="5600" b="1" dirty="0">
                <a:solidFill>
                  <a:schemeClr val="bg1"/>
                </a:solidFill>
              </a:rPr>
              <a:t>代际冲突减少，主干家庭数量在增加，分家的时间被延迟；夫妻冲突、离婚个案也同时在增加</a:t>
            </a:r>
            <a:endParaRPr lang="en-US" altLang="zh-CN" sz="5600" b="1" dirty="0">
              <a:solidFill>
                <a:schemeClr val="bg1"/>
              </a:solidFill>
            </a:endParaRPr>
          </a:p>
          <a:p>
            <a:pPr marL="0" indent="0">
              <a:lnSpc>
                <a:spcPct val="170000"/>
              </a:lnSpc>
              <a:buNone/>
            </a:pPr>
            <a:r>
              <a:rPr lang="zh-CN" altLang="en-US" sz="5600" b="1" dirty="0">
                <a:solidFill>
                  <a:schemeClr val="bg1"/>
                </a:solidFill>
              </a:rPr>
              <a:t>    </a:t>
            </a:r>
            <a:r>
              <a:rPr lang="en-US" altLang="zh-CN" sz="5600" b="1" dirty="0">
                <a:solidFill>
                  <a:schemeClr val="bg1"/>
                </a:solidFill>
              </a:rPr>
              <a:t>1999</a:t>
            </a:r>
            <a:r>
              <a:rPr lang="zh-CN" altLang="en-US" sz="5600" b="1" dirty="0">
                <a:solidFill>
                  <a:schemeClr val="bg1"/>
                </a:solidFill>
              </a:rPr>
              <a:t>年 刘老师被赶出家门 </a:t>
            </a:r>
            <a:r>
              <a:rPr lang="en-US" altLang="zh-CN" sz="5600" b="1" dirty="0">
                <a:solidFill>
                  <a:schemeClr val="bg1"/>
                </a:solidFill>
              </a:rPr>
              <a:t>2008</a:t>
            </a:r>
            <a:r>
              <a:rPr lang="zh-CN" altLang="en-US" sz="5600" b="1" dirty="0">
                <a:solidFill>
                  <a:schemeClr val="bg1"/>
                </a:solidFill>
              </a:rPr>
              <a:t>年又重新回到儿子家相安无事</a:t>
            </a:r>
            <a:endParaRPr lang="en-US" altLang="zh-CN" sz="5600" b="1" dirty="0">
              <a:solidFill>
                <a:schemeClr val="bg1"/>
              </a:solidFill>
            </a:endParaRPr>
          </a:p>
          <a:p>
            <a:pPr>
              <a:lnSpc>
                <a:spcPct val="170000"/>
              </a:lnSpc>
            </a:pPr>
            <a:r>
              <a:rPr lang="zh-CN" altLang="en-US" sz="5600" b="1" dirty="0">
                <a:solidFill>
                  <a:schemeClr val="bg1"/>
                </a:solidFill>
              </a:rPr>
              <a:t>家庭理想的变化主要源于肥皂剧和流行音乐中传达的信息（村民语）</a:t>
            </a:r>
            <a:endParaRPr lang="en-US" altLang="zh-CN" sz="5600" b="1" dirty="0">
              <a:solidFill>
                <a:schemeClr val="bg1"/>
              </a:solidFill>
            </a:endParaRPr>
          </a:p>
          <a:p>
            <a:pPr marL="0" indent="0">
              <a:buNone/>
            </a:pPr>
            <a:endParaRPr lang="en-US" altLang="zh-CN" sz="1800" b="1" dirty="0">
              <a:solidFill>
                <a:schemeClr val="accent4"/>
              </a:solidFill>
            </a:endParaRPr>
          </a:p>
          <a:p>
            <a:endParaRPr lang="en-US" altLang="zh-CN" sz="1800" b="1" dirty="0">
              <a:solidFill>
                <a:schemeClr val="accent4"/>
              </a:solidFill>
            </a:endParaRPr>
          </a:p>
          <a:p>
            <a:endParaRPr lang="en-US" altLang="zh-CN" sz="1800" b="1" dirty="0">
              <a:solidFill>
                <a:schemeClr val="accent4"/>
              </a:solidFill>
            </a:endParaRPr>
          </a:p>
          <a:p>
            <a:endParaRPr lang="en-US" altLang="zh-CN" sz="1800" b="1" dirty="0">
              <a:solidFill>
                <a:schemeClr val="accent4"/>
              </a:solidFill>
            </a:endParaRPr>
          </a:p>
          <a:p>
            <a:endParaRPr lang="en-US" altLang="zh-CN" sz="1800" b="1" dirty="0">
              <a:solidFill>
                <a:schemeClr val="accent4"/>
              </a:solidFill>
            </a:endParaRPr>
          </a:p>
          <a:p>
            <a:endParaRPr lang="en-US" altLang="zh-CN" sz="1800" b="1" dirty="0">
              <a:solidFill>
                <a:schemeClr val="accent4"/>
              </a:solidFill>
            </a:endParaRPr>
          </a:p>
        </p:txBody>
      </p:sp>
      <p:sp>
        <p:nvSpPr>
          <p:cNvPr id="4" name="TextBox 3">
            <a:extLst>
              <a:ext uri="{FF2B5EF4-FFF2-40B4-BE49-F238E27FC236}">
                <a16:creationId xmlns:a16="http://schemas.microsoft.com/office/drawing/2014/main" id="{8BAE461C-2532-7A4C-B0FE-7787101A146C}"/>
              </a:ext>
            </a:extLst>
          </p:cNvPr>
          <p:cNvSpPr txBox="1"/>
          <p:nvPr/>
        </p:nvSpPr>
        <p:spPr>
          <a:xfrm>
            <a:off x="1239266" y="4598791"/>
            <a:ext cx="2492990" cy="646331"/>
          </a:xfrm>
          <a:prstGeom prst="rect">
            <a:avLst/>
          </a:prstGeom>
          <a:noFill/>
        </p:spPr>
        <p:txBody>
          <a:bodyPr wrap="none" rtlCol="0">
            <a:spAutoFit/>
          </a:bodyPr>
          <a:lstStyle/>
          <a:p>
            <a:r>
              <a:rPr lang="en-US" dirty="0" err="1">
                <a:solidFill>
                  <a:schemeClr val="bg1"/>
                </a:solidFill>
              </a:rPr>
              <a:t>聚集个体与家庭和亲属</a:t>
            </a:r>
            <a:endParaRPr lang="en-US" dirty="0">
              <a:solidFill>
                <a:schemeClr val="bg1"/>
              </a:solidFill>
            </a:endParaRPr>
          </a:p>
          <a:p>
            <a:r>
              <a:rPr lang="en-US" dirty="0" err="1">
                <a:solidFill>
                  <a:schemeClr val="bg1"/>
                </a:solidFill>
              </a:rPr>
              <a:t>组织的关系</a:t>
            </a:r>
            <a:endParaRPr lang="en-US" dirty="0">
              <a:solidFill>
                <a:schemeClr val="bg1"/>
              </a:solidFill>
            </a:endParaRPr>
          </a:p>
        </p:txBody>
      </p:sp>
    </p:spTree>
    <p:extLst>
      <p:ext uri="{BB962C8B-B14F-4D97-AF65-F5344CB8AC3E}">
        <p14:creationId xmlns:p14="http://schemas.microsoft.com/office/powerpoint/2010/main" val="3643884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771C344-9109-F149-8144-D4911F4F9272}"/>
              </a:ext>
            </a:extLst>
          </p:cNvPr>
          <p:cNvSpPr>
            <a:spLocks noGrp="1"/>
          </p:cNvSpPr>
          <p:nvPr>
            <p:ph type="title"/>
          </p:nvPr>
        </p:nvSpPr>
        <p:spPr>
          <a:xfrm>
            <a:off x="934872" y="982272"/>
            <a:ext cx="3388419" cy="4560970"/>
          </a:xfrm>
        </p:spPr>
        <p:txBody>
          <a:bodyPr>
            <a:normAutofit/>
          </a:bodyPr>
          <a:lstStyle/>
          <a:p>
            <a:r>
              <a:rPr lang="en-US" sz="4000" b="1" dirty="0" err="1">
                <a:solidFill>
                  <a:srgbClr val="FFFFFF"/>
                </a:solidFill>
              </a:rPr>
              <a:t>第四章</a:t>
            </a:r>
            <a:r>
              <a:rPr lang="zh-CN" altLang="en-US" sz="4000" b="1" dirty="0">
                <a:solidFill>
                  <a:srgbClr val="FFFFFF"/>
                </a:solidFill>
              </a:rPr>
              <a:t>：</a:t>
            </a:r>
            <a:br>
              <a:rPr lang="en-US" altLang="zh-CN" sz="4000" dirty="0">
                <a:solidFill>
                  <a:srgbClr val="FFFFFF"/>
                </a:solidFill>
              </a:rPr>
            </a:br>
            <a:r>
              <a:rPr lang="zh-CN" altLang="en-US" sz="2800" b="1" dirty="0">
                <a:solidFill>
                  <a:srgbClr val="000000"/>
                </a:solidFill>
                <a:highlight>
                  <a:srgbClr val="FFFF00"/>
                </a:highlight>
              </a:rPr>
              <a:t>实践性亲属关系</a:t>
            </a:r>
            <a:br>
              <a:rPr lang="en-US" altLang="zh-CN" sz="2800" b="1" dirty="0">
                <a:solidFill>
                  <a:srgbClr val="000000"/>
                </a:solidFill>
                <a:highlight>
                  <a:srgbClr val="FFFF00"/>
                </a:highlight>
              </a:rPr>
            </a:br>
            <a:br>
              <a:rPr lang="en-US" altLang="zh-CN" sz="2800" b="1" dirty="0">
                <a:solidFill>
                  <a:srgbClr val="000000"/>
                </a:solidFill>
                <a:highlight>
                  <a:srgbClr val="FFFF00"/>
                </a:highlight>
              </a:rPr>
            </a:br>
            <a:endParaRPr lang="en-US" sz="2800" dirty="0">
              <a:solidFill>
                <a:srgbClr val="FFFFFF"/>
              </a:solidFill>
              <a:highlight>
                <a:srgbClr val="FFFF00"/>
              </a:highlight>
            </a:endParaRP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9E81B004-45BD-D142-8430-0623C056489D}"/>
              </a:ext>
            </a:extLst>
          </p:cNvPr>
          <p:cNvSpPr>
            <a:spLocks noGrp="1"/>
          </p:cNvSpPr>
          <p:nvPr>
            <p:ph idx="1"/>
          </p:nvPr>
        </p:nvSpPr>
        <p:spPr>
          <a:xfrm>
            <a:off x="5106375" y="1592150"/>
            <a:ext cx="6035266" cy="4562429"/>
          </a:xfrm>
        </p:spPr>
        <p:txBody>
          <a:bodyPr anchor="ctr">
            <a:normAutofit fontScale="70000" lnSpcReduction="20000"/>
          </a:bodyPr>
          <a:lstStyle/>
          <a:p>
            <a:r>
              <a:rPr lang="en-US" sz="2400" b="1" dirty="0" err="1">
                <a:solidFill>
                  <a:srgbClr val="FEFFFF"/>
                </a:solidFill>
              </a:rPr>
              <a:t>中心问题</a:t>
            </a:r>
            <a:endParaRPr lang="en-US" altLang="zh-CN" sz="2400" b="1" dirty="0">
              <a:solidFill>
                <a:srgbClr val="FEFFFF"/>
              </a:solidFill>
            </a:endParaRPr>
          </a:p>
          <a:p>
            <a:pPr marL="0" indent="0">
              <a:buNone/>
            </a:pPr>
            <a:r>
              <a:rPr lang="en-US" sz="1800" b="1" dirty="0" err="1">
                <a:solidFill>
                  <a:schemeClr val="accent4"/>
                </a:solidFill>
              </a:rPr>
              <a:t>个体村民在亲属关系的制度性约束下如何发挥他们的能动性并最大限度地追求个体利益</a:t>
            </a:r>
            <a:endParaRPr lang="en-US" sz="1800" b="1" dirty="0">
              <a:solidFill>
                <a:schemeClr val="accent4"/>
              </a:solidFill>
            </a:endParaRPr>
          </a:p>
          <a:p>
            <a:pPr marL="0" indent="0">
              <a:buNone/>
            </a:pPr>
            <a:r>
              <a:rPr lang="zh-CN" altLang="en-US" sz="1800" b="1" dirty="0">
                <a:solidFill>
                  <a:srgbClr val="FEFFFF"/>
                </a:solidFill>
              </a:rPr>
              <a:t>借用布迪厄“实践性亲属关系”强调个体在实践中能动性</a:t>
            </a:r>
            <a:endParaRPr lang="en-US" altLang="zh-CN" sz="1800" b="1" dirty="0">
              <a:solidFill>
                <a:srgbClr val="FEFFFF"/>
              </a:solidFill>
            </a:endParaRPr>
          </a:p>
          <a:p>
            <a:pPr marL="0" indent="0">
              <a:buNone/>
            </a:pPr>
            <a:r>
              <a:rPr lang="zh-CN" altLang="en-US" sz="1800" b="1" dirty="0">
                <a:solidFill>
                  <a:srgbClr val="FEFFFF"/>
                </a:solidFill>
              </a:rPr>
              <a:t>     实践性亲属关系和正式亲属关系</a:t>
            </a:r>
            <a:endParaRPr lang="en-US" altLang="zh-CN" sz="1800" b="1" dirty="0">
              <a:solidFill>
                <a:srgbClr val="FEFFFF"/>
              </a:solidFill>
            </a:endParaRPr>
          </a:p>
          <a:p>
            <a:pPr marL="0" indent="0">
              <a:buNone/>
            </a:pPr>
            <a:endParaRPr lang="en-US" sz="1800" b="1" dirty="0">
              <a:solidFill>
                <a:srgbClr val="FEFFFF"/>
              </a:solidFill>
            </a:endParaRPr>
          </a:p>
          <a:p>
            <a:pPr marL="0" indent="0">
              <a:lnSpc>
                <a:spcPct val="170000"/>
              </a:lnSpc>
              <a:buNone/>
            </a:pPr>
            <a:r>
              <a:rPr lang="zh-CN" altLang="en-US" sz="1800" b="1" dirty="0">
                <a:highlight>
                  <a:srgbClr val="FFFF00"/>
                </a:highlight>
              </a:rPr>
              <a:t>主要发现</a:t>
            </a:r>
            <a:r>
              <a:rPr lang="zh-CN" altLang="en-US" sz="1800" b="1" dirty="0">
                <a:solidFill>
                  <a:srgbClr val="FEFFFF"/>
                </a:solidFill>
              </a:rPr>
              <a:t>：个体在实践中所发挥的能动性和导致了亲属关系的流动性和灵活性。个体通过实践需要不断重新界定亲属关系的距离，在结成亲属联盟时不断改变立场，不一定总是与近亲一致来反对远亲。同时个体在维系与亲戚和密友的情感联系上倾注许多，越来越重视同辈亲属或同龄群体；这又与关系网络的重要性不断增加互为因果。通过这些亲属关系的具体实践，个体也能重新界定甚至重新塑造其身份认同。</a:t>
            </a:r>
            <a:endParaRPr lang="en-US" altLang="zh-CN" sz="1800" b="1" dirty="0">
              <a:solidFill>
                <a:srgbClr val="FEFFFF"/>
              </a:solidFill>
            </a:endParaRPr>
          </a:p>
          <a:p>
            <a:pPr marL="0" indent="0">
              <a:buNone/>
            </a:pPr>
            <a:r>
              <a:rPr lang="en-US" sz="1800" b="1" dirty="0" err="1">
                <a:solidFill>
                  <a:schemeClr val="accent2"/>
                </a:solidFill>
              </a:rPr>
              <a:t>例子</a:t>
            </a:r>
            <a:r>
              <a:rPr lang="zh-CN" altLang="en-US" sz="1800" b="1" dirty="0">
                <a:solidFill>
                  <a:schemeClr val="accent2"/>
                </a:solidFill>
              </a:rPr>
              <a:t>：</a:t>
            </a:r>
            <a:r>
              <a:rPr lang="en-US" altLang="zh-CN" sz="1800" b="1" dirty="0">
                <a:solidFill>
                  <a:srgbClr val="FEFFFF"/>
                </a:solidFill>
              </a:rPr>
              <a:t>1997</a:t>
            </a:r>
            <a:r>
              <a:rPr lang="zh-CN" altLang="en-US" sz="1800" b="1" dirty="0">
                <a:solidFill>
                  <a:srgbClr val="FEFFFF"/>
                </a:solidFill>
              </a:rPr>
              <a:t>年当地一家牛奶收集站的经理和其兄弟和盒子之间的权力斗争</a:t>
            </a:r>
            <a:endParaRPr lang="en-US" altLang="zh-CN" sz="1800" b="1" dirty="0">
              <a:solidFill>
                <a:srgbClr val="FEFFFF"/>
              </a:solidFill>
            </a:endParaRPr>
          </a:p>
          <a:p>
            <a:pPr marL="0" indent="0">
              <a:buNone/>
            </a:pPr>
            <a:r>
              <a:rPr lang="zh-CN" altLang="en-US" sz="1800" b="1" dirty="0">
                <a:solidFill>
                  <a:srgbClr val="FEFFFF"/>
                </a:solidFill>
              </a:rPr>
              <a:t>新的关系网都是个体通过选择而不是继承而建立的</a:t>
            </a:r>
            <a:endParaRPr lang="en-US" altLang="zh-CN" sz="1800" b="1" dirty="0">
              <a:solidFill>
                <a:srgbClr val="FEFFFF"/>
              </a:solidFill>
            </a:endParaRPr>
          </a:p>
          <a:p>
            <a:pPr marL="0" indent="0">
              <a:buNone/>
            </a:pPr>
            <a:r>
              <a:rPr lang="zh-CN" altLang="en-US" sz="1800" b="1" dirty="0">
                <a:solidFill>
                  <a:srgbClr val="FEFFFF"/>
                </a:solidFill>
              </a:rPr>
              <a:t>只有当亲属关系能够为个体村民的利益而发挥作用时，它才被复兴并受到尊重</a:t>
            </a:r>
            <a:endParaRPr lang="en-US" sz="1800" b="1" dirty="0">
              <a:solidFill>
                <a:srgbClr val="FEFFFF"/>
              </a:solidFill>
            </a:endParaRPr>
          </a:p>
        </p:txBody>
      </p:sp>
    </p:spTree>
    <p:extLst>
      <p:ext uri="{BB962C8B-B14F-4D97-AF65-F5344CB8AC3E}">
        <p14:creationId xmlns:p14="http://schemas.microsoft.com/office/powerpoint/2010/main" val="35280960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1044</TotalTime>
  <Words>3685</Words>
  <Application>Microsoft Macintosh PowerPoint</Application>
  <PresentationFormat>Widescreen</PresentationFormat>
  <Paragraphs>279</Paragraphs>
  <Slides>33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等线 Light</vt:lpstr>
      <vt:lpstr>Arial</vt:lpstr>
      <vt:lpstr>Calibri</vt:lpstr>
      <vt:lpstr>Calibri Light</vt:lpstr>
      <vt:lpstr>Office Theme</vt:lpstr>
      <vt:lpstr>“女性与媒体”阅读沙龙 第三次读书会（5.30）</vt:lpstr>
      <vt:lpstr>主要章节分布：</vt:lpstr>
      <vt:lpstr>导论： 个体的崛起 </vt:lpstr>
      <vt:lpstr>导论： 个体的崛起 </vt:lpstr>
      <vt:lpstr>导论： 个体的崛起 </vt:lpstr>
      <vt:lpstr>第一章： 农村改革对经济与社会分层的影响 </vt:lpstr>
      <vt:lpstr>第二章： 日常生活中权力关系的变化 </vt:lpstr>
      <vt:lpstr>第三章： 夫妻生活的胜利：家庭关系的结构性转变</vt:lpstr>
      <vt:lpstr>第四章： 实践性亲属关系  </vt:lpstr>
      <vt:lpstr>第五章： 农村的青年与青年文化   </vt:lpstr>
      <vt:lpstr>第五章： 农村的青年与青年文化   </vt:lpstr>
      <vt:lpstr>第五章： 农村的青年与青年文化   </vt:lpstr>
      <vt:lpstr>第六章： 青年女性的崛起与父权的衰落    </vt:lpstr>
      <vt:lpstr>第六章： 青年女性的崛起与父权的衰落    </vt:lpstr>
      <vt:lpstr>第六章</vt:lpstr>
      <vt:lpstr>第七章： 个体能动性与彩礼的演变    </vt:lpstr>
      <vt:lpstr>第八章： 如何做一个工于算计的好人？     </vt:lpstr>
      <vt:lpstr>第九章： 社会转型期的消费主义     </vt:lpstr>
      <vt:lpstr>第九章</vt:lpstr>
      <vt:lpstr>第十章： 麦当劳餐厅里的社会空间     </vt:lpstr>
      <vt:lpstr>结论</vt:lpstr>
      <vt:lpstr>个体化命题</vt:lpstr>
      <vt:lpstr>PowerPoint Presentation</vt:lpstr>
      <vt:lpstr>个体化命题中的三个主要观点</vt:lpstr>
      <vt:lpstr>流动性与“脱嵌”</vt:lpstr>
      <vt:lpstr>个体身份和认同政治</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“女性与媒体”第一次读书会（3.28）</dc:title>
  <dc:creator>Xu Yingchun</dc:creator>
  <cp:lastModifiedBy>Xu Yingchun</cp:lastModifiedBy>
  <cp:revision>103</cp:revision>
  <dcterms:created xsi:type="dcterms:W3CDTF">2021-03-28T01:52:11Z</dcterms:created>
  <dcterms:modified xsi:type="dcterms:W3CDTF">2021-05-29T22:18:03Z</dcterms:modified>
</cp:coreProperties>
</file>