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305" r:id="rId5"/>
    <p:sldId id="296" r:id="rId6"/>
    <p:sldId id="307" r:id="rId7"/>
    <p:sldId id="317" r:id="rId8"/>
    <p:sldId id="319" r:id="rId9"/>
    <p:sldId id="318" r:id="rId10"/>
    <p:sldId id="314" r:id="rId11"/>
    <p:sldId id="313" r:id="rId12"/>
    <p:sldId id="320" r:id="rId13"/>
    <p:sldId id="322" r:id="rId14"/>
    <p:sldId id="323" r:id="rId15"/>
    <p:sldId id="324" r:id="rId16"/>
    <p:sldId id="325" r:id="rId17"/>
    <p:sldId id="326" r:id="rId18"/>
    <p:sldId id="327" r:id="rId19"/>
    <p:sldId id="328" r:id="rId20"/>
    <p:sldId id="331" r:id="rId21"/>
    <p:sldId id="330" r:id="rId22"/>
    <p:sldId id="332" r:id="rId23"/>
    <p:sldId id="333" r:id="rId24"/>
    <p:sldId id="334" r:id="rId25"/>
    <p:sldId id="335" r:id="rId26"/>
    <p:sldId id="336" r:id="rId27"/>
    <p:sldId id="337" r:id="rId28"/>
    <p:sldId id="339" r:id="rId29"/>
    <p:sldId id="340" r:id="rId30"/>
    <p:sldId id="341" r:id="rId31"/>
    <p:sldId id="343" r:id="rId32"/>
    <p:sldId id="342" r:id="rId33"/>
    <p:sldId id="344" r:id="rId34"/>
    <p:sldId id="345" r:id="rId35"/>
    <p:sldId id="347" r:id="rId36"/>
    <p:sldId id="348" r:id="rId37"/>
    <p:sldId id="349" r:id="rId38"/>
    <p:sldId id="350" r:id="rId39"/>
    <p:sldId id="351" r:id="rId40"/>
    <p:sldId id="352" r:id="rId41"/>
    <p:sldId id="353" r:id="rId42"/>
    <p:sldId id="354" r:id="rId43"/>
    <p:sldId id="355" r:id="rId44"/>
    <p:sldId id="356" r:id="rId45"/>
    <p:sldId id="357" r:id="rId46"/>
    <p:sldId id="359" r:id="rId47"/>
    <p:sldId id="360" r:id="rId48"/>
    <p:sldId id="361" r:id="rId49"/>
    <p:sldId id="362" r:id="rId50"/>
    <p:sldId id="363" r:id="rId51"/>
    <p:sldId id="364" r:id="rId52"/>
    <p:sldId id="365" r:id="rId53"/>
    <p:sldId id="366" r:id="rId54"/>
    <p:sldId id="367" r:id="rId55"/>
    <p:sldId id="368" r:id="rId56"/>
    <p:sldId id="316" r:id="rId57"/>
  </p:sldIdLst>
  <p:sldSz cx="12192000" cy="6858000"/>
  <p:notesSz cx="6858000" cy="9144000"/>
  <p:defaultTextStyle>
    <a:defPPr rtl="0">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879" autoAdjust="0"/>
  </p:normalViewPr>
  <p:slideViewPr>
    <p:cSldViewPr snapToGrid="0">
      <p:cViewPr varScale="1">
        <p:scale>
          <a:sx n="80" d="100"/>
          <a:sy n="80" d="100"/>
        </p:scale>
        <p:origin x="72" y="1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79A58FD6-9F9D-472F-BAC5-DC79AF0F874E}" type="datetime1">
              <a:rPr lang="zh-CN" altLang="en-US" smtClean="0"/>
              <a:t>2023/12/23</a:t>
            </a:fld>
            <a:endParaRPr lang="zh-CN" dirty="0"/>
          </a:p>
        </p:txBody>
      </p:sp>
      <p:sp>
        <p:nvSpPr>
          <p:cNvPr id="4" name="页脚占位符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5" name="灯片编号占位符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17369B77-94AB-0344-9EBF-9DB9EE8D3ABC}" type="slidenum">
              <a:rPr lang="zh-CN" smtClean="0"/>
              <a:t>‹#›</a:t>
            </a:fld>
            <a:endParaRPr lang="zh-CN"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8D0F44F8-7870-48E0-8D1F-45263C5C7300}" type="datetime1">
              <a:rPr lang="zh-CN" altLang="en-US" smtClean="0"/>
              <a:t>2023/12/23</a:t>
            </a:fld>
            <a:endParaRPr lang="zh-CN"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zh-CN"/>
            </a:defPPr>
          </a:lstStyle>
          <a:p>
            <a:pPr rtl="0"/>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zh-CN"/>
            </a:def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0775476F-A808-1F46-A368-07984F6DA22E}" type="slidenum">
              <a:rPr lang="zh-CN" smtClean="0"/>
              <a:t>‹#›</a:t>
            </a:fld>
            <a:endParaRPr lang="zh-CN"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zh-CN" sz="1200" kern="1200">
        <a:solidFill>
          <a:schemeClr val="tx1"/>
        </a:solidFill>
        <a:latin typeface="+mn-ea"/>
        <a:ea typeface="+mn-ea"/>
        <a:cs typeface="+mn-cs"/>
      </a:defRPr>
    </a:lvl1pPr>
    <a:lvl2pPr marL="457200" algn="l" defTabSz="914400" rtl="0" eaLnBrk="1" latinLnBrk="0" hangingPunct="1">
      <a:defRPr lang="zh-CN" sz="1200" kern="1200">
        <a:solidFill>
          <a:schemeClr val="tx1"/>
        </a:solidFill>
        <a:latin typeface="+mn-ea"/>
        <a:ea typeface="+mn-ea"/>
        <a:cs typeface="+mn-cs"/>
      </a:defRPr>
    </a:lvl2pPr>
    <a:lvl3pPr marL="914400" algn="l" defTabSz="914400" rtl="0" eaLnBrk="1" latinLnBrk="0" hangingPunct="1">
      <a:defRPr lang="zh-CN" sz="1200" kern="1200">
        <a:solidFill>
          <a:schemeClr val="tx1"/>
        </a:solidFill>
        <a:latin typeface="+mn-ea"/>
        <a:ea typeface="+mn-ea"/>
        <a:cs typeface="+mn-cs"/>
      </a:defRPr>
    </a:lvl3pPr>
    <a:lvl4pPr marL="1371600" algn="l" defTabSz="914400" rtl="0" eaLnBrk="1" latinLnBrk="0" hangingPunct="1">
      <a:defRPr lang="zh-CN" sz="1200" kern="1200">
        <a:solidFill>
          <a:schemeClr val="tx1"/>
        </a:solidFill>
        <a:latin typeface="+mn-ea"/>
        <a:ea typeface="+mn-ea"/>
        <a:cs typeface="+mn-cs"/>
      </a:defRPr>
    </a:lvl4pPr>
    <a:lvl5pPr marL="1828800" algn="l" defTabSz="914400" rtl="0" eaLnBrk="1" latinLnBrk="0" hangingPunct="1">
      <a:defRPr lang="zh-CN" sz="1200" kern="1200">
        <a:solidFill>
          <a:schemeClr val="tx1"/>
        </a:solidFill>
        <a:latin typeface="+mn-ea"/>
        <a:ea typeface="+mn-ea"/>
        <a:cs typeface="+mn-cs"/>
      </a:defRPr>
    </a:lvl5pPr>
    <a:lvl6pPr marL="2286000" algn="l" defTabSz="914400" rtl="0" eaLnBrk="1" latinLnBrk="0" hangingPunct="1">
      <a:defRPr lang="zh-CN" sz="1200" kern="1200">
        <a:solidFill>
          <a:schemeClr val="tx1"/>
        </a:solidFill>
        <a:latin typeface="+mn-ea"/>
        <a:ea typeface="+mn-ea"/>
        <a:cs typeface="+mn-cs"/>
      </a:defRPr>
    </a:lvl6pPr>
    <a:lvl7pPr marL="2743200" algn="l" defTabSz="914400" rtl="0" eaLnBrk="1" latinLnBrk="0" hangingPunct="1">
      <a:defRPr lang="zh-CN" sz="1200" kern="1200">
        <a:solidFill>
          <a:schemeClr val="tx1"/>
        </a:solidFill>
        <a:latin typeface="+mn-ea"/>
        <a:ea typeface="+mn-ea"/>
        <a:cs typeface="+mn-cs"/>
      </a:defRPr>
    </a:lvl7pPr>
    <a:lvl8pPr marL="3200400" algn="l" defTabSz="914400" rtl="0" eaLnBrk="1" latinLnBrk="0" hangingPunct="1">
      <a:defRPr lang="zh-CN" sz="1200" kern="1200">
        <a:solidFill>
          <a:schemeClr val="tx1"/>
        </a:solidFill>
        <a:latin typeface="+mn-ea"/>
        <a:ea typeface="+mn-ea"/>
        <a:cs typeface="+mn-cs"/>
      </a:defRPr>
    </a:lvl8pPr>
    <a:lvl9pPr marL="3657600" algn="l" defTabSz="914400" rtl="0" eaLnBrk="1" latinLnBrk="0" hangingPunct="1">
      <a:defRPr lang="zh-CN"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a:t>
            </a:fld>
            <a:endParaRPr lang="zh-CN" dirty="0"/>
          </a:p>
        </p:txBody>
      </p:sp>
    </p:spTree>
    <p:extLst>
      <p:ext uri="{BB962C8B-B14F-4D97-AF65-F5344CB8AC3E}">
        <p14:creationId xmlns:p14="http://schemas.microsoft.com/office/powerpoint/2010/main" val="407755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13</a:t>
            </a:fld>
            <a:endParaRPr lang="zh-CN" dirty="0"/>
          </a:p>
        </p:txBody>
      </p:sp>
    </p:spTree>
    <p:extLst>
      <p:ext uri="{BB962C8B-B14F-4D97-AF65-F5344CB8AC3E}">
        <p14:creationId xmlns:p14="http://schemas.microsoft.com/office/powerpoint/2010/main" val="333494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灯片编号占位符 3"/>
          <p:cNvSpPr>
            <a:spLocks noGrp="1"/>
          </p:cNvSpPr>
          <p:nvPr>
            <p:ph type="sldNum" sz="quarter" idx="5"/>
          </p:nvPr>
        </p:nvSpPr>
        <p:spPr/>
        <p:txBody>
          <a:bodyPr rtlCol="0"/>
          <a:lstStyle>
            <a:defPPr>
              <a:defRPr lang="zh-CN"/>
            </a:defPPr>
          </a:lstStyle>
          <a:p>
            <a:pPr rtl="0"/>
            <a:fld id="{0775476F-A808-1F46-A368-07984F6DA22E}" type="slidenum">
              <a:rPr lang="en-US" altLang="zh-CN" smtClean="0"/>
              <a:t>53</a:t>
            </a:fld>
            <a:endParaRPr lang="zh-CN" dirty="0"/>
          </a:p>
        </p:txBody>
      </p:sp>
    </p:spTree>
    <p:extLst>
      <p:ext uri="{BB962C8B-B14F-4D97-AF65-F5344CB8AC3E}">
        <p14:creationId xmlns:p14="http://schemas.microsoft.com/office/powerpoint/2010/main" val="21404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0775476F-A808-1F46-A368-07984F6DA22E}" type="slidenum">
              <a:rPr lang="zh-CN" smtClean="0"/>
              <a:t>2</a:t>
            </a:fld>
            <a:endParaRPr lang="zh-CN"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3</a:t>
            </a:fld>
            <a:endParaRPr lang="zh-CN" dirty="0"/>
          </a:p>
        </p:txBody>
      </p:sp>
    </p:spTree>
    <p:extLst>
      <p:ext uri="{BB962C8B-B14F-4D97-AF65-F5344CB8AC3E}">
        <p14:creationId xmlns:p14="http://schemas.microsoft.com/office/powerpoint/2010/main" val="266703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7</a:t>
            </a:fld>
            <a:endParaRPr lang="zh-CN" dirty="0"/>
          </a:p>
        </p:txBody>
      </p:sp>
    </p:spTree>
    <p:extLst>
      <p:ext uri="{BB962C8B-B14F-4D97-AF65-F5344CB8AC3E}">
        <p14:creationId xmlns:p14="http://schemas.microsoft.com/office/powerpoint/2010/main" val="188734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8</a:t>
            </a:fld>
            <a:endParaRPr lang="zh-CN" dirty="0"/>
          </a:p>
        </p:txBody>
      </p:sp>
    </p:spTree>
    <p:extLst>
      <p:ext uri="{BB962C8B-B14F-4D97-AF65-F5344CB8AC3E}">
        <p14:creationId xmlns:p14="http://schemas.microsoft.com/office/powerpoint/2010/main" val="48318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9</a:t>
            </a:fld>
            <a:endParaRPr lang="zh-CN" dirty="0"/>
          </a:p>
        </p:txBody>
      </p:sp>
    </p:spTree>
    <p:extLst>
      <p:ext uri="{BB962C8B-B14F-4D97-AF65-F5344CB8AC3E}">
        <p14:creationId xmlns:p14="http://schemas.microsoft.com/office/powerpoint/2010/main" val="306299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10</a:t>
            </a:fld>
            <a:endParaRPr lang="zh-CN" dirty="0"/>
          </a:p>
        </p:txBody>
      </p:sp>
    </p:spTree>
    <p:extLst>
      <p:ext uri="{BB962C8B-B14F-4D97-AF65-F5344CB8AC3E}">
        <p14:creationId xmlns:p14="http://schemas.microsoft.com/office/powerpoint/2010/main" val="87068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11</a:t>
            </a:fld>
            <a:endParaRPr lang="zh-CN" dirty="0"/>
          </a:p>
        </p:txBody>
      </p:sp>
    </p:spTree>
    <p:extLst>
      <p:ext uri="{BB962C8B-B14F-4D97-AF65-F5344CB8AC3E}">
        <p14:creationId xmlns:p14="http://schemas.microsoft.com/office/powerpoint/2010/main" val="3520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rtl="0"/>
            <a:fld id="{0775476F-A808-1F46-A368-07984F6DA22E}" type="slidenum">
              <a:rPr lang="en-US" altLang="zh-CN" smtClean="0"/>
              <a:t>12</a:t>
            </a:fld>
            <a:endParaRPr lang="zh-CN" dirty="0"/>
          </a:p>
        </p:txBody>
      </p:sp>
    </p:spTree>
    <p:extLst>
      <p:ext uri="{BB962C8B-B14F-4D97-AF65-F5344CB8AC3E}">
        <p14:creationId xmlns:p14="http://schemas.microsoft.com/office/powerpoint/2010/main" val="798662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descr="包含文字、植物的图片&#10;&#10;说明已自动生成">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椭圆形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9" name="直接连接符​​(S)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图片 10" descr="包含文字的图片&#10;&#10;说明已自动生成">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椭圆形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陶瓷、瓷器的图片&#10;&#10;说明已自动生成">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图片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标题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zh-CN" sz="4600"/>
            </a:lvl1pPr>
          </a:lstStyle>
          <a:p>
            <a:pPr rtl="0"/>
            <a:r>
              <a:rPr lang="zh-CN" altLang="en-US"/>
              <a:t>单击此处编辑母版标题样式</a:t>
            </a:r>
            <a:endParaRPr lang="zh-CN"/>
          </a:p>
        </p:txBody>
      </p:sp>
      <p:sp>
        <p:nvSpPr>
          <p:cNvPr id="3" name="副标题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zh-CN" sz="2400"/>
            </a:lvl1pPr>
            <a:lvl2pPr marL="457200" indent="0" algn="ctr">
              <a:buNone/>
              <a:defRPr lang="zh-CN" sz="2000"/>
            </a:lvl2pPr>
            <a:lvl3pPr marL="914400" indent="0" algn="ctr">
              <a:buNone/>
              <a:defRPr lang="zh-CN" sz="1800"/>
            </a:lvl3pPr>
            <a:lvl4pPr marL="1371600" indent="0" algn="ctr">
              <a:buNone/>
              <a:defRPr lang="zh-CN" sz="1600"/>
            </a:lvl4pPr>
            <a:lvl5pPr marL="1828800" indent="0" algn="ctr">
              <a:buNone/>
              <a:defRPr lang="zh-CN" sz="1600"/>
            </a:lvl5pPr>
            <a:lvl6pPr marL="2286000" indent="0" algn="ctr">
              <a:buNone/>
              <a:defRPr lang="zh-CN" sz="1600"/>
            </a:lvl6pPr>
            <a:lvl7pPr marL="2743200" indent="0" algn="ctr">
              <a:buNone/>
              <a:defRPr lang="zh-CN" sz="1600"/>
            </a:lvl7pPr>
            <a:lvl8pPr marL="3200400" indent="0" algn="ctr">
              <a:buNone/>
              <a:defRPr lang="zh-CN" sz="1600"/>
            </a:lvl8pPr>
            <a:lvl9pPr marL="3657600" indent="0" algn="ctr">
              <a:buNone/>
              <a:defRPr lang="zh-CN" sz="1600"/>
            </a:lvl9pPr>
          </a:lstStyle>
          <a:p>
            <a:pPr rtl="0"/>
            <a:r>
              <a:rPr lang="zh-CN" altLang="en-US"/>
              <a:t>单击此处编辑母版副标题样式</a:t>
            </a:r>
            <a:endParaRPr lang="zh-CN"/>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chemeClr val="tx2"/>
        </a:solidFill>
        <a:effectLst/>
      </p:bgPr>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9" name="图片 8" descr="包含织物的图片&#10;&#10;说明已自动生成">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长方形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包含花朵、植物的图片&#10;&#10;说明已自动生成">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14" name="页脚占位符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15" name="灯片编号占位符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布局">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标题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页脚占位符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
        <p:nvSpPr>
          <p:cNvPr id="12" name="内容占位符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6" name="长方形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36" name="图片 35" descr="树的特写&#10;&#10;自动生成的中等可信度的说明">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zh-CN"/>
            </a:defPPr>
          </a:lstStyle>
          <a:p>
            <a:pPr rtl="0"/>
            <a:r>
              <a:rPr lang="zh-CN" altLang="en-US"/>
              <a:t>单击此处编辑母版标题样式</a:t>
            </a:r>
            <a:endParaRPr lang="zh-CN"/>
          </a:p>
        </p:txBody>
      </p:sp>
      <p:sp>
        <p:nvSpPr>
          <p:cNvPr id="8" name="页脚占位符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29" name="文本占位符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30" name="内容占位符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31" name="文本占位符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32" name="内容占位符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pic>
        <p:nvPicPr>
          <p:cNvPr id="38" name="图片 37" descr="一簇花&#10;&#10;自动生成的可信度较低的说明">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文本占位符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chemeClr val="tx2"/>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cxnSp>
        <p:nvCxnSpPr>
          <p:cNvPr id="12" name="直接连接符​​(S)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图片 13" descr="包含软体动物、昆虫的图片&#10;&#10;说明已自动生成">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zh-CN"/>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4" name="内容占位符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zh-CN" sz="1600"/>
            </a:lvl1pPr>
            <a:lvl2pPr marL="685800" indent="-228600">
              <a:buClr>
                <a:srgbClr val="73292A"/>
              </a:buClr>
              <a:buFont typeface="Arial" panose="020B0604020202020204" pitchFamily="34" charset="0"/>
              <a:buChar char="•"/>
              <a:defRPr lang="zh-CN" sz="1400"/>
            </a:lvl2pPr>
            <a:lvl3pPr marL="1143000" indent="-228600">
              <a:buClr>
                <a:srgbClr val="73292A"/>
              </a:buClr>
              <a:buFont typeface="Arial" panose="020B0604020202020204" pitchFamily="34" charset="0"/>
              <a:buChar char="•"/>
              <a:defRPr lang="zh-CN" sz="1200"/>
            </a:lvl3pPr>
            <a:lvl4pPr marL="1600200" indent="-228600">
              <a:buClr>
                <a:srgbClr val="73292A"/>
              </a:buClr>
              <a:buFont typeface="Arial" panose="020B0604020202020204" pitchFamily="34" charset="0"/>
              <a:buChar char="•"/>
              <a:defRPr lang="zh-CN" sz="1100"/>
            </a:lvl4pPr>
            <a:lvl5pPr marL="2057400" indent="-228600">
              <a:buClr>
                <a:srgbClr val="73292A"/>
              </a:buClr>
              <a:buFont typeface="Arial" panose="020B0604020202020204" pitchFamily="34" charset="0"/>
              <a:buChar cha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5" name="文本占位符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6" name="内容占位符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8" name="页脚占位符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15" name="文本占位符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zh-CN" sz="2000" b="0">
                <a:latin typeface="+mj-ea"/>
                <a:ea typeface="+mj-ea"/>
              </a:defRPr>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rtl="0"/>
            <a:r>
              <a:rPr lang="zh-CN" altLang="en-US"/>
              <a:t>单击此处编辑母版文本样式</a:t>
            </a:r>
          </a:p>
        </p:txBody>
      </p:sp>
      <p:sp>
        <p:nvSpPr>
          <p:cNvPr id="16" name="内容占位符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zh-CN" sz="1600"/>
            </a:lvl1pPr>
            <a:lvl2pPr>
              <a:buClr>
                <a:srgbClr val="73292A"/>
              </a:buClr>
              <a:defRPr lang="zh-CN" sz="1400"/>
            </a:lvl2pPr>
            <a:lvl3pPr>
              <a:buClr>
                <a:srgbClr val="73292A"/>
              </a:buClr>
              <a:defRPr lang="zh-CN" sz="1200"/>
            </a:lvl3pPr>
            <a:lvl4pPr>
              <a:buClr>
                <a:srgbClr val="73292A"/>
              </a:buClr>
              <a:defRPr lang="zh-CN" sz="1100"/>
            </a:lvl4pPr>
            <a:lvl5pPr>
              <a:buClr>
                <a:srgbClr val="73292A"/>
              </a:buClr>
              <a:defRPr lang="zh-CN" sz="11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布局">
    <p:spTree>
      <p:nvGrpSpPr>
        <p:cNvPr id="1" name=""/>
        <p:cNvGrpSpPr/>
        <p:nvPr/>
      </p:nvGrpSpPr>
      <p:grpSpPr>
        <a:xfrm>
          <a:off x="0" y="0"/>
          <a:ext cx="0" cy="0"/>
          <a:chOff x="0" y="0"/>
          <a:chExt cx="0" cy="0"/>
        </a:xfrm>
      </p:grpSpPr>
      <p:pic>
        <p:nvPicPr>
          <p:cNvPr id="6" name="图片 5" descr="包含织物的图片&#10;&#10;说明已自动生成">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长方形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花朵、植物的图片&#10;&#10;说明已自动生成">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图片 9" descr="花的特写&#10;&#10;自动生成的可信度较低的说明">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图片 11" descr="花的特写&#10;&#10;自动生成的可信度较低的说明">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长方形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6" name="长方形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2" name="标题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zh-CN"/>
            </a:lvl1pPr>
          </a:lstStyle>
          <a:p>
            <a:pPr rtl="0"/>
            <a:r>
              <a:rPr lang="zh-CN" altLang="en-US"/>
              <a:t>单击此处编辑母版标题样式</a:t>
            </a:r>
            <a:endParaRPr lang="zh-CN"/>
          </a:p>
        </p:txBody>
      </p:sp>
      <p:sp>
        <p:nvSpPr>
          <p:cNvPr id="19" name="内容占位符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zh-CN" sz="2400">
                <a:latin typeface="Microsoft YaHei UI Light" panose="020F0302020204030204" pitchFamily="34" charset="0"/>
                <a:ea typeface="Microsoft YaHei UI Light"/>
                <a:cs typeface="Gill Sans Nova Light" panose="020F0302020204030204" pitchFamily="34" charset="0"/>
              </a:defRPr>
            </a:lvl1pPr>
            <a:lvl2pPr algn="l">
              <a:lnSpc>
                <a:spcPct val="150000"/>
              </a:lnSpc>
              <a:defRPr lang="zh-CN" sz="2000">
                <a:latin typeface="Microsoft YaHei UI Light" panose="020F0302020204030204" pitchFamily="34" charset="0"/>
                <a:ea typeface="Microsoft YaHei UI Light"/>
                <a:cs typeface="Gill Sans Nova Light" panose="020F0302020204030204" pitchFamily="34" charset="0"/>
              </a:defRPr>
            </a:lvl2pPr>
            <a:lvl3pPr algn="ctr">
              <a:defRPr lang="zh-CN" sz="1600">
                <a:latin typeface="Microsoft YaHei UI Light" panose="020F0302020204030204" pitchFamily="34" charset="0"/>
                <a:ea typeface="Microsoft YaHei UI Light"/>
                <a:cs typeface="Gill Sans Nova Light" panose="020F0302020204030204" pitchFamily="34" charset="0"/>
              </a:defRPr>
            </a:lvl3pPr>
            <a:lvl4pPr algn="ctr">
              <a:defRPr lang="zh-CN" sz="1400">
                <a:latin typeface="Microsoft YaHei UI Light" panose="020F0302020204030204" pitchFamily="34" charset="0"/>
                <a:ea typeface="Microsoft YaHei UI Light"/>
                <a:cs typeface="Gill Sans Nova Light" panose="020F0302020204030204" pitchFamily="34" charset="0"/>
              </a:defRPr>
            </a:lvl4pPr>
            <a:lvl5pPr algn="ctr">
              <a:defRPr lang="zh-CN" sz="1400">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10" name="长方形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标题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4" name="内容占位符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zh-CN"/>
            </a:def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5" name="页脚占位符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6" name="长方形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7" name="图片 6" descr="包含软体动物、昆虫的图片&#10;&#10;说明已自动生成">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标题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zh-CN"/>
            </a:lvl1pPr>
          </a:lstStyle>
          <a:p>
            <a:pPr rtl="0"/>
            <a:r>
              <a:rPr lang="zh-CN" altLang="en-US"/>
              <a:t>单击此处编辑母版标题样式</a:t>
            </a:r>
            <a:endParaRPr lang="zh-CN"/>
          </a:p>
        </p:txBody>
      </p:sp>
      <p:sp>
        <p:nvSpPr>
          <p:cNvPr id="4" name="页脚占位符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5" name="灯片编号占位符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zh-CN" sz="3200"/>
            </a:lvl1pPr>
            <a:lvl2pPr>
              <a:defRPr lang="zh-CN" sz="2800"/>
            </a:lvl2pPr>
            <a:lvl3pPr>
              <a:defRPr lang="zh-CN" sz="2400"/>
            </a:lvl3pPr>
            <a:lvl4pPr>
              <a:defRPr lang="zh-CN" sz="2000"/>
            </a:lvl4pPr>
            <a:lvl5pPr>
              <a:defRPr lang="zh-CN" sz="2000"/>
            </a:lvl5pPr>
            <a:lvl6pPr>
              <a:defRPr lang="zh-CN" sz="2000"/>
            </a:lvl6pPr>
            <a:lvl7pPr>
              <a:defRPr lang="zh-CN" sz="2000"/>
            </a:lvl7pPr>
            <a:lvl8pPr>
              <a:defRPr lang="zh-CN" sz="2000"/>
            </a:lvl8pPr>
            <a:lvl9pPr>
              <a:defRPr lang="zh-CN" sz="20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4" name="文本占位符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p>
        </p:txBody>
      </p:sp>
      <p:sp>
        <p:nvSpPr>
          <p:cNvPr id="6" name="页脚占位符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zh-CN" sz="3200"/>
            </a:lvl1pPr>
          </a:lstStyle>
          <a:p>
            <a:pPr rtl="0"/>
            <a:r>
              <a:rPr lang="zh-CN" altLang="en-US"/>
              <a:t>单击此处编辑母版标题样式</a:t>
            </a:r>
            <a:endParaRPr lang="zh-CN"/>
          </a:p>
        </p:txBody>
      </p:sp>
      <p:sp>
        <p:nvSpPr>
          <p:cNvPr id="3" name="图片占位符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zh-CN" sz="3200"/>
            </a:lvl1pPr>
            <a:lvl2pPr marL="457200" indent="0">
              <a:buNone/>
              <a:defRPr lang="zh-CN" sz="2800"/>
            </a:lvl2pPr>
            <a:lvl3pPr marL="914400" indent="0">
              <a:buNone/>
              <a:defRPr lang="zh-CN" sz="2400"/>
            </a:lvl3pPr>
            <a:lvl4pPr marL="1371600" indent="0">
              <a:buNone/>
              <a:defRPr lang="zh-CN" sz="2000"/>
            </a:lvl4pPr>
            <a:lvl5pPr marL="1828800" indent="0">
              <a:buNone/>
              <a:defRPr lang="zh-CN" sz="2000"/>
            </a:lvl5pPr>
            <a:lvl6pPr marL="2286000" indent="0">
              <a:buNone/>
              <a:defRPr lang="zh-CN" sz="2000"/>
            </a:lvl6pPr>
            <a:lvl7pPr marL="2743200" indent="0">
              <a:buNone/>
              <a:defRPr lang="zh-CN" sz="2000"/>
            </a:lvl7pPr>
            <a:lvl8pPr marL="3200400" indent="0">
              <a:buNone/>
              <a:defRPr lang="zh-CN" sz="2000"/>
            </a:lvl8pPr>
            <a:lvl9pPr marL="3657600" indent="0">
              <a:buNone/>
              <a:defRPr lang="zh-CN" sz="2000"/>
            </a:lvl9pPr>
          </a:lstStyle>
          <a:p>
            <a:pPr rtl="0"/>
            <a:r>
              <a:rPr lang="zh-CN" altLang="en-US"/>
              <a:t>单击图标添加图片</a:t>
            </a:r>
            <a:endParaRPr lang="zh-CN" dirty="0"/>
          </a:p>
        </p:txBody>
      </p:sp>
      <p:sp>
        <p:nvSpPr>
          <p:cNvPr id="4" name="文本占位符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zh-CN" sz="1600"/>
            </a:lvl1pPr>
            <a:lvl2pPr marL="457200" indent="0">
              <a:buNone/>
              <a:defRPr lang="zh-CN" sz="1400"/>
            </a:lvl2pPr>
            <a:lvl3pPr marL="914400" indent="0">
              <a:buNone/>
              <a:defRPr lang="zh-CN" sz="1200"/>
            </a:lvl3pPr>
            <a:lvl4pPr marL="1371600" indent="0">
              <a:buNone/>
              <a:defRPr lang="zh-CN" sz="1000"/>
            </a:lvl4pPr>
            <a:lvl5pPr marL="1828800" indent="0">
              <a:buNone/>
              <a:defRPr lang="zh-CN" sz="1000"/>
            </a:lvl5pPr>
            <a:lvl6pPr marL="2286000" indent="0">
              <a:buNone/>
              <a:defRPr lang="zh-CN" sz="1000"/>
            </a:lvl6pPr>
            <a:lvl7pPr marL="2743200" indent="0">
              <a:buNone/>
              <a:defRPr lang="zh-CN" sz="1000"/>
            </a:lvl7pPr>
            <a:lvl8pPr marL="3200400" indent="0">
              <a:buNone/>
              <a:defRPr lang="zh-CN" sz="1000"/>
            </a:lvl8pPr>
            <a:lvl9pPr marL="3657600" indent="0">
              <a:buNone/>
              <a:defRPr lang="zh-CN" sz="1000"/>
            </a:lvl9pPr>
          </a:lstStyle>
          <a:p>
            <a:pPr lvl="0" rtl="0"/>
            <a:r>
              <a:rPr lang="zh-CN" altLang="en-US"/>
              <a:t>单击此处编辑母版文本样式</a:t>
            </a:r>
          </a:p>
        </p:txBody>
      </p:sp>
      <p:sp>
        <p:nvSpPr>
          <p:cNvPr id="6" name="页脚占位符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pic>
        <p:nvPicPr>
          <p:cNvPr id="4" name="图片 3" descr="包含织物的图片&#10;&#10;说明已自动生成">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长方形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3" name="图片 12" descr="一簇花&#10;&#10;自动生成的可信度较低的说明">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标题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zh-CN"/>
            </a:defPPr>
          </a:lstStyle>
          <a:p>
            <a:pPr rtl="0"/>
            <a:r>
              <a:rPr lang="zh-CN" altLang="en-US"/>
              <a:t>单击此处编辑母版标题样式</a:t>
            </a:r>
            <a:endParaRPr lang="zh-CN"/>
          </a:p>
        </p:txBody>
      </p:sp>
      <p:sp>
        <p:nvSpPr>
          <p:cNvPr id="8" name="页脚占位符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9" name="幻灯片编号占位符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a:t>
            </a:fld>
            <a:endParaRPr lang="zh-CN" dirty="0"/>
          </a:p>
        </p:txBody>
      </p:sp>
      <p:sp>
        <p:nvSpPr>
          <p:cNvPr id="32" name="内容占位符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zh-CN" sz="2400"/>
            </a:lvl1pPr>
            <a:lvl2pPr marL="228600">
              <a:buClr>
                <a:srgbClr val="73292A"/>
              </a:buClr>
              <a:defRPr lang="zh-CN" sz="2000"/>
            </a:lvl2pPr>
            <a:lvl3pPr marL="685800">
              <a:buClr>
                <a:srgbClr val="73292A"/>
              </a:buClr>
              <a:defRPr lang="zh-CN" sz="1800"/>
            </a:lvl3pPr>
            <a:lvl4pPr marL="1143000">
              <a:buClr>
                <a:srgbClr val="73292A"/>
              </a:buClr>
              <a:defRPr lang="zh-CN" sz="1600"/>
            </a:lvl4pPr>
            <a:lvl5pPr marL="1600200">
              <a:buClr>
                <a:srgbClr val="73292A"/>
              </a:buClr>
              <a:defRPr lang="zh-CN" sz="1600"/>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pic>
        <p:nvPicPr>
          <p:cNvPr id="6" name="图片 5" descr="包含花朵、植物的图片&#10;&#10;说明已自动生成">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文本占位符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zh-CN" sz="30000">
                <a:solidFill>
                  <a:schemeClr val="bg1"/>
                </a:solidFill>
                <a:latin typeface="+mj-ea"/>
                <a:ea typeface="+mj-ea"/>
              </a:defRPr>
            </a:lvl1pPr>
          </a:lstStyle>
          <a:p>
            <a:pPr lvl="0" rtl="0"/>
            <a:r>
              <a:rPr lang="zh-CN"/>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chemeClr val="tx2"/>
        </a:solidFill>
        <a:effectLst/>
      </p:bgPr>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solidFill>
                <a:schemeClr val="bg1"/>
              </a:solidFill>
            </a:endParaRPr>
          </a:p>
        </p:txBody>
      </p:sp>
      <p:sp>
        <p:nvSpPr>
          <p:cNvPr id="9" name="长方形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包含软体动物、昆虫的图片&#10;&#10;说明已自动生成">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图片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zh-CN" sz="2000">
                <a:latin typeface="Microsoft YaHei UI Light" panose="020F0302020204030204" pitchFamily="34" charset="0"/>
                <a:ea typeface="Microsoft YaHei UI Light"/>
                <a:cs typeface="Gill Sans Nova Light" panose="020F0302020204030204" pitchFamily="34" charset="0"/>
              </a:defRPr>
            </a:lvl1pPr>
            <a:lvl2pPr algn="ctr">
              <a:lnSpc>
                <a:spcPct val="100000"/>
              </a:lnSpc>
              <a:defRPr lang="zh-CN" sz="1800">
                <a:latin typeface="Microsoft YaHei UI Light" panose="020F0302020204030204" pitchFamily="34" charset="0"/>
                <a:ea typeface="Microsoft YaHei UI Light"/>
                <a:cs typeface="Gill Sans Nova Light" panose="020F0302020204030204" pitchFamily="34" charset="0"/>
              </a:defRPr>
            </a:lvl2pPr>
            <a:lvl3pPr algn="ctr">
              <a:defRPr lang="zh-CN" sz="1600">
                <a:latin typeface="Microsoft YaHei UI Light" panose="020F0302020204030204" pitchFamily="34" charset="0"/>
                <a:ea typeface="Microsoft YaHei UI Light"/>
                <a:cs typeface="Gill Sans Nova Light" panose="020F0302020204030204" pitchFamily="34" charset="0"/>
              </a:defRPr>
            </a:lvl3pPr>
            <a:lvl4pPr algn="ctr">
              <a:defRPr lang="zh-CN" sz="1400">
                <a:latin typeface="Microsoft YaHei UI Light" panose="020F0302020204030204" pitchFamily="34" charset="0"/>
                <a:ea typeface="Microsoft YaHei UI Light"/>
                <a:cs typeface="Gill Sans Nova Light" panose="020F0302020204030204" pitchFamily="34" charset="0"/>
              </a:defRPr>
            </a:lvl4pPr>
            <a:lvl5pPr algn="ctr">
              <a:defRPr lang="zh-CN" sz="1400">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p:txBody>
      </p:sp>
      <p:sp>
        <p:nvSpPr>
          <p:cNvPr id="14" name="页脚占位符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15" name="灯片编号占位符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5" name="长方形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1" name="图片 10" descr="植物的特写&#10;&#10;自动生成的可信度较低的说明">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图片 8" descr="包含被褥、织物的图片&#10;&#10;说明已自动生成">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长方形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latin typeface="Microsoft YaHei UI Light" panose="020B0302020104020203" pitchFamily="34" charset="-79"/>
              <a:ea typeface="Microsoft YaHei UI Light"/>
              <a:cs typeface="Gill Sans Light" panose="020B0302020104020203" pitchFamily="34" charset="-79"/>
            </a:endParaRPr>
          </a:p>
        </p:txBody>
      </p:sp>
      <p:pic>
        <p:nvPicPr>
          <p:cNvPr id="15" name="图片 14" descr="包含陶瓷、瓷器的图片&#10;&#10;说明已自动生成">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图片 16" descr="包含文字的图片&#10;&#10;说明已自动生成">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标题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zh-CN" sz="4400"/>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zh-CN" sz="2400">
                <a:solidFill>
                  <a:schemeClr val="tx1">
                    <a:tint val="75000"/>
                  </a:schemeClr>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a:t>单击此处编辑母版文本样式</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6" name="页脚占位符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绿色">
    <p:bg>
      <p:bgPr>
        <a:solidFill>
          <a:schemeClr val="tx2"/>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zh-CN">
                <a:latin typeface="Microsoft YaHei UI" panose="02020502070401020303" pitchFamily="18" charset="0"/>
                <a:ea typeface="Microsoft YaHei UI" panose="02020502070401020303" pitchFamily="18" charset="0"/>
              </a:defRPr>
            </a:lvl1pPr>
          </a:lstStyle>
          <a:p>
            <a:pPr rtl="0"/>
            <a:r>
              <a:rPr lang="zh-CN" altLang="en-US"/>
              <a:t>单击此处编辑母版标题样式</a:t>
            </a:r>
            <a:endParaRPr lang="zh-CN"/>
          </a:p>
        </p:txBody>
      </p:sp>
      <p:sp>
        <p:nvSpPr>
          <p:cNvPr id="3" name="内容占位符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zh-CN">
                <a:latin typeface="Microsoft YaHei UI Light" panose="020F0302020204030204" pitchFamily="34" charset="0"/>
                <a:ea typeface="Microsoft YaHei UI Light"/>
                <a:cs typeface="Gill Sans Nova Light" panose="020F0302020204030204" pitchFamily="34" charset="0"/>
              </a:defRPr>
            </a:lvl1pPr>
            <a:lvl2pPr>
              <a:defRPr lang="zh-CN">
                <a:latin typeface="Microsoft YaHei UI Light" panose="020F0302020204030204" pitchFamily="34" charset="0"/>
                <a:ea typeface="Microsoft YaHei UI Light"/>
                <a:cs typeface="Gill Sans Nova Light" panose="020F0302020204030204" pitchFamily="34" charset="0"/>
              </a:defRPr>
            </a:lvl2pPr>
            <a:lvl3pPr>
              <a:defRPr lang="zh-CN">
                <a:latin typeface="Microsoft YaHei UI Light" panose="020F0302020204030204" pitchFamily="34" charset="0"/>
                <a:ea typeface="Microsoft YaHei UI Light"/>
                <a:cs typeface="Gill Sans Nova Light" panose="020F0302020204030204" pitchFamily="34" charset="0"/>
              </a:defRPr>
            </a:lvl3pPr>
            <a:lvl4pPr>
              <a:defRPr lang="zh-CN">
                <a:latin typeface="Microsoft YaHei UI Light" panose="020F0302020204030204" pitchFamily="34" charset="0"/>
                <a:ea typeface="Microsoft YaHei UI Light"/>
                <a:cs typeface="Gill Sans Nova Light" panose="020F0302020204030204" pitchFamily="34" charset="0"/>
              </a:defRPr>
            </a:lvl4pPr>
            <a:lvl5pPr>
              <a:defRPr lang="zh-CN">
                <a:latin typeface="Microsoft YaHei UI Light" panose="020F0302020204030204" pitchFamily="34" charset="0"/>
                <a:ea typeface="Microsoft YaHei UI Light"/>
                <a:cs typeface="Gill Sans Nova Light" panose="020F0302020204030204" pitchFamily="34" charset="0"/>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6" name="页脚占位符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7" name="灯片编号占位符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8" name="图片 7" descr="包含织物的图片&#10;&#10;说明已自动生成">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长方形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6" name="图片 15" descr="包含花朵、植物的图片&#10;&#10;说明已自动生成">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图片 18" descr="包含软体动物、昆虫的图片&#10;&#10;说明已自动生成">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标题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zh-CN" sz="4400"/>
            </a:lvl1pPr>
          </a:lstStyle>
          <a:p>
            <a:pPr rtl="0"/>
            <a:r>
              <a:rPr lang="zh-CN" altLang="en-US"/>
              <a:t>单击此处编辑母版标题样式</a:t>
            </a:r>
            <a:endParaRPr lang="zh-CN"/>
          </a:p>
        </p:txBody>
      </p:sp>
      <p:sp>
        <p:nvSpPr>
          <p:cNvPr id="3" name="文本占位符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zh-CN" sz="2400">
                <a:solidFill>
                  <a:schemeClr val="accent3"/>
                </a:solidFill>
              </a:defRPr>
            </a:lvl1pPr>
            <a:lvl2pPr marL="457200" indent="0">
              <a:buNone/>
              <a:defRPr lang="zh-CN" sz="2000">
                <a:solidFill>
                  <a:schemeClr val="tx1">
                    <a:tint val="75000"/>
                  </a:schemeClr>
                </a:solidFill>
              </a:defRPr>
            </a:lvl2pPr>
            <a:lvl3pPr marL="914400" indent="0">
              <a:buNone/>
              <a:defRPr lang="zh-CN" sz="1800">
                <a:solidFill>
                  <a:schemeClr val="tx1">
                    <a:tint val="75000"/>
                  </a:schemeClr>
                </a:solidFill>
              </a:defRPr>
            </a:lvl3pPr>
            <a:lvl4pPr marL="1371600" indent="0">
              <a:buNone/>
              <a:defRPr lang="zh-CN" sz="1600">
                <a:solidFill>
                  <a:schemeClr val="tx1">
                    <a:tint val="75000"/>
                  </a:schemeClr>
                </a:solidFill>
              </a:defRPr>
            </a:lvl4pPr>
            <a:lvl5pPr marL="1828800" indent="0">
              <a:buNone/>
              <a:defRPr lang="zh-CN" sz="1600">
                <a:solidFill>
                  <a:schemeClr val="tx1">
                    <a:tint val="75000"/>
                  </a:schemeClr>
                </a:solidFill>
              </a:defRPr>
            </a:lvl5pPr>
            <a:lvl6pPr marL="2286000" indent="0">
              <a:buNone/>
              <a:defRPr lang="zh-CN" sz="1600">
                <a:solidFill>
                  <a:schemeClr val="tx1">
                    <a:tint val="75000"/>
                  </a:schemeClr>
                </a:solidFill>
              </a:defRPr>
            </a:lvl6pPr>
            <a:lvl7pPr marL="2743200" indent="0">
              <a:buNone/>
              <a:defRPr lang="zh-CN" sz="1600">
                <a:solidFill>
                  <a:schemeClr val="tx1">
                    <a:tint val="75000"/>
                  </a:schemeClr>
                </a:solidFill>
              </a:defRPr>
            </a:lvl7pPr>
            <a:lvl8pPr marL="3200400" indent="0">
              <a:buNone/>
              <a:defRPr lang="zh-CN" sz="1600">
                <a:solidFill>
                  <a:schemeClr val="tx1">
                    <a:tint val="75000"/>
                  </a:schemeClr>
                </a:solidFill>
              </a:defRPr>
            </a:lvl8pPr>
            <a:lvl9pPr marL="3657600" indent="0">
              <a:buNone/>
              <a:defRPr lang="zh-CN" sz="1600">
                <a:solidFill>
                  <a:schemeClr val="tx1">
                    <a:tint val="75000"/>
                  </a:schemeClr>
                </a:solidFill>
              </a:defRPr>
            </a:lvl9pPr>
          </a:lstStyle>
          <a:p>
            <a:pPr lvl="0" rtl="0"/>
            <a:r>
              <a:rPr lang="zh-CN" altLang="en-US"/>
              <a:t>单击此处编辑母版文本样式</a:t>
            </a:r>
          </a:p>
        </p:txBody>
      </p:sp>
      <p:sp>
        <p:nvSpPr>
          <p:cNvPr id="27" name="文本占位符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p>
        </p:txBody>
      </p:sp>
      <p:sp>
        <p:nvSpPr>
          <p:cNvPr id="28" name="文本占位符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zh-CN" sz="14000" b="1">
                <a:solidFill>
                  <a:schemeClr val="tx2"/>
                </a:solidFill>
                <a:latin typeface="+mj-ea"/>
                <a:ea typeface="+mj-ea"/>
              </a:defRPr>
            </a:lvl1pPr>
          </a:lstStyle>
          <a:p>
            <a:pPr lvl="0" rtl="0"/>
            <a:r>
              <a:rPr lang="zh-CN"/>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布局">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21" name="文本占位符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1" name="图片占位符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2" name="文本占位符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0" name="图片占位符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4" name="文本占位符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29" name="图片占位符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zh-CN" sz="2000">
                <a:latin typeface="Microsoft YaHei UI" panose="020B0602020104020203" pitchFamily="34" charset="0"/>
                <a:ea typeface="Microsoft YaHei UI"/>
              </a:defRPr>
            </a:lvl1pPr>
          </a:lstStyle>
          <a:p>
            <a:pPr lvl="0" rtl="0"/>
            <a:r>
              <a:rPr lang="zh-CN" altLang="en-US"/>
              <a:t>单击此处编辑母版文本样式</a:t>
            </a:r>
          </a:p>
        </p:txBody>
      </p:sp>
      <p:sp>
        <p:nvSpPr>
          <p:cNvPr id="36" name="文本占位符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zh-CN" sz="1600">
                <a:latin typeface="+mn-ea"/>
                <a:ea typeface="+mn-ea"/>
              </a:defRPr>
            </a:lvl1pPr>
          </a:lstStyle>
          <a:p>
            <a:pPr lvl="0" rtl="0"/>
            <a:r>
              <a:rPr lang="zh-CN" altLang="en-US"/>
              <a:t>单击此处编辑母版文本样式</a:t>
            </a:r>
          </a:p>
        </p:txBody>
      </p:sp>
      <p:sp>
        <p:nvSpPr>
          <p:cNvPr id="3" name="页脚占位符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tx2"/>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sp>
        <p:nvSpPr>
          <p:cNvPr id="8" name="长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algn="ctr" rtl="0"/>
            <a:endParaRPr lang="zh-CN" dirty="0"/>
          </a:p>
        </p:txBody>
      </p:sp>
      <p:pic>
        <p:nvPicPr>
          <p:cNvPr id="10" name="图片 9" descr="包含软体动物、昆虫的图片&#10;&#10;说明已自动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标题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CN"/>
            </a:lvl1pPr>
          </a:lstStyle>
          <a:p>
            <a:pPr rtl="0"/>
            <a:r>
              <a:rPr lang="zh-CN" altLang="en-US"/>
              <a:t>单击此处编辑母版标题样式</a:t>
            </a:r>
            <a:endParaRPr lang="zh-CN"/>
          </a:p>
        </p:txBody>
      </p:sp>
      <p:sp>
        <p:nvSpPr>
          <p:cNvPr id="22" name="图片占位符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0" name="文本占位符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21" name="文本占位符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46" name="图片占位符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5" name="文本占位符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44" name="文本占位符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1" name="图片占位符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3" name="文本占位符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2" name="文本占位符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16" name="图片占位符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3" name="文本占位符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18" name="文本占位符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0" name="图片占位符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5" name="文本占位符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4" name="文本占位符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14" name="图片占位符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27" name="文本占位符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25" name="文本占位符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29" name="图片占位符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37" name="文本占位符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36" name="文本占位符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47" name="图片占位符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zh-CN" sz="1800"/>
            </a:lvl1pPr>
          </a:lstStyle>
          <a:p>
            <a:pPr rtl="0"/>
            <a:r>
              <a:rPr lang="zh-CN" altLang="en-US"/>
              <a:t>单击图标添加图片</a:t>
            </a:r>
            <a:endParaRPr lang="zh-CN" dirty="0"/>
          </a:p>
        </p:txBody>
      </p:sp>
      <p:sp>
        <p:nvSpPr>
          <p:cNvPr id="42" name="文本占位符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zh-CN" sz="1600" spc="20" baseline="0">
                <a:latin typeface="Microsoft YaHei UI" panose="020B0602020104020203" pitchFamily="34" charset="0"/>
                <a:ea typeface="Microsoft YaHei UI"/>
              </a:defRPr>
            </a:lvl1pPr>
          </a:lstStyle>
          <a:p>
            <a:pPr lvl="0" rtl="0"/>
            <a:r>
              <a:rPr lang="zh-CN" altLang="en-US"/>
              <a:t>单击此处编辑母版文本样式</a:t>
            </a:r>
          </a:p>
        </p:txBody>
      </p:sp>
      <p:sp>
        <p:nvSpPr>
          <p:cNvPr id="41" name="文本占位符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zh-CN" sz="1400" spc="20" baseline="0">
                <a:latin typeface="+mn-ea"/>
                <a:ea typeface="+mn-ea"/>
              </a:defRPr>
            </a:lvl1pPr>
          </a:lstStyle>
          <a:p>
            <a:pPr lvl="0" rtl="0"/>
            <a:r>
              <a:rPr lang="zh-CN" altLang="en-US"/>
              <a:t>单击此处编辑母版文本样式</a:t>
            </a:r>
          </a:p>
        </p:txBody>
      </p:sp>
      <p:sp>
        <p:nvSpPr>
          <p:cNvPr id="3" name="页脚占位符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4" name="灯片编号占位符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CN"/>
            </a:def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zh-CN"/>
            </a:defPPr>
          </a:lstStyle>
          <a:p>
            <a:pPr rtl="0"/>
            <a:r>
              <a:rPr lang="zh-CN"/>
              <a:t>单击此处编辑母版标题样式</a:t>
            </a:r>
          </a:p>
        </p:txBody>
      </p:sp>
      <p:sp>
        <p:nvSpPr>
          <p:cNvPr id="3" name="文本占位符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zh-CN"/>
            </a:def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p>
        </p:txBody>
      </p:sp>
      <p:sp>
        <p:nvSpPr>
          <p:cNvPr id="5" name="页脚占位符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zh-CN" sz="1200">
                <a:solidFill>
                  <a:schemeClr val="tx1"/>
                </a:solidFill>
                <a:latin typeface="Microsoft YaHei UI Light" panose="020F0302020204030204" pitchFamily="34" charset="0"/>
                <a:ea typeface="Microsoft YaHei UI Light"/>
                <a:cs typeface="Gill Sans Nova Light" panose="020F0302020204030204" pitchFamily="34" charset="0"/>
              </a:defRPr>
            </a:lvl1pPr>
          </a:lstStyle>
          <a:p>
            <a:pPr rtl="0"/>
            <a:r>
              <a:rPr lang="zh-CN"/>
              <a:t>演示文稿标题</a:t>
            </a:r>
            <a:endParaRPr lang="zh-CN" dirty="0"/>
          </a:p>
        </p:txBody>
      </p:sp>
      <p:sp>
        <p:nvSpPr>
          <p:cNvPr id="6" name="幻灯片编号占位符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zh-CN" sz="1200">
                <a:solidFill>
                  <a:schemeClr val="tx1"/>
                </a:solidFill>
                <a:latin typeface="Microsoft YaHei UI Light" panose="020F0302020204030204" pitchFamily="34" charset="0"/>
                <a:ea typeface="Microsoft YaHei UI Light"/>
                <a:cs typeface="Gill Sans Nova Light" panose="020F0302020204030204" pitchFamily="34" charset="0"/>
              </a:defRPr>
            </a:lvl1pPr>
          </a:lstStyle>
          <a:p>
            <a:pPr rtl="0"/>
            <a:fld id="{294A09A9-5501-47C1-A89A-A340965A2BE2}" type="slidenum">
              <a:rPr lang="zh-CN" smtClean="0"/>
              <a:pPr/>
              <a:t>‹#›</a:t>
            </a:fld>
            <a:endParaRPr lang="zh-CN"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zh-CN" sz="4400" kern="1200">
          <a:solidFill>
            <a:schemeClr val="accent3"/>
          </a:solidFill>
          <a:latin typeface="+mj-ea"/>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CN"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CN"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CN"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CN"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p:bodyStyle>
    <p:otherStyle>
      <a:defPPr>
        <a:defRPr lang="zh-CN"/>
      </a:defPPr>
      <a:lvl1pPr marL="0" algn="l" defTabSz="914400" rtl="0" eaLnBrk="1" latinLnBrk="0" hangingPunct="1">
        <a:defRPr lang="zh-CN" sz="1800" kern="1200">
          <a:solidFill>
            <a:schemeClr val="tx1"/>
          </a:solidFill>
          <a:latin typeface="+mn-ea"/>
          <a:ea typeface="+mn-ea"/>
          <a:cs typeface="+mn-cs"/>
        </a:defRPr>
      </a:lvl1pPr>
      <a:lvl2pPr marL="457200" algn="l" defTabSz="914400" rtl="0" eaLnBrk="1" latinLnBrk="0" hangingPunct="1">
        <a:defRPr lang="zh-CN" sz="1800" kern="1200">
          <a:solidFill>
            <a:schemeClr val="tx1"/>
          </a:solidFill>
          <a:latin typeface="+mn-ea"/>
          <a:ea typeface="+mn-ea"/>
          <a:cs typeface="+mn-cs"/>
        </a:defRPr>
      </a:lvl2pPr>
      <a:lvl3pPr marL="914400" algn="l" defTabSz="914400" rtl="0" eaLnBrk="1" latinLnBrk="0" hangingPunct="1">
        <a:defRPr lang="zh-CN" sz="1800" kern="1200">
          <a:solidFill>
            <a:schemeClr val="tx1"/>
          </a:solidFill>
          <a:latin typeface="+mn-ea"/>
          <a:ea typeface="+mn-ea"/>
          <a:cs typeface="+mn-cs"/>
        </a:defRPr>
      </a:lvl3pPr>
      <a:lvl4pPr marL="1371600" algn="l" defTabSz="914400" rtl="0" eaLnBrk="1" latinLnBrk="0" hangingPunct="1">
        <a:defRPr lang="zh-CN" sz="1800" kern="1200">
          <a:solidFill>
            <a:schemeClr val="tx1"/>
          </a:solidFill>
          <a:latin typeface="+mn-ea"/>
          <a:ea typeface="+mn-ea"/>
          <a:cs typeface="+mn-cs"/>
        </a:defRPr>
      </a:lvl4pPr>
      <a:lvl5pPr marL="1828800" algn="l" defTabSz="914400" rtl="0" eaLnBrk="1" latinLnBrk="0" hangingPunct="1">
        <a:defRPr lang="zh-CN" sz="1800" kern="1200">
          <a:solidFill>
            <a:schemeClr val="tx1"/>
          </a:solidFill>
          <a:latin typeface="+mn-ea"/>
          <a:ea typeface="+mn-ea"/>
          <a:cs typeface="+mn-cs"/>
        </a:defRPr>
      </a:lvl5pPr>
      <a:lvl6pPr marL="2286000" algn="l" defTabSz="914400" rtl="0" eaLnBrk="1" latinLnBrk="0" hangingPunct="1">
        <a:defRPr lang="zh-CN" sz="1800" kern="1200">
          <a:solidFill>
            <a:schemeClr val="tx1"/>
          </a:solidFill>
          <a:latin typeface="+mn-ea"/>
          <a:ea typeface="+mn-ea"/>
          <a:cs typeface="+mn-cs"/>
        </a:defRPr>
      </a:lvl6pPr>
      <a:lvl7pPr marL="2743200" algn="l" defTabSz="914400" rtl="0" eaLnBrk="1" latinLnBrk="0" hangingPunct="1">
        <a:defRPr lang="zh-CN" sz="1800" kern="1200">
          <a:solidFill>
            <a:schemeClr val="tx1"/>
          </a:solidFill>
          <a:latin typeface="+mn-ea"/>
          <a:ea typeface="+mn-ea"/>
          <a:cs typeface="+mn-cs"/>
        </a:defRPr>
      </a:lvl7pPr>
      <a:lvl8pPr marL="3200400" algn="l" defTabSz="914400" rtl="0" eaLnBrk="1" latinLnBrk="0" hangingPunct="1">
        <a:defRPr lang="zh-CN" sz="1800" kern="1200">
          <a:solidFill>
            <a:schemeClr val="tx1"/>
          </a:solidFill>
          <a:latin typeface="+mn-ea"/>
          <a:ea typeface="+mn-ea"/>
          <a:cs typeface="+mn-cs"/>
        </a:defRPr>
      </a:lvl8pPr>
      <a:lvl9pPr marL="3657600" algn="l" defTabSz="914400" rtl="0" eaLnBrk="1" latinLnBrk="0" hangingPunct="1">
        <a:defRPr lang="zh-CN"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4180B-35BA-C28E-820F-59C84FBDD99A}"/>
              </a:ext>
            </a:extLst>
          </p:cNvPr>
          <p:cNvSpPr>
            <a:spLocks noGrp="1"/>
          </p:cNvSpPr>
          <p:nvPr>
            <p:ph type="ctrTitle"/>
          </p:nvPr>
        </p:nvSpPr>
        <p:spPr>
          <a:xfrm>
            <a:off x="2882646" y="2754249"/>
            <a:ext cx="6693408" cy="1088136"/>
          </a:xfrm>
        </p:spPr>
        <p:txBody>
          <a:bodyPr rtlCol="0"/>
          <a:lstStyle>
            <a:defPPr>
              <a:defRPr lang="zh-CN"/>
            </a:defPPr>
          </a:lstStyle>
          <a:p>
            <a:pPr rtl="0"/>
            <a:r>
              <a:rPr lang="en-US" altLang="zh-CN" dirty="0"/>
              <a:t>《</a:t>
            </a:r>
            <a:r>
              <a:rPr lang="zh-CN" altLang="en-US" dirty="0"/>
              <a:t>女性心理学</a:t>
            </a:r>
            <a:r>
              <a:rPr lang="en-US" altLang="zh-CN" dirty="0"/>
              <a:t>》</a:t>
            </a:r>
            <a:endParaRPr lang="zh-CN" dirty="0"/>
          </a:p>
        </p:txBody>
      </p:sp>
      <p:sp>
        <p:nvSpPr>
          <p:cNvPr id="3" name="副标题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zh-CN"/>
            </a:defPPr>
          </a:lstStyle>
          <a:p>
            <a:pPr rtl="0"/>
            <a:r>
              <a:rPr lang="zh-CN" altLang="en-US" dirty="0"/>
              <a:t>卡伦</a:t>
            </a:r>
            <a:r>
              <a:rPr lang="en-US" altLang="zh-CN" dirty="0"/>
              <a:t>.</a:t>
            </a:r>
            <a:r>
              <a:rPr lang="zh-CN" altLang="en-US" dirty="0"/>
              <a:t>霍妮</a:t>
            </a:r>
            <a:endParaRPr lang="zh-CN"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rPr>
              <a:t>第一章 女性“阉割情节”的起因</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10</a:t>
            </a:fld>
            <a:endParaRPr lang="zh-CN" dirty="0"/>
          </a:p>
        </p:txBody>
      </p:sp>
      <p:sp>
        <p:nvSpPr>
          <p:cNvPr id="23" name="文本框 22">
            <a:extLst>
              <a:ext uri="{FF2B5EF4-FFF2-40B4-BE49-F238E27FC236}">
                <a16:creationId xmlns:a16="http://schemas.microsoft.com/office/drawing/2014/main" id="{A6B15661-A466-8BF8-840B-F0282E17EE3B}"/>
              </a:ext>
            </a:extLst>
          </p:cNvPr>
          <p:cNvSpPr txBox="1"/>
          <p:nvPr/>
        </p:nvSpPr>
        <p:spPr>
          <a:xfrm>
            <a:off x="1290637" y="2209381"/>
            <a:ext cx="9610725" cy="3592971"/>
          </a:xfrm>
          <a:prstGeom prst="rect">
            <a:avLst/>
          </a:prstGeom>
          <a:noFill/>
        </p:spPr>
        <p:txBody>
          <a:bodyPr wrap="square" rtlCol="0">
            <a:spAutoFit/>
          </a:bodyPr>
          <a:lstStyle/>
          <a:p>
            <a:pPr>
              <a:lnSpc>
                <a:spcPct val="150000"/>
              </a:lnSpc>
            </a:pPr>
            <a:r>
              <a:rPr lang="zh-CN" altLang="zh-CN" sz="2400" kern="0" dirty="0">
                <a:solidFill>
                  <a:srgbClr val="191919"/>
                </a:solidFill>
                <a:latin typeface="黑体" panose="02010609060101010101" pitchFamily="49" charset="-122"/>
                <a:ea typeface="黑体" panose="02010609060101010101" pitchFamily="49" charset="-122"/>
              </a:rPr>
              <a:t>渴望成为男人的女孩和成年女性，往往在生命早期就偏爱父亲。</a:t>
            </a:r>
            <a:endParaRPr lang="en-US" altLang="zh-CN" sz="2400" kern="0" dirty="0">
              <a:solidFill>
                <a:srgbClr val="191919"/>
              </a:solidFill>
              <a:latin typeface="黑体" panose="02010609060101010101" pitchFamily="49" charset="-122"/>
              <a:ea typeface="黑体" panose="02010609060101010101" pitchFamily="49" charset="-122"/>
            </a:endParaRPr>
          </a:p>
          <a:p>
            <a:pPr>
              <a:lnSpc>
                <a:spcPct val="150000"/>
              </a:lnSpc>
            </a:pPr>
            <a:r>
              <a:rPr lang="zh-CN" altLang="zh-CN" sz="2400" kern="0" dirty="0">
                <a:solidFill>
                  <a:srgbClr val="191919"/>
                </a:solidFill>
                <a:latin typeface="黑体" panose="02010609060101010101" pitchFamily="49" charset="-122"/>
                <a:ea typeface="黑体" panose="02010609060101010101" pitchFamily="49" charset="-122"/>
              </a:rPr>
              <a:t>他们首先尝试以正常的方式掌握俄狄浦斯情</a:t>
            </a:r>
            <a:r>
              <a:rPr lang="zh-CN" altLang="en-US" sz="2400" kern="0" dirty="0">
                <a:solidFill>
                  <a:srgbClr val="191919"/>
                </a:solidFill>
                <a:latin typeface="黑体" panose="02010609060101010101" pitchFamily="49" charset="-122"/>
                <a:ea typeface="黑体" panose="02010609060101010101" pitchFamily="49" charset="-122"/>
              </a:rPr>
              <a:t>结</a:t>
            </a:r>
            <a:r>
              <a:rPr lang="zh-CN" altLang="zh-CN" sz="2400" kern="0" dirty="0">
                <a:solidFill>
                  <a:srgbClr val="191919"/>
                </a:solidFill>
                <a:latin typeface="黑体" panose="02010609060101010101" pitchFamily="49" charset="-122"/>
                <a:ea typeface="黑体" panose="02010609060101010101" pitchFamily="49" charset="-122"/>
              </a:rPr>
              <a:t>，保留与母亲的原始身份，并像母亲一样，将父亲看做爱情对象。</a:t>
            </a:r>
          </a:p>
          <a:p>
            <a:pPr>
              <a:lnSpc>
                <a:spcPct val="150000"/>
              </a:lnSpc>
            </a:pPr>
            <a:r>
              <a:rPr lang="zh-CN" altLang="zh-CN" sz="2400" kern="0" dirty="0">
                <a:solidFill>
                  <a:srgbClr val="191919"/>
                </a:solidFill>
                <a:latin typeface="黑体" panose="02010609060101010101" pitchFamily="49" charset="-122"/>
                <a:ea typeface="黑体" panose="02010609060101010101" pitchFamily="49" charset="-122"/>
              </a:rPr>
              <a:t>这种俄狄浦斯情节的发展是典型的阉割情节占主导地位而导致的情况，这个与父亲认同的过程，也就是女性阉割情结的一个根源。</a:t>
            </a:r>
          </a:p>
          <a:p>
            <a:pPr>
              <a:lnSpc>
                <a:spcPct val="150000"/>
              </a:lnSpc>
            </a:pPr>
            <a:endParaRPr lang="zh-CN" altLang="en-US" sz="3600" dirty="0"/>
          </a:p>
        </p:txBody>
      </p:sp>
    </p:spTree>
    <p:extLst>
      <p:ext uri="{BB962C8B-B14F-4D97-AF65-F5344CB8AC3E}">
        <p14:creationId xmlns:p14="http://schemas.microsoft.com/office/powerpoint/2010/main" val="425112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rPr>
              <a:t>第一章 女性“阉割情节”的起因</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11</a:t>
            </a:fld>
            <a:endParaRPr lang="zh-CN" dirty="0"/>
          </a:p>
        </p:txBody>
      </p:sp>
      <p:sp>
        <p:nvSpPr>
          <p:cNvPr id="3" name="文本框 2">
            <a:extLst>
              <a:ext uri="{FF2B5EF4-FFF2-40B4-BE49-F238E27FC236}">
                <a16:creationId xmlns:a16="http://schemas.microsoft.com/office/drawing/2014/main" id="{E04124EF-5651-0DF1-842A-FA9BE714002F}"/>
              </a:ext>
            </a:extLst>
          </p:cNvPr>
          <p:cNvSpPr txBox="1"/>
          <p:nvPr/>
        </p:nvSpPr>
        <p:spPr>
          <a:xfrm>
            <a:off x="1543050" y="1971675"/>
            <a:ext cx="9982200" cy="3329758"/>
          </a:xfrm>
          <a:prstGeom prst="rect">
            <a:avLst/>
          </a:prstGeom>
          <a:noFill/>
        </p:spPr>
        <p:txBody>
          <a:bodyPr wrap="square" rtlCol="0">
            <a:spAutoFit/>
          </a:bodyPr>
          <a:lstStyle/>
          <a:p>
            <a:pPr>
              <a:lnSpc>
                <a:spcPct val="150000"/>
              </a:lnSpc>
            </a:pPr>
            <a:r>
              <a:rPr lang="zh-CN" altLang="en-US" sz="2400" kern="0" dirty="0">
                <a:solidFill>
                  <a:srgbClr val="191919"/>
                </a:solidFill>
                <a:effectLst/>
                <a:latin typeface="黑体" panose="02010609060101010101" pitchFamily="49" charset="-122"/>
                <a:ea typeface="黑体" panose="02010609060101010101" pitchFamily="49" charset="-122"/>
              </a:rPr>
              <a:t>反对意见：</a:t>
            </a:r>
            <a:endParaRPr lang="en-US" altLang="zh-CN" sz="2400" kern="0" dirty="0">
              <a:solidFill>
                <a:srgbClr val="191919"/>
              </a:solidFill>
              <a:effectLst/>
              <a:latin typeface="黑体" panose="02010609060101010101" pitchFamily="49" charset="-122"/>
              <a:ea typeface="黑体" panose="02010609060101010101" pitchFamily="49" charset="-122"/>
            </a:endParaRPr>
          </a:p>
          <a:p>
            <a:pPr>
              <a:lnSpc>
                <a:spcPct val="150000"/>
              </a:lnSpc>
            </a:pPr>
            <a:r>
              <a:rPr lang="en-US" altLang="zh-CN" sz="2400" kern="0" dirty="0">
                <a:solidFill>
                  <a:srgbClr val="191919"/>
                </a:solidFill>
                <a:effectLst/>
                <a:latin typeface="黑体" panose="02010609060101010101" pitchFamily="49" charset="-122"/>
                <a:ea typeface="黑体" panose="02010609060101010101" pitchFamily="49" charset="-122"/>
              </a:rPr>
              <a:t>1</a:t>
            </a:r>
            <a:r>
              <a:rPr lang="zh-CN"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、父母之间的这种波动肯定没有什么特别的。</a:t>
            </a:r>
            <a:endParaRPr lang="en-US"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en-US" altLang="zh-CN" sz="2400" kern="0" dirty="0">
                <a:solidFill>
                  <a:srgbClr val="191919"/>
                </a:solidFill>
                <a:effectLst/>
                <a:latin typeface="黑体" panose="02010609060101010101" pitchFamily="49" charset="-122"/>
                <a:ea typeface="黑体" panose="02010609060101010101" pitchFamily="49" charset="-122"/>
              </a:rPr>
              <a:t>2</a:t>
            </a:r>
            <a:r>
              <a:rPr lang="zh-CN"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、涉及同性恋，在阉割情结占主导地位的每一种情况下，都会出现或多或少明显的同性恋倾向。扮演父亲的角色在某种意义上说等同于对母亲的渴望。</a:t>
            </a:r>
            <a:endParaRPr lang="en-US"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en-US" altLang="zh-CN" sz="2400" kern="0" dirty="0">
                <a:solidFill>
                  <a:srgbClr val="191919"/>
                </a:solidFill>
                <a:effectLst/>
                <a:latin typeface="黑体" panose="02010609060101010101" pitchFamily="49" charset="-122"/>
                <a:ea typeface="黑体" panose="02010609060101010101" pitchFamily="49" charset="-122"/>
              </a:rPr>
              <a:t>3</a:t>
            </a:r>
            <a:r>
              <a:rPr lang="zh-CN"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、阴茎嫉妒的时间和因果有联系</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3425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rPr>
              <a:t>第一章 女性“阉割情节”的起因</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12</a:t>
            </a:fld>
            <a:endParaRPr lang="zh-CN" dirty="0"/>
          </a:p>
        </p:txBody>
      </p:sp>
      <p:sp>
        <p:nvSpPr>
          <p:cNvPr id="3" name="文本框 2">
            <a:extLst>
              <a:ext uri="{FF2B5EF4-FFF2-40B4-BE49-F238E27FC236}">
                <a16:creationId xmlns:a16="http://schemas.microsoft.com/office/drawing/2014/main" id="{E04124EF-5651-0DF1-842A-FA9BE714002F}"/>
              </a:ext>
            </a:extLst>
          </p:cNvPr>
          <p:cNvSpPr txBox="1"/>
          <p:nvPr/>
        </p:nvSpPr>
        <p:spPr>
          <a:xfrm>
            <a:off x="1571625" y="2586136"/>
            <a:ext cx="9982200" cy="1953292"/>
          </a:xfrm>
          <a:prstGeom prst="rect">
            <a:avLst/>
          </a:prstGeom>
          <a:noFill/>
        </p:spPr>
        <p:txBody>
          <a:bodyPr wrap="square" rtlCol="0">
            <a:spAutoFit/>
          </a:bodyPr>
          <a:lstStyle/>
          <a:p>
            <a:pPr>
              <a:lnSpc>
                <a:spcPct val="150000"/>
              </a:lnSpc>
            </a:pPr>
            <a:r>
              <a:rPr lang="zh-CN" altLang="zh-CN" sz="2800" kern="0" dirty="0">
                <a:solidFill>
                  <a:srgbClr val="FF0000"/>
                </a:solidFill>
                <a:effectLst/>
                <a:latin typeface="黑体" panose="02010609060101010101" pitchFamily="49" charset="-122"/>
                <a:ea typeface="黑体" panose="02010609060101010101" pitchFamily="49" charset="-122"/>
                <a:cs typeface="Arial" panose="020B0604020202020204" pitchFamily="34" charset="0"/>
              </a:rPr>
              <a:t>正是这种对相反性别父辈的认同，</a:t>
            </a:r>
            <a:endParaRPr lang="en-US" altLang="zh-CN" sz="2800" kern="0" dirty="0">
              <a:solidFill>
                <a:srgbClr val="FF0000"/>
              </a:solidFill>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zh-CN" sz="2800" kern="0" dirty="0">
                <a:solidFill>
                  <a:srgbClr val="FF0000"/>
                </a:solidFill>
                <a:effectLst/>
                <a:latin typeface="黑体" panose="02010609060101010101" pitchFamily="49" charset="-122"/>
                <a:ea typeface="黑体" panose="02010609060101010101" pitchFamily="49" charset="-122"/>
                <a:cs typeface="Arial" panose="020B0604020202020204" pitchFamily="34" charset="0"/>
              </a:rPr>
              <a:t>才成为任何一个性别中同性恋和阉割情结得以发展的关键。</a:t>
            </a:r>
            <a:endParaRPr lang="zh-CN" altLang="zh-CN" sz="2800" kern="100" dirty="0">
              <a:effectLst/>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endParaRPr lang="zh-CN" altLang="en-US" sz="2800" dirty="0"/>
          </a:p>
        </p:txBody>
      </p:sp>
    </p:spTree>
    <p:extLst>
      <p:ext uri="{BB962C8B-B14F-4D97-AF65-F5344CB8AC3E}">
        <p14:creationId xmlns:p14="http://schemas.microsoft.com/office/powerpoint/2010/main" val="309924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a:xfrm>
            <a:off x="838200" y="622300"/>
            <a:ext cx="10515600" cy="1325563"/>
          </a:xfrm>
        </p:spPr>
        <p:txBody>
          <a:bodyPr rtlCol="0">
            <a:normAutofit fontScale="90000"/>
          </a:bodyPr>
          <a:lstStyle>
            <a:defPPr>
              <a:defRPr lang="zh-CN"/>
            </a:defPPr>
          </a:lstStyle>
          <a:p>
            <a:r>
              <a:rPr lang="zh-CN" altLang="en-US" dirty="0">
                <a:latin typeface="Microsoft YaHei UI" panose="02020602080505020303" pitchFamily="18" charset="77"/>
                <a:ea typeface="Microsoft YaHei UI" panose="02020502070401020303" pitchFamily="18" charset="0"/>
              </a:rPr>
              <a:t>第二章   </a:t>
            </a:r>
            <a:r>
              <a:rPr lang="zh-CN" altLang="zh-CN" dirty="0">
                <a:latin typeface="Microsoft YaHei UI" panose="02020602080505020303" pitchFamily="18" charset="77"/>
                <a:ea typeface="Microsoft YaHei UI" panose="02020502070401020303" pitchFamily="18" charset="0"/>
              </a:rPr>
              <a:t>逃离女性身份</a:t>
            </a:r>
            <a:r>
              <a:rPr lang="en-US" altLang="zh-CN" dirty="0">
                <a:latin typeface="Microsoft YaHei UI" panose="02020602080505020303" pitchFamily="18" charset="77"/>
                <a:ea typeface="Microsoft YaHei UI" panose="02020502070401020303" pitchFamily="18" charset="0"/>
              </a:rPr>
              <a:t>---</a:t>
            </a:r>
            <a:br>
              <a:rPr lang="en-US" altLang="zh-CN" dirty="0">
                <a:latin typeface="Microsoft YaHei UI" panose="02020602080505020303" pitchFamily="18" charset="77"/>
                <a:ea typeface="Microsoft YaHei UI" panose="02020502070401020303" pitchFamily="18" charset="0"/>
              </a:rPr>
            </a:br>
            <a:r>
              <a:rPr lang="zh-CN" altLang="zh-CN" dirty="0">
                <a:latin typeface="Microsoft YaHei UI" panose="02020602080505020303" pitchFamily="18" charset="77"/>
                <a:ea typeface="Microsoft YaHei UI" panose="02020502070401020303" pitchFamily="18" charset="0"/>
              </a:rPr>
              <a:t>从两性角度看女性的男性情结</a:t>
            </a:r>
            <a:br>
              <a:rPr lang="zh-CN" altLang="zh-CN" dirty="0">
                <a:latin typeface="Microsoft YaHei UI" panose="02020602080505020303" pitchFamily="18" charset="77"/>
                <a:ea typeface="Microsoft YaHei UI" panose="02020502070401020303" pitchFamily="18" charset="0"/>
              </a:rPr>
            </a:br>
            <a:r>
              <a:rPr lang="zh-CN" altLang="en-US" dirty="0">
                <a:latin typeface="Microsoft YaHei UI" panose="02020602080505020303" pitchFamily="18" charset="77"/>
                <a:ea typeface="Microsoft YaHei UI" panose="02020502070401020303" pitchFamily="18" charset="0"/>
              </a:rPr>
              <a:t> </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13</a:t>
            </a:fld>
            <a:endParaRPr lang="zh-CN" dirty="0"/>
          </a:p>
        </p:txBody>
      </p:sp>
      <p:sp>
        <p:nvSpPr>
          <p:cNvPr id="3" name="文本框 2">
            <a:extLst>
              <a:ext uri="{FF2B5EF4-FFF2-40B4-BE49-F238E27FC236}">
                <a16:creationId xmlns:a16="http://schemas.microsoft.com/office/drawing/2014/main" id="{E04124EF-5651-0DF1-842A-FA9BE714002F}"/>
              </a:ext>
            </a:extLst>
          </p:cNvPr>
          <p:cNvSpPr txBox="1"/>
          <p:nvPr/>
        </p:nvSpPr>
        <p:spPr>
          <a:xfrm>
            <a:off x="1571625" y="2586136"/>
            <a:ext cx="9982200" cy="3489481"/>
          </a:xfrm>
          <a:prstGeom prst="rect">
            <a:avLst/>
          </a:prstGeom>
          <a:noFill/>
        </p:spPr>
        <p:txBody>
          <a:bodyPr wrap="square" rtlCol="0">
            <a:spAutoFit/>
          </a:bodyPr>
          <a:lstStyle/>
          <a:p>
            <a:pPr>
              <a:lnSpc>
                <a:spcPct val="150000"/>
              </a:lnSpc>
            </a:pPr>
            <a:r>
              <a:rPr lang="zh-CN" altLang="zh-CN" sz="2800" kern="0" dirty="0">
                <a:effectLst/>
                <a:latin typeface="黑体" panose="02010609060101010101" pitchFamily="49" charset="-122"/>
                <a:ea typeface="黑体" panose="02010609060101010101" pitchFamily="49" charset="-122"/>
                <a:cs typeface="Arial" panose="020B0604020202020204" pitchFamily="34" charset="0"/>
              </a:rPr>
              <a:t>得力厄斯</a:t>
            </a:r>
            <a:r>
              <a:rPr lang="zh-CN" altLang="en-US" sz="2800" kern="0" dirty="0">
                <a:effectLst/>
                <a:latin typeface="黑体" panose="02010609060101010101" pitchFamily="49" charset="-122"/>
                <a:ea typeface="黑体" panose="02010609060101010101" pitchFamily="49" charset="-122"/>
                <a:cs typeface="Arial" panose="020B0604020202020204" pitchFamily="34" charset="0"/>
              </a:rPr>
              <a:t>：</a:t>
            </a:r>
            <a:endParaRPr lang="en-US" altLang="zh-CN" sz="2800" kern="0" dirty="0">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zh-CN" sz="2800" kern="0" dirty="0">
                <a:effectLst/>
                <a:latin typeface="黑体" panose="02010609060101010101" pitchFamily="49" charset="-122"/>
                <a:ea typeface="黑体" panose="02010609060101010101" pitchFamily="49" charset="-122"/>
                <a:cs typeface="Arial" panose="020B0604020202020204" pitchFamily="34" charset="0"/>
              </a:rPr>
              <a:t>至今女性心理学实际上代表了欲望的沉积和对男性的失望</a:t>
            </a:r>
            <a:endParaRPr lang="en-US" altLang="zh-CN" sz="2800" kern="0" dirty="0">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endParaRPr lang="en-US" altLang="zh-CN" sz="2800" kern="0" dirty="0">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zh-CN" sz="2800" kern="0" dirty="0">
                <a:latin typeface="黑体" panose="02010609060101010101" pitchFamily="49" charset="-122"/>
                <a:ea typeface="黑体" panose="02010609060101010101" pitchFamily="49" charset="-122"/>
                <a:cs typeface="Arial" panose="020B0604020202020204" pitchFamily="34" charset="0"/>
              </a:rPr>
              <a:t>女性的进化在很大程度上是通过男性的标准衡量的</a:t>
            </a:r>
            <a:endParaRPr lang="en-US" altLang="zh-CN" sz="2800" kern="0" dirty="0">
              <a:latin typeface="黑体" panose="02010609060101010101" pitchFamily="49" charset="-122"/>
              <a:ea typeface="黑体" panose="02010609060101010101" pitchFamily="49" charset="-122"/>
              <a:cs typeface="Arial" panose="020B0604020202020204" pitchFamily="34" charset="0"/>
            </a:endParaRPr>
          </a:p>
          <a:p>
            <a:pPr>
              <a:lnSpc>
                <a:spcPct val="150000"/>
              </a:lnSpc>
            </a:pPr>
            <a:endParaRPr lang="zh-CN" altLang="en-US" sz="4000" dirty="0"/>
          </a:p>
        </p:txBody>
      </p:sp>
    </p:spTree>
    <p:extLst>
      <p:ext uri="{BB962C8B-B14F-4D97-AF65-F5344CB8AC3E}">
        <p14:creationId xmlns:p14="http://schemas.microsoft.com/office/powerpoint/2010/main" val="116374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AEEF0-485E-3DD6-CE0C-01298826C661}"/>
              </a:ext>
            </a:extLst>
          </p:cNvPr>
          <p:cNvSpPr>
            <a:spLocks noGrp="1"/>
          </p:cNvSpPr>
          <p:nvPr>
            <p:ph type="title"/>
          </p:nvPr>
        </p:nvSpPr>
        <p:spPr>
          <a:xfrm>
            <a:off x="838200" y="597696"/>
            <a:ext cx="10515600" cy="1325563"/>
          </a:xfrm>
        </p:spPr>
        <p:txBody>
          <a:bodyPr>
            <a:normAutofit fontScale="90000"/>
          </a:bodyPr>
          <a:lstStyle/>
          <a:p>
            <a:r>
              <a:rPr lang="zh-CN" altLang="en-US" dirty="0">
                <a:latin typeface="Microsoft YaHei UI" panose="02020602080505020303" pitchFamily="18" charset="77"/>
                <a:ea typeface="Microsoft YaHei UI" panose="02020502070401020303" pitchFamily="18" charset="0"/>
              </a:rPr>
              <a:t>第二章   </a:t>
            </a:r>
            <a:r>
              <a:rPr lang="zh-CN" altLang="zh-CN" dirty="0">
                <a:latin typeface="Microsoft YaHei UI" panose="02020602080505020303" pitchFamily="18" charset="77"/>
                <a:ea typeface="Microsoft YaHei UI" panose="02020502070401020303" pitchFamily="18" charset="0"/>
              </a:rPr>
              <a:t>逃离女性身份</a:t>
            </a:r>
            <a:r>
              <a:rPr lang="en-US" altLang="zh-CN" dirty="0">
                <a:latin typeface="Microsoft YaHei UI" panose="02020602080505020303" pitchFamily="18" charset="77"/>
                <a:ea typeface="Microsoft YaHei UI" panose="02020502070401020303" pitchFamily="18" charset="0"/>
              </a:rPr>
              <a:t>---</a:t>
            </a:r>
            <a:br>
              <a:rPr lang="en-US" altLang="zh-CN" dirty="0">
                <a:latin typeface="Microsoft YaHei UI" panose="02020602080505020303" pitchFamily="18" charset="77"/>
                <a:ea typeface="Microsoft YaHei UI" panose="02020502070401020303" pitchFamily="18" charset="0"/>
              </a:rPr>
            </a:br>
            <a:r>
              <a:rPr lang="zh-CN" altLang="zh-CN" dirty="0">
                <a:latin typeface="Microsoft YaHei UI" panose="02020602080505020303" pitchFamily="18" charset="77"/>
                <a:ea typeface="Microsoft YaHei UI" panose="02020502070401020303" pitchFamily="18" charset="0"/>
              </a:rPr>
              <a:t>从两性角度看女性的男性情结</a:t>
            </a:r>
            <a:br>
              <a:rPr lang="zh-CN" altLang="zh-CN" dirty="0">
                <a:latin typeface="Microsoft YaHei UI" panose="02020602080505020303" pitchFamily="18" charset="77"/>
                <a:ea typeface="Microsoft YaHei UI" panose="02020502070401020303" pitchFamily="18" charset="0"/>
              </a:rPr>
            </a:br>
            <a:r>
              <a:rPr lang="zh-CN" altLang="en-US" dirty="0">
                <a:latin typeface="Microsoft YaHei UI" panose="02020602080505020303" pitchFamily="18" charset="77"/>
                <a:ea typeface="Microsoft YaHei UI" panose="02020502070401020303" pitchFamily="18" charset="0"/>
              </a:rPr>
              <a:t> </a:t>
            </a:r>
            <a:endParaRPr lang="zh-CN" altLang="en-US" dirty="0"/>
          </a:p>
        </p:txBody>
      </p:sp>
      <p:sp>
        <p:nvSpPr>
          <p:cNvPr id="3" name="文本占位符 2">
            <a:extLst>
              <a:ext uri="{FF2B5EF4-FFF2-40B4-BE49-F238E27FC236}">
                <a16:creationId xmlns:a16="http://schemas.microsoft.com/office/drawing/2014/main" id="{72888B59-CFC2-61E0-E63E-B2B023DE8DD6}"/>
              </a:ext>
            </a:extLst>
          </p:cNvPr>
          <p:cNvSpPr>
            <a:spLocks noGrp="1"/>
          </p:cNvSpPr>
          <p:nvPr>
            <p:ph type="body" idx="1"/>
          </p:nvPr>
        </p:nvSpPr>
        <p:spPr>
          <a:xfrm>
            <a:off x="2410587" y="2112235"/>
            <a:ext cx="3200400" cy="427797"/>
          </a:xfrm>
        </p:spPr>
        <p:txBody>
          <a:bodyPr/>
          <a:lstStyle/>
          <a:p>
            <a:r>
              <a:rPr lang="zh-CN" altLang="en-US" dirty="0"/>
              <a:t>男孩的观点</a:t>
            </a:r>
          </a:p>
        </p:txBody>
      </p:sp>
      <p:sp>
        <p:nvSpPr>
          <p:cNvPr id="4" name="内容占位符 3">
            <a:extLst>
              <a:ext uri="{FF2B5EF4-FFF2-40B4-BE49-F238E27FC236}">
                <a16:creationId xmlns:a16="http://schemas.microsoft.com/office/drawing/2014/main" id="{22D8271E-CF6C-7CF5-FAE5-26FBF4369D62}"/>
              </a:ext>
            </a:extLst>
          </p:cNvPr>
          <p:cNvSpPr>
            <a:spLocks noGrp="1"/>
          </p:cNvSpPr>
          <p:nvPr>
            <p:ph sz="half" idx="2"/>
          </p:nvPr>
        </p:nvSpPr>
        <p:spPr>
          <a:xfrm>
            <a:off x="1752600" y="2756042"/>
            <a:ext cx="4343400" cy="3320861"/>
          </a:xfrm>
        </p:spPr>
        <p:txBody>
          <a:bodyPr>
            <a:normAutofit/>
          </a:bodyPr>
          <a:lstStyle/>
          <a:p>
            <a:r>
              <a:rPr lang="zh-CN" altLang="en-US" sz="2000" dirty="0"/>
              <a:t>女孩和他们一样有阴茎，当得知没有，觉得是被阉割了，女孩是阉割过的不完整的男孩，相信女孩受到的惩罚也会威胁到他们</a:t>
            </a:r>
            <a:endParaRPr lang="en-US" altLang="zh-CN" sz="2000" dirty="0"/>
          </a:p>
          <a:p>
            <a:r>
              <a:rPr lang="zh-CN" altLang="en-US" sz="2000" dirty="0"/>
              <a:t>女孩是卑微的，无法想象怎样才能克服这种缺陷和嫉妒</a:t>
            </a:r>
            <a:endParaRPr lang="en-US" altLang="zh-CN" sz="2000" dirty="0"/>
          </a:p>
          <a:p>
            <a:r>
              <a:rPr lang="zh-CN" altLang="en-US" sz="2000" dirty="0"/>
              <a:t>对女孩的嫉妒感到害怕</a:t>
            </a:r>
          </a:p>
        </p:txBody>
      </p:sp>
      <p:sp>
        <p:nvSpPr>
          <p:cNvPr id="5" name="文本占位符 4">
            <a:extLst>
              <a:ext uri="{FF2B5EF4-FFF2-40B4-BE49-F238E27FC236}">
                <a16:creationId xmlns:a16="http://schemas.microsoft.com/office/drawing/2014/main" id="{20701229-6B13-03A1-B9A3-50CACBC61552}"/>
              </a:ext>
            </a:extLst>
          </p:cNvPr>
          <p:cNvSpPr>
            <a:spLocks noGrp="1"/>
          </p:cNvSpPr>
          <p:nvPr>
            <p:ph type="body" sz="quarter" idx="3"/>
          </p:nvPr>
        </p:nvSpPr>
        <p:spPr>
          <a:xfrm>
            <a:off x="7299198" y="2112235"/>
            <a:ext cx="3200400" cy="427797"/>
          </a:xfrm>
        </p:spPr>
        <p:txBody>
          <a:bodyPr/>
          <a:lstStyle/>
          <a:p>
            <a:r>
              <a:rPr lang="zh-CN" altLang="en-US" dirty="0"/>
              <a:t>我们对女孩发展的思考</a:t>
            </a:r>
          </a:p>
        </p:txBody>
      </p:sp>
      <p:sp>
        <p:nvSpPr>
          <p:cNvPr id="6" name="内容占位符 5">
            <a:extLst>
              <a:ext uri="{FF2B5EF4-FFF2-40B4-BE49-F238E27FC236}">
                <a16:creationId xmlns:a16="http://schemas.microsoft.com/office/drawing/2014/main" id="{030D5AB6-7444-92DC-E283-E45463C1C00E}"/>
              </a:ext>
            </a:extLst>
          </p:cNvPr>
          <p:cNvSpPr>
            <a:spLocks noGrp="1"/>
          </p:cNvSpPr>
          <p:nvPr>
            <p:ph sz="quarter" idx="4"/>
          </p:nvPr>
        </p:nvSpPr>
        <p:spPr>
          <a:xfrm>
            <a:off x="6617366" y="2657537"/>
            <a:ext cx="4564063" cy="3320861"/>
          </a:xfrm>
        </p:spPr>
        <p:txBody>
          <a:bodyPr>
            <a:normAutofit/>
          </a:bodyPr>
          <a:lstStyle/>
          <a:p>
            <a:r>
              <a:rPr lang="zh-CN" altLang="en-US" sz="2000" dirty="0"/>
              <a:t>两性中，男性的生殖器才有作用，当自己没有，是被阉割了，是被施加惩罚</a:t>
            </a:r>
            <a:endParaRPr lang="en-US" altLang="zh-CN" sz="2000" dirty="0"/>
          </a:p>
          <a:p>
            <a:r>
              <a:rPr lang="zh-CN" altLang="en-US" sz="2000" dirty="0"/>
              <a:t>女孩认为自己是卑微的，感到缺陷和自卑</a:t>
            </a:r>
            <a:endParaRPr lang="en-US" altLang="zh-CN" sz="2000" dirty="0"/>
          </a:p>
          <a:p>
            <a:r>
              <a:rPr lang="zh-CN" altLang="en-US" sz="2000" dirty="0"/>
              <a:t>不断重新掌握，渴望成为一个男人</a:t>
            </a:r>
            <a:endParaRPr lang="en-US" altLang="zh-CN" sz="2000" dirty="0"/>
          </a:p>
          <a:p>
            <a:r>
              <a:rPr lang="zh-CN" altLang="en-US" sz="2000" dirty="0"/>
              <a:t>终生都渴望报复男人，拥有他们缺乏的东西</a:t>
            </a:r>
          </a:p>
        </p:txBody>
      </p:sp>
      <p:sp>
        <p:nvSpPr>
          <p:cNvPr id="7" name="页脚占位符 6">
            <a:extLst>
              <a:ext uri="{FF2B5EF4-FFF2-40B4-BE49-F238E27FC236}">
                <a16:creationId xmlns:a16="http://schemas.microsoft.com/office/drawing/2014/main" id="{FD385FE3-8DDC-46D2-ABD4-F529817CB3E9}"/>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5516B9CB-8FDA-0269-63C1-7801F6BF31FE}"/>
              </a:ext>
            </a:extLst>
          </p:cNvPr>
          <p:cNvSpPr>
            <a:spLocks noGrp="1"/>
          </p:cNvSpPr>
          <p:nvPr>
            <p:ph type="sldNum" sz="quarter" idx="12"/>
          </p:nvPr>
        </p:nvSpPr>
        <p:spPr/>
        <p:txBody>
          <a:bodyPr/>
          <a:lstStyle/>
          <a:p>
            <a:pPr rtl="0"/>
            <a:fld id="{294A09A9-5501-47C1-A89A-A340965A2BE2}" type="slidenum">
              <a:rPr lang="en-US" altLang="zh-CN" smtClean="0"/>
              <a:t>14</a:t>
            </a:fld>
            <a:endParaRPr lang="zh-CN" dirty="0"/>
          </a:p>
        </p:txBody>
      </p:sp>
    </p:spTree>
    <p:extLst>
      <p:ext uri="{BB962C8B-B14F-4D97-AF65-F5344CB8AC3E}">
        <p14:creationId xmlns:p14="http://schemas.microsoft.com/office/powerpoint/2010/main" val="358898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4DFE278C-7DBD-F9DC-2AE7-2E1A8B37A2A0}"/>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CC647DDB-6D51-BCA7-F824-ED026E50E2F6}"/>
              </a:ext>
            </a:extLst>
          </p:cNvPr>
          <p:cNvSpPr>
            <a:spLocks noGrp="1"/>
          </p:cNvSpPr>
          <p:nvPr>
            <p:ph type="sldNum" sz="quarter" idx="12"/>
          </p:nvPr>
        </p:nvSpPr>
        <p:spPr/>
        <p:txBody>
          <a:bodyPr/>
          <a:lstStyle/>
          <a:p>
            <a:pPr rtl="0"/>
            <a:fld id="{294A09A9-5501-47C1-A89A-A340965A2BE2}" type="slidenum">
              <a:rPr lang="en-US" altLang="zh-CN" smtClean="0"/>
              <a:t>15</a:t>
            </a:fld>
            <a:endParaRPr lang="zh-CN" dirty="0"/>
          </a:p>
        </p:txBody>
      </p:sp>
      <p:sp>
        <p:nvSpPr>
          <p:cNvPr id="11" name="文本框 10">
            <a:extLst>
              <a:ext uri="{FF2B5EF4-FFF2-40B4-BE49-F238E27FC236}">
                <a16:creationId xmlns:a16="http://schemas.microsoft.com/office/drawing/2014/main" id="{878B00E2-633F-6803-B426-0C127C0A93E4}"/>
              </a:ext>
            </a:extLst>
          </p:cNvPr>
          <p:cNvSpPr txBox="1"/>
          <p:nvPr/>
        </p:nvSpPr>
        <p:spPr>
          <a:xfrm>
            <a:off x="1390650" y="2454470"/>
            <a:ext cx="9544050" cy="1930337"/>
          </a:xfrm>
          <a:prstGeom prst="rect">
            <a:avLst/>
          </a:prstGeom>
          <a:noFill/>
        </p:spPr>
        <p:txBody>
          <a:bodyPr wrap="square" rtlCol="0">
            <a:spAutoFit/>
          </a:bodyPr>
          <a:lstStyle/>
          <a:p>
            <a:pPr>
              <a:lnSpc>
                <a:spcPct val="150000"/>
              </a:lnSpc>
            </a:pPr>
            <a:r>
              <a:rPr lang="zh-CN" altLang="zh-CN" sz="2800" kern="0" dirty="0">
                <a:effectLst/>
                <a:latin typeface="黑体" panose="02010609060101010101" pitchFamily="49" charset="-122"/>
                <a:ea typeface="黑体" panose="02010609060101010101" pitchFamily="49" charset="-122"/>
                <a:cs typeface="Arial" panose="020B0604020202020204" pitchFamily="34" charset="0"/>
              </a:rPr>
              <a:t>费伦齐“生殖器理论”</a:t>
            </a:r>
            <a:endParaRPr lang="en-US" altLang="zh-CN" sz="2800" kern="0" dirty="0">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zh-CN" altLang="zh-CN" sz="2800" kern="0" dirty="0">
                <a:effectLst/>
                <a:latin typeface="黑体" panose="02010609060101010101" pitchFamily="49" charset="-122"/>
                <a:ea typeface="黑体" panose="02010609060101010101" pitchFamily="49" charset="-122"/>
                <a:cs typeface="Arial" panose="020B0604020202020204" pitchFamily="34" charset="0"/>
              </a:rPr>
              <a:t>男性思想对母性观念的影响，他认为寻求性交的真正煽动，以及对两性真正的终极意义，都是为了回归母亲的子宫。</a:t>
            </a:r>
            <a:endParaRPr lang="zh-CN" altLang="en-US" sz="2800" dirty="0">
              <a:latin typeface="黑体" panose="02010609060101010101" pitchFamily="49" charset="-122"/>
              <a:ea typeface="黑体" panose="02010609060101010101" pitchFamily="49" charset="-122"/>
            </a:endParaRPr>
          </a:p>
        </p:txBody>
      </p:sp>
      <p:sp>
        <p:nvSpPr>
          <p:cNvPr id="12" name="标题 1">
            <a:extLst>
              <a:ext uri="{FF2B5EF4-FFF2-40B4-BE49-F238E27FC236}">
                <a16:creationId xmlns:a16="http://schemas.microsoft.com/office/drawing/2014/main" id="{4D027940-917C-CAD5-2824-E6474CCC2381}"/>
              </a:ext>
            </a:extLst>
          </p:cNvPr>
          <p:cNvSpPr>
            <a:spLocks noGrp="1"/>
          </p:cNvSpPr>
          <p:nvPr>
            <p:ph type="title"/>
          </p:nvPr>
        </p:nvSpPr>
        <p:spPr>
          <a:xfrm>
            <a:off x="838200" y="591149"/>
            <a:ext cx="10515600" cy="1325563"/>
          </a:xfrm>
        </p:spPr>
        <p:txBody>
          <a:bodyPr>
            <a:normAutofit fontScale="90000"/>
          </a:bodyPr>
          <a:lstStyle/>
          <a:p>
            <a:r>
              <a:rPr lang="zh-CN" altLang="en-US" dirty="0">
                <a:latin typeface="Microsoft YaHei UI" panose="02020602080505020303" pitchFamily="18" charset="77"/>
                <a:ea typeface="Microsoft YaHei UI" panose="02020502070401020303" pitchFamily="18" charset="0"/>
              </a:rPr>
              <a:t>第二章   </a:t>
            </a:r>
            <a:r>
              <a:rPr lang="zh-CN" altLang="zh-CN" dirty="0">
                <a:latin typeface="Microsoft YaHei UI" panose="02020602080505020303" pitchFamily="18" charset="77"/>
                <a:ea typeface="Microsoft YaHei UI" panose="02020502070401020303" pitchFamily="18" charset="0"/>
              </a:rPr>
              <a:t>逃离女性身份</a:t>
            </a:r>
            <a:r>
              <a:rPr lang="en-US" altLang="zh-CN" dirty="0">
                <a:latin typeface="Microsoft YaHei UI" panose="02020602080505020303" pitchFamily="18" charset="77"/>
                <a:ea typeface="Microsoft YaHei UI" panose="02020502070401020303" pitchFamily="18" charset="0"/>
              </a:rPr>
              <a:t>---</a:t>
            </a:r>
            <a:br>
              <a:rPr lang="en-US" altLang="zh-CN" dirty="0">
                <a:latin typeface="Microsoft YaHei UI" panose="02020602080505020303" pitchFamily="18" charset="77"/>
                <a:ea typeface="Microsoft YaHei UI" panose="02020502070401020303" pitchFamily="18" charset="0"/>
              </a:rPr>
            </a:br>
            <a:r>
              <a:rPr lang="zh-CN" altLang="zh-CN" dirty="0">
                <a:latin typeface="Microsoft YaHei UI" panose="02020602080505020303" pitchFamily="18" charset="77"/>
                <a:ea typeface="Microsoft YaHei UI" panose="02020502070401020303" pitchFamily="18" charset="0"/>
              </a:rPr>
              <a:t>从两性角度看女性的男性情结</a:t>
            </a:r>
            <a:br>
              <a:rPr lang="zh-CN" altLang="zh-CN" dirty="0">
                <a:latin typeface="Microsoft YaHei UI" panose="02020602080505020303" pitchFamily="18" charset="77"/>
                <a:ea typeface="Microsoft YaHei UI" panose="02020502070401020303" pitchFamily="18" charset="0"/>
              </a:rPr>
            </a:br>
            <a:r>
              <a:rPr lang="zh-CN" altLang="en-US" dirty="0">
                <a:latin typeface="Microsoft YaHei UI" panose="02020602080505020303" pitchFamily="18" charset="77"/>
                <a:ea typeface="Microsoft YaHei UI" panose="02020502070401020303" pitchFamily="18" charset="0"/>
              </a:rPr>
              <a:t> </a:t>
            </a:r>
            <a:endParaRPr lang="zh-CN" altLang="en-US" dirty="0"/>
          </a:p>
        </p:txBody>
      </p:sp>
    </p:spTree>
    <p:extLst>
      <p:ext uri="{BB962C8B-B14F-4D97-AF65-F5344CB8AC3E}">
        <p14:creationId xmlns:p14="http://schemas.microsoft.com/office/powerpoint/2010/main" val="47489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4DFE278C-7DBD-F9DC-2AE7-2E1A8B37A2A0}"/>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CC647DDB-6D51-BCA7-F824-ED026E50E2F6}"/>
              </a:ext>
            </a:extLst>
          </p:cNvPr>
          <p:cNvSpPr>
            <a:spLocks noGrp="1"/>
          </p:cNvSpPr>
          <p:nvPr>
            <p:ph type="sldNum" sz="quarter" idx="12"/>
          </p:nvPr>
        </p:nvSpPr>
        <p:spPr/>
        <p:txBody>
          <a:bodyPr/>
          <a:lstStyle/>
          <a:p>
            <a:pPr rtl="0"/>
            <a:fld id="{294A09A9-5501-47C1-A89A-A340965A2BE2}" type="slidenum">
              <a:rPr lang="en-US" altLang="zh-CN" smtClean="0"/>
              <a:t>16</a:t>
            </a:fld>
            <a:endParaRPr lang="zh-CN" dirty="0"/>
          </a:p>
        </p:txBody>
      </p:sp>
      <p:sp>
        <p:nvSpPr>
          <p:cNvPr id="11" name="文本框 10">
            <a:extLst>
              <a:ext uri="{FF2B5EF4-FFF2-40B4-BE49-F238E27FC236}">
                <a16:creationId xmlns:a16="http://schemas.microsoft.com/office/drawing/2014/main" id="{878B00E2-633F-6803-B426-0C127C0A93E4}"/>
              </a:ext>
            </a:extLst>
          </p:cNvPr>
          <p:cNvSpPr txBox="1"/>
          <p:nvPr/>
        </p:nvSpPr>
        <p:spPr>
          <a:xfrm>
            <a:off x="1171575" y="2082995"/>
            <a:ext cx="9544050" cy="2775760"/>
          </a:xfrm>
          <a:prstGeom prst="rect">
            <a:avLst/>
          </a:prstGeom>
          <a:noFill/>
        </p:spPr>
        <p:txBody>
          <a:bodyPr wrap="square" rtlCol="0">
            <a:spAutoFit/>
          </a:bodyPr>
          <a:lstStyle/>
          <a:p>
            <a:pPr algn="just">
              <a:lnSpc>
                <a:spcPct val="150000"/>
              </a:lnSpc>
            </a:pPr>
            <a:r>
              <a:rPr lang="zh-CN" altLang="zh-CN" sz="2400" b="1" kern="0" dirty="0">
                <a:effectLst/>
                <a:latin typeface="黑体" panose="02010609060101010101" pitchFamily="49" charset="-122"/>
                <a:ea typeface="黑体" panose="02010609060101010101" pitchFamily="49" charset="-122"/>
                <a:cs typeface="Arial" panose="020B0604020202020204" pitchFamily="34" charset="0"/>
              </a:rPr>
              <a:t>男性和女性的俄狄浦斯情结的结果之间的差异：</a:t>
            </a:r>
            <a:endParaRPr lang="zh-CN" alt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zh-CN" sz="2400" b="1" kern="0" dirty="0">
                <a:effectLst/>
                <a:latin typeface="黑体" panose="02010609060101010101" pitchFamily="49" charset="-122"/>
                <a:ea typeface="黑体" panose="02010609060101010101" pitchFamily="49" charset="-122"/>
                <a:cs typeface="Arial" panose="020B0604020202020204" pitchFamily="34" charset="0"/>
              </a:rPr>
              <a:t>对于男孩来说，由于害怕被阉割，所以放弃了将母亲作为性交对象，但男性本身的角色不仅在进一步的发展中被确认，还反应在对阉割恐惧的过度强调中。另一方面女孩不仅会放弃将父亲作为性交对象，还会同时放弃自己的女性身份。</a:t>
            </a:r>
            <a:endParaRPr lang="zh-CN" alt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标题 1">
            <a:extLst>
              <a:ext uri="{FF2B5EF4-FFF2-40B4-BE49-F238E27FC236}">
                <a16:creationId xmlns:a16="http://schemas.microsoft.com/office/drawing/2014/main" id="{4D027940-917C-CAD5-2824-E6474CCC2381}"/>
              </a:ext>
            </a:extLst>
          </p:cNvPr>
          <p:cNvSpPr>
            <a:spLocks noGrp="1"/>
          </p:cNvSpPr>
          <p:nvPr>
            <p:ph type="title"/>
          </p:nvPr>
        </p:nvSpPr>
        <p:spPr>
          <a:xfrm>
            <a:off x="838200" y="591149"/>
            <a:ext cx="10515600" cy="1325563"/>
          </a:xfrm>
        </p:spPr>
        <p:txBody>
          <a:bodyPr>
            <a:normAutofit fontScale="90000"/>
          </a:bodyPr>
          <a:lstStyle/>
          <a:p>
            <a:r>
              <a:rPr lang="zh-CN" altLang="en-US" dirty="0">
                <a:latin typeface="Microsoft YaHei UI" panose="02020602080505020303" pitchFamily="18" charset="77"/>
                <a:ea typeface="Microsoft YaHei UI" panose="02020502070401020303" pitchFamily="18" charset="0"/>
              </a:rPr>
              <a:t>第二章   </a:t>
            </a:r>
            <a:r>
              <a:rPr lang="zh-CN" altLang="zh-CN" dirty="0">
                <a:latin typeface="Microsoft YaHei UI" panose="02020602080505020303" pitchFamily="18" charset="77"/>
                <a:ea typeface="Microsoft YaHei UI" panose="02020502070401020303" pitchFamily="18" charset="0"/>
              </a:rPr>
              <a:t>逃离女性身份</a:t>
            </a:r>
            <a:r>
              <a:rPr lang="en-US" altLang="zh-CN" dirty="0">
                <a:latin typeface="Microsoft YaHei UI" panose="02020602080505020303" pitchFamily="18" charset="77"/>
                <a:ea typeface="Microsoft YaHei UI" panose="02020502070401020303" pitchFamily="18" charset="0"/>
              </a:rPr>
              <a:t>---</a:t>
            </a:r>
            <a:br>
              <a:rPr lang="en-US" altLang="zh-CN" dirty="0">
                <a:latin typeface="Microsoft YaHei UI" panose="02020602080505020303" pitchFamily="18" charset="77"/>
                <a:ea typeface="Microsoft YaHei UI" panose="02020502070401020303" pitchFamily="18" charset="0"/>
              </a:rPr>
            </a:br>
            <a:r>
              <a:rPr lang="zh-CN" altLang="zh-CN" dirty="0">
                <a:latin typeface="Microsoft YaHei UI" panose="02020602080505020303" pitchFamily="18" charset="77"/>
                <a:ea typeface="Microsoft YaHei UI" panose="02020502070401020303" pitchFamily="18" charset="0"/>
              </a:rPr>
              <a:t>从两性角度看女性的男性情结</a:t>
            </a:r>
            <a:br>
              <a:rPr lang="zh-CN" altLang="zh-CN" dirty="0">
                <a:latin typeface="Microsoft YaHei UI" panose="02020602080505020303" pitchFamily="18" charset="77"/>
                <a:ea typeface="Microsoft YaHei UI" panose="02020502070401020303" pitchFamily="18" charset="0"/>
              </a:rPr>
            </a:br>
            <a:r>
              <a:rPr lang="zh-CN" altLang="en-US" dirty="0">
                <a:latin typeface="Microsoft YaHei UI" panose="02020602080505020303" pitchFamily="18" charset="77"/>
                <a:ea typeface="Microsoft YaHei UI" panose="02020502070401020303" pitchFamily="18" charset="0"/>
              </a:rPr>
              <a:t> </a:t>
            </a:r>
            <a:endParaRPr lang="zh-CN" altLang="en-US" dirty="0"/>
          </a:p>
        </p:txBody>
      </p:sp>
    </p:spTree>
    <p:extLst>
      <p:ext uri="{BB962C8B-B14F-4D97-AF65-F5344CB8AC3E}">
        <p14:creationId xmlns:p14="http://schemas.microsoft.com/office/powerpoint/2010/main" val="165467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6">
            <a:extLst>
              <a:ext uri="{FF2B5EF4-FFF2-40B4-BE49-F238E27FC236}">
                <a16:creationId xmlns:a16="http://schemas.microsoft.com/office/drawing/2014/main" id="{4DFE278C-7DBD-F9DC-2AE7-2E1A8B37A2A0}"/>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CC647DDB-6D51-BCA7-F824-ED026E50E2F6}"/>
              </a:ext>
            </a:extLst>
          </p:cNvPr>
          <p:cNvSpPr>
            <a:spLocks noGrp="1"/>
          </p:cNvSpPr>
          <p:nvPr>
            <p:ph type="sldNum" sz="quarter" idx="12"/>
          </p:nvPr>
        </p:nvSpPr>
        <p:spPr/>
        <p:txBody>
          <a:bodyPr/>
          <a:lstStyle/>
          <a:p>
            <a:pPr rtl="0"/>
            <a:fld id="{294A09A9-5501-47C1-A89A-A340965A2BE2}" type="slidenum">
              <a:rPr lang="en-US" altLang="zh-CN" smtClean="0"/>
              <a:t>17</a:t>
            </a:fld>
            <a:endParaRPr lang="zh-CN" dirty="0"/>
          </a:p>
        </p:txBody>
      </p:sp>
      <p:sp>
        <p:nvSpPr>
          <p:cNvPr id="11" name="文本框 10">
            <a:extLst>
              <a:ext uri="{FF2B5EF4-FFF2-40B4-BE49-F238E27FC236}">
                <a16:creationId xmlns:a16="http://schemas.microsoft.com/office/drawing/2014/main" id="{878B00E2-633F-6803-B426-0C127C0A93E4}"/>
              </a:ext>
            </a:extLst>
          </p:cNvPr>
          <p:cNvSpPr txBox="1"/>
          <p:nvPr/>
        </p:nvSpPr>
        <p:spPr>
          <a:xfrm>
            <a:off x="938212" y="1805052"/>
            <a:ext cx="10710863" cy="3883755"/>
          </a:xfrm>
          <a:prstGeom prst="rect">
            <a:avLst/>
          </a:prstGeom>
          <a:noFill/>
        </p:spPr>
        <p:txBody>
          <a:bodyPr wrap="square" rtlCol="0">
            <a:spAutoFit/>
          </a:bodyPr>
          <a:lstStyle/>
          <a:p>
            <a:pPr algn="just">
              <a:lnSpc>
                <a:spcPct val="150000"/>
              </a:lnSpc>
            </a:pPr>
            <a:r>
              <a:rPr lang="en-US" altLang="zh-CN" sz="2400" kern="0" dirty="0">
                <a:effectLst/>
                <a:latin typeface="Arial" panose="020B0604020202020204" pitchFamily="34" charset="0"/>
                <a:ea typeface="宋体" panose="02010600030101010101" pitchFamily="2" charset="-122"/>
                <a:cs typeface="Times New Roman" panose="02020603050405020304" pitchFamily="18" charset="0"/>
              </a:rPr>
              <a:t> </a:t>
            </a:r>
            <a:r>
              <a:rPr lang="zh-CN" altLang="zh-CN" sz="2400" dirty="0">
                <a:latin typeface="黑体" panose="02010609060101010101" pitchFamily="49" charset="-122"/>
                <a:ea typeface="黑体" panose="02010609060101010101" pitchFamily="49" charset="-122"/>
                <a:cs typeface="Arial" panose="020B0604020202020204" pitchFamily="34" charset="0"/>
              </a:rPr>
              <a:t>女性生殖器焦虑</a:t>
            </a:r>
          </a:p>
          <a:p>
            <a:pPr algn="just">
              <a:lnSpc>
                <a:spcPct val="150000"/>
              </a:lnSpc>
            </a:pPr>
            <a:r>
              <a:rPr lang="zh-CN" altLang="zh-CN" sz="2400" dirty="0">
                <a:latin typeface="黑体" panose="02010609060101010101" pitchFamily="49" charset="-122"/>
                <a:ea typeface="黑体" panose="02010609060101010101" pitchFamily="49" charset="-122"/>
                <a:cs typeface="Arial" panose="020B0604020202020204" pitchFamily="34" charset="0"/>
              </a:rPr>
              <a:t>在这种焦虑的压力下，现在女孩选择在神秘的男性角色的庇护下逃离女性身份。</a:t>
            </a:r>
          </a:p>
          <a:p>
            <a:pPr algn="just">
              <a:lnSpc>
                <a:spcPct val="150000"/>
              </a:lnSpc>
            </a:pPr>
            <a:r>
              <a:rPr lang="zh-CN" altLang="zh-CN" sz="2400" dirty="0">
                <a:latin typeface="黑体" panose="02010609060101010101" pitchFamily="49" charset="-122"/>
                <a:ea typeface="黑体" panose="02010609060101010101" pitchFamily="49" charset="-122"/>
                <a:cs typeface="Arial" panose="020B0604020202020204" pitchFamily="34" charset="0"/>
              </a:rPr>
              <a:t>这种偏离自己的方式与男性方式的尝试不可避免带来一种焦虑感，因为女性要用一种与自己的生物属性陌生的自负和价值来衡量自己，对此不曾感到满足，但也无力改变。</a:t>
            </a:r>
          </a:p>
          <a:p>
            <a:pPr>
              <a:lnSpc>
                <a:spcPct val="150000"/>
              </a:lnSpc>
            </a:pPr>
            <a:r>
              <a:rPr lang="zh-CN" altLang="zh-CN" sz="2400" dirty="0">
                <a:latin typeface="黑体" panose="02010609060101010101" pitchFamily="49" charset="-122"/>
                <a:ea typeface="黑体" panose="02010609060101010101" pitchFamily="49" charset="-122"/>
                <a:cs typeface="Arial" panose="020B0604020202020204" pitchFamily="34" charset="0"/>
              </a:rPr>
              <a:t>当女性将虚构的男性角色当成避难所时，她的女性生殖器焦虑在某种程度上转化为男性概念</a:t>
            </a:r>
            <a:r>
              <a:rPr lang="en-US" altLang="zh-CN" sz="2400" dirty="0">
                <a:latin typeface="黑体" panose="02010609060101010101" pitchFamily="49" charset="-122"/>
                <a:ea typeface="黑体" panose="02010609060101010101" pitchFamily="49" charset="-122"/>
                <a:cs typeface="Arial" panose="020B0604020202020204" pitchFamily="34" charset="0"/>
              </a:rPr>
              <a:t>---</a:t>
            </a:r>
            <a:r>
              <a:rPr lang="zh-CN" altLang="zh-CN" sz="2400" dirty="0">
                <a:latin typeface="黑体" panose="02010609060101010101" pitchFamily="49" charset="-122"/>
                <a:ea typeface="黑体" panose="02010609060101010101" pitchFamily="49" charset="-122"/>
                <a:cs typeface="Arial" panose="020B0604020202020204" pitchFamily="34" charset="0"/>
              </a:rPr>
              <a:t>对阴道损伤上的恐惧变成了阉割幻想。</a:t>
            </a:r>
          </a:p>
        </p:txBody>
      </p:sp>
      <p:sp>
        <p:nvSpPr>
          <p:cNvPr id="12" name="标题 1">
            <a:extLst>
              <a:ext uri="{FF2B5EF4-FFF2-40B4-BE49-F238E27FC236}">
                <a16:creationId xmlns:a16="http://schemas.microsoft.com/office/drawing/2014/main" id="{4D027940-917C-CAD5-2824-E6474CCC2381}"/>
              </a:ext>
            </a:extLst>
          </p:cNvPr>
          <p:cNvSpPr>
            <a:spLocks noGrp="1"/>
          </p:cNvSpPr>
          <p:nvPr>
            <p:ph type="title"/>
          </p:nvPr>
        </p:nvSpPr>
        <p:spPr>
          <a:xfrm>
            <a:off x="838200" y="591149"/>
            <a:ext cx="10515600" cy="1325563"/>
          </a:xfrm>
        </p:spPr>
        <p:txBody>
          <a:bodyPr>
            <a:normAutofit fontScale="90000"/>
          </a:bodyPr>
          <a:lstStyle/>
          <a:p>
            <a:r>
              <a:rPr lang="zh-CN" altLang="en-US" dirty="0">
                <a:latin typeface="Microsoft YaHei UI" panose="02020602080505020303" pitchFamily="18" charset="77"/>
                <a:ea typeface="Microsoft YaHei UI" panose="02020502070401020303" pitchFamily="18" charset="0"/>
              </a:rPr>
              <a:t>第二章   </a:t>
            </a:r>
            <a:r>
              <a:rPr lang="zh-CN" altLang="zh-CN" dirty="0">
                <a:latin typeface="Microsoft YaHei UI" panose="02020602080505020303" pitchFamily="18" charset="77"/>
                <a:ea typeface="Microsoft YaHei UI" panose="02020502070401020303" pitchFamily="18" charset="0"/>
              </a:rPr>
              <a:t>逃离女性身份</a:t>
            </a:r>
            <a:r>
              <a:rPr lang="en-US" altLang="zh-CN" dirty="0">
                <a:latin typeface="Microsoft YaHei UI" panose="02020602080505020303" pitchFamily="18" charset="77"/>
                <a:ea typeface="Microsoft YaHei UI" panose="02020502070401020303" pitchFamily="18" charset="0"/>
              </a:rPr>
              <a:t>---</a:t>
            </a:r>
            <a:br>
              <a:rPr lang="en-US" altLang="zh-CN" dirty="0">
                <a:latin typeface="Microsoft YaHei UI" panose="02020602080505020303" pitchFamily="18" charset="77"/>
                <a:ea typeface="Microsoft YaHei UI" panose="02020502070401020303" pitchFamily="18" charset="0"/>
              </a:rPr>
            </a:br>
            <a:r>
              <a:rPr lang="zh-CN" altLang="zh-CN" dirty="0">
                <a:latin typeface="Microsoft YaHei UI" panose="02020602080505020303" pitchFamily="18" charset="77"/>
                <a:ea typeface="Microsoft YaHei UI" panose="02020502070401020303" pitchFamily="18" charset="0"/>
              </a:rPr>
              <a:t>从两性角度看女性的男性情结</a:t>
            </a:r>
            <a:br>
              <a:rPr lang="zh-CN" altLang="zh-CN" dirty="0">
                <a:latin typeface="Microsoft YaHei UI" panose="02020602080505020303" pitchFamily="18" charset="77"/>
                <a:ea typeface="Microsoft YaHei UI" panose="02020502070401020303" pitchFamily="18" charset="0"/>
              </a:rPr>
            </a:br>
            <a:r>
              <a:rPr lang="zh-CN" altLang="en-US" dirty="0">
                <a:latin typeface="Microsoft YaHei UI" panose="02020602080505020303" pitchFamily="18" charset="77"/>
                <a:ea typeface="Microsoft YaHei UI" panose="02020502070401020303" pitchFamily="18" charset="0"/>
              </a:rPr>
              <a:t> </a:t>
            </a:r>
            <a:endParaRPr lang="zh-CN" altLang="en-US" dirty="0"/>
          </a:p>
        </p:txBody>
      </p:sp>
    </p:spTree>
    <p:extLst>
      <p:ext uri="{BB962C8B-B14F-4D97-AF65-F5344CB8AC3E}">
        <p14:creationId xmlns:p14="http://schemas.microsoft.com/office/powerpoint/2010/main" val="124359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fontScale="90000"/>
          </a:bodyPr>
          <a:lstStyle/>
          <a:p>
            <a:r>
              <a:rPr lang="zh-CN" altLang="zh-CN" dirty="0">
                <a:latin typeface="Microsoft YaHei UI" panose="02020602080505020303" pitchFamily="18" charset="77"/>
                <a:ea typeface="Microsoft YaHei UI" panose="02020502070401020303" pitchFamily="18" charset="0"/>
              </a:rPr>
              <a:t>第三章 被压抑的女性气质</a:t>
            </a:r>
            <a:br>
              <a:rPr lang="zh-CN" altLang="zh-CN" dirty="0">
                <a:latin typeface="Microsoft YaHei UI" panose="02020602080505020303" pitchFamily="18" charset="77"/>
                <a:ea typeface="Microsoft YaHei UI" panose="02020502070401020303" pitchFamily="18" charset="0"/>
              </a:rPr>
            </a:br>
            <a:r>
              <a:rPr lang="en-US" altLang="zh-CN" dirty="0">
                <a:latin typeface="Microsoft YaHei UI" panose="02020602080505020303" pitchFamily="18" charset="77"/>
                <a:ea typeface="Microsoft YaHei UI" panose="02020502070401020303" pitchFamily="18" charset="0"/>
              </a:rPr>
              <a:t>----</a:t>
            </a:r>
            <a:r>
              <a:rPr lang="zh-CN" altLang="zh-CN" dirty="0">
                <a:latin typeface="Microsoft YaHei UI" panose="02020602080505020303" pitchFamily="18" charset="77"/>
                <a:ea typeface="Microsoft YaHei UI" panose="02020502070401020303" pitchFamily="18" charset="0"/>
              </a:rPr>
              <a:t>精神分析对性冷淡问题的贡献</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18</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476375" y="2489410"/>
            <a:ext cx="9239250" cy="1661993"/>
          </a:xfrm>
          <a:prstGeom prst="rect">
            <a:avLst/>
          </a:prstGeom>
          <a:noFill/>
        </p:spPr>
        <p:txBody>
          <a:bodyPr wrap="square" rtlCol="0">
            <a:spAutoFit/>
          </a:bodyPr>
          <a:lstStyle/>
          <a:p>
            <a:pPr marL="342900" lvl="0" indent="-342900">
              <a:lnSpc>
                <a:spcPct val="150000"/>
              </a:lnSpc>
              <a:buFont typeface="+mj-lt"/>
              <a:buAutoNum type="arabicPeriod"/>
            </a:pPr>
            <a:r>
              <a:rPr lang="zh-CN" altLang="zh-CN" sz="2800" dirty="0">
                <a:effectLst/>
                <a:latin typeface="黑体" panose="02010609060101010101" pitchFamily="49" charset="-122"/>
                <a:ea typeface="黑体" panose="02010609060101010101" pitchFamily="49" charset="-122"/>
                <a:cs typeface="Arial" panose="020B0604020202020204" pitchFamily="34" charset="0"/>
              </a:rPr>
              <a:t>哪些发展过程会导致特定女性形成性冷淡这一症状</a:t>
            </a:r>
            <a:endParaRPr lang="zh-CN" altLang="zh-CN" sz="28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800" dirty="0">
                <a:effectLst/>
                <a:latin typeface="黑体" panose="02010609060101010101" pitchFamily="49" charset="-122"/>
                <a:ea typeface="黑体" panose="02010609060101010101" pitchFamily="49" charset="-122"/>
                <a:cs typeface="Arial" panose="020B0604020202020204" pitchFamily="34" charset="0"/>
              </a:rPr>
              <a:t>女性的性欲衰退，这种现象有何意义？</a:t>
            </a:r>
            <a:endParaRPr lang="zh-CN" altLang="zh-CN" sz="2800" dirty="0">
              <a:effectLst/>
              <a:latin typeface="黑体" panose="02010609060101010101" pitchFamily="49" charset="-122"/>
              <a:ea typeface="黑体" panose="02010609060101010101" pitchFamily="49" charset="-122"/>
              <a:cs typeface="宋体" panose="02010600030101010101" pitchFamily="2" charset="-122"/>
            </a:endParaRPr>
          </a:p>
          <a:p>
            <a:endParaRPr lang="zh-CN" altLang="en-US" dirty="0"/>
          </a:p>
        </p:txBody>
      </p:sp>
    </p:spTree>
    <p:extLst>
      <p:ext uri="{BB962C8B-B14F-4D97-AF65-F5344CB8AC3E}">
        <p14:creationId xmlns:p14="http://schemas.microsoft.com/office/powerpoint/2010/main" val="303074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fontScale="90000"/>
          </a:bodyPr>
          <a:lstStyle/>
          <a:p>
            <a:r>
              <a:rPr lang="zh-CN" altLang="zh-CN" dirty="0">
                <a:latin typeface="Microsoft YaHei UI" panose="02020602080505020303" pitchFamily="18" charset="77"/>
                <a:ea typeface="Microsoft YaHei UI" panose="02020502070401020303" pitchFamily="18" charset="0"/>
              </a:rPr>
              <a:t>第三章 被压抑的女性气质</a:t>
            </a:r>
            <a:br>
              <a:rPr lang="zh-CN" altLang="zh-CN" dirty="0">
                <a:latin typeface="Microsoft YaHei UI" panose="02020602080505020303" pitchFamily="18" charset="77"/>
                <a:ea typeface="Microsoft YaHei UI" panose="02020502070401020303" pitchFamily="18" charset="0"/>
              </a:rPr>
            </a:br>
            <a:r>
              <a:rPr lang="en-US" altLang="zh-CN" dirty="0">
                <a:latin typeface="Microsoft YaHei UI" panose="02020602080505020303" pitchFamily="18" charset="77"/>
                <a:ea typeface="Microsoft YaHei UI" panose="02020502070401020303" pitchFamily="18" charset="0"/>
              </a:rPr>
              <a:t>----</a:t>
            </a:r>
            <a:r>
              <a:rPr lang="zh-CN" altLang="zh-CN" dirty="0">
                <a:latin typeface="Microsoft YaHei UI" panose="02020602080505020303" pitchFamily="18" charset="77"/>
                <a:ea typeface="Microsoft YaHei UI" panose="02020502070401020303" pitchFamily="18" charset="0"/>
              </a:rPr>
              <a:t>精神分析对性冷淡问题的贡献</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19</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38044"/>
            <a:ext cx="9699117" cy="3693319"/>
          </a:xfrm>
          <a:prstGeom prst="rect">
            <a:avLst/>
          </a:prstGeom>
          <a:noFill/>
        </p:spPr>
        <p:txBody>
          <a:bodyPr wrap="square" rtlCol="0">
            <a:spAutoFit/>
          </a:bodyPr>
          <a:lstStyle/>
          <a:p>
            <a:pPr algn="just">
              <a:lnSpc>
                <a:spcPct val="150000"/>
              </a:lnSpc>
            </a:pPr>
            <a:r>
              <a:rPr lang="zh-CN" altLang="en-US" sz="2400" b="1" dirty="0">
                <a:latin typeface="黑体" panose="02010609060101010101" pitchFamily="49" charset="-122"/>
                <a:ea typeface="黑体" panose="02010609060101010101" pitchFamily="49" charset="-122"/>
                <a:cs typeface="Arial" panose="020B0604020202020204" pitchFamily="34" charset="0"/>
              </a:rPr>
              <a:t>困难在于</a:t>
            </a:r>
            <a:r>
              <a:rPr lang="zh-CN" altLang="zh-CN" sz="2400" b="1" dirty="0">
                <a:latin typeface="黑体" panose="02010609060101010101" pitchFamily="49" charset="-122"/>
                <a:ea typeface="黑体" panose="02010609060101010101" pitchFamily="49" charset="-122"/>
                <a:cs typeface="Arial" panose="020B0604020202020204" pitchFamily="34" charset="0"/>
              </a:rPr>
              <a:t>女性对待母亲身份的态度</a:t>
            </a:r>
          </a:p>
          <a:p>
            <a:pPr algn="just">
              <a:lnSpc>
                <a:spcPct val="150000"/>
              </a:lnSpc>
            </a:pPr>
            <a:r>
              <a:rPr lang="zh-CN" altLang="zh-CN" sz="2400" b="1" dirty="0">
                <a:latin typeface="黑体" panose="02010609060101010101" pitchFamily="49" charset="-122"/>
                <a:ea typeface="黑体" panose="02010609060101010101" pitchFamily="49" charset="-122"/>
                <a:cs typeface="Arial" panose="020B0604020202020204" pitchFamily="34" charset="0"/>
              </a:rPr>
              <a:t>无论她们是处于顾影自怜、对情人有需求还是渴望亲密关系，她们都有一个共同点，那就是没有能力去维持与异性的完整爱情关系（包括肉体和精神方面）。</a:t>
            </a:r>
          </a:p>
          <a:p>
            <a:pPr algn="just">
              <a:lnSpc>
                <a:spcPct val="150000"/>
              </a:lnSpc>
            </a:pPr>
            <a:r>
              <a:rPr lang="zh-CN" altLang="zh-CN" sz="2400" b="1" dirty="0">
                <a:latin typeface="黑体" panose="02010609060101010101" pitchFamily="49" charset="-122"/>
                <a:ea typeface="黑体" panose="02010609060101010101" pitchFamily="49" charset="-122"/>
                <a:cs typeface="Arial" panose="020B0604020202020204" pitchFamily="34" charset="0"/>
              </a:rPr>
              <a:t>“女性的男性气质情结”：女性对男性的嫉妒非常明显，这些愿望表达了他们对男性的怨恨，对男性的拥有特权的发自内心的不满。</a:t>
            </a:r>
          </a:p>
          <a:p>
            <a:endParaRPr lang="zh-CN" altLang="en-US" dirty="0"/>
          </a:p>
        </p:txBody>
      </p:sp>
    </p:spTree>
    <p:extLst>
      <p:ext uri="{BB962C8B-B14F-4D97-AF65-F5344CB8AC3E}">
        <p14:creationId xmlns:p14="http://schemas.microsoft.com/office/powerpoint/2010/main" val="111787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zh-CN"/>
            </a:defPPr>
          </a:lstStyle>
          <a:p>
            <a:pPr rtl="0"/>
            <a:r>
              <a:rPr lang="zh-CN" altLang="en-US">
                <a:latin typeface="Microsoft YaHei UI" panose="02020602080505020303" pitchFamily="18" charset="77"/>
                <a:ea typeface="Microsoft YaHei UI"/>
                <a:cs typeface="Calibri Light"/>
              </a:rPr>
              <a:t>目录</a:t>
            </a:r>
            <a:endParaRPr lang="zh-CN" dirty="0">
              <a:solidFill>
                <a:schemeClr val="accent3"/>
              </a:solidFill>
              <a:latin typeface="Microsoft YaHei UI" panose="02020602080505020303" pitchFamily="18" charset="77"/>
              <a:ea typeface="Microsoft YaHei UI"/>
            </a:endParaRPr>
          </a:p>
        </p:txBody>
      </p:sp>
      <p:sp>
        <p:nvSpPr>
          <p:cNvPr id="4" name="文本占位符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zh-CN"/>
            </a:defPPr>
          </a:lstStyle>
          <a:p>
            <a:pPr rtl="0"/>
            <a:r>
              <a:rPr lang="zh-CN"/>
              <a:t>A</a:t>
            </a:r>
          </a:p>
        </p:txBody>
      </p:sp>
      <p:pic>
        <p:nvPicPr>
          <p:cNvPr id="10" name="图片 9" descr="花叶主题色">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图片 1928" descr="花叶主题色">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内容占位符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zh-CN"/>
            </a:defPPr>
          </a:lstStyle>
          <a:p>
            <a:pPr marL="0" indent="0" rtl="0">
              <a:lnSpc>
                <a:spcPct val="150000"/>
              </a:lnSpc>
              <a:buNone/>
            </a:pPr>
            <a:r>
              <a:rPr lang="zh-CN" altLang="en-US" sz="2400" dirty="0">
                <a:solidFill>
                  <a:schemeClr val="accent3"/>
                </a:solidFill>
                <a:latin typeface="Microsoft YaHei UI Light" panose="020B0302020104020203" pitchFamily="34" charset="0"/>
                <a:ea typeface="Microsoft YaHei UI Light"/>
                <a:cs typeface="Gill Sans Light" panose="020B0302020104020203" pitchFamily="34" charset="-79"/>
              </a:rPr>
              <a:t>作者介绍</a:t>
            </a: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marL="0" indent="0" rtl="0">
              <a:lnSpc>
                <a:spcPct val="150000"/>
              </a:lnSpc>
              <a:buNone/>
            </a:pPr>
            <a:r>
              <a:rPr lang="zh-CN" altLang="en-US" sz="2400">
                <a:solidFill>
                  <a:schemeClr val="accent3"/>
                </a:solidFill>
                <a:latin typeface="Microsoft YaHei UI Light" panose="020B0302020104020203" pitchFamily="34" charset="0"/>
                <a:ea typeface="Microsoft YaHei UI Light"/>
                <a:cs typeface="Gill Sans Light" panose="020B0302020104020203" pitchFamily="34" charset="-79"/>
              </a:rPr>
              <a:t>著作及观点介绍</a:t>
            </a:r>
            <a:endParaRPr lang="en-US" alt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marL="0" indent="0" rtl="0">
              <a:lnSpc>
                <a:spcPct val="150000"/>
              </a:lnSpc>
              <a:buNone/>
            </a:pPr>
            <a:r>
              <a:rPr lang="en-US" altLang="zh-CN" dirty="0">
                <a:latin typeface="Microsoft YaHei UI Light" panose="020B0302020104020203" pitchFamily="34" charset="0"/>
                <a:ea typeface="Microsoft YaHei UI Light"/>
                <a:cs typeface="Gill Sans Light" panose="020B0302020104020203" pitchFamily="34" charset="-79"/>
              </a:rPr>
              <a:t>《</a:t>
            </a:r>
            <a:r>
              <a:rPr lang="zh-CN" altLang="en-US" dirty="0">
                <a:latin typeface="Microsoft YaHei UI Light" panose="020B0302020104020203" pitchFamily="34" charset="0"/>
                <a:ea typeface="Microsoft YaHei UI Light"/>
                <a:cs typeface="Gill Sans Light" panose="020B0302020104020203" pitchFamily="34" charset="-79"/>
              </a:rPr>
              <a:t>女性心理学</a:t>
            </a:r>
            <a:r>
              <a:rPr lang="en-US" altLang="zh-CN" dirty="0">
                <a:latin typeface="Microsoft YaHei UI Light" panose="020B0302020104020203" pitchFamily="34" charset="0"/>
                <a:ea typeface="Microsoft YaHei UI Light"/>
                <a:cs typeface="Gill Sans Light" panose="020B0302020104020203" pitchFamily="34" charset="-79"/>
              </a:rPr>
              <a:t>》</a:t>
            </a:r>
            <a:r>
              <a:rPr lang="zh-CN" altLang="en-US" dirty="0">
                <a:latin typeface="Microsoft YaHei UI Light" panose="020B0302020104020203" pitchFamily="34" charset="0"/>
                <a:ea typeface="Microsoft YaHei UI Light"/>
                <a:cs typeface="Gill Sans Light" panose="020B0302020104020203" pitchFamily="34" charset="-79"/>
              </a:rPr>
              <a:t>介绍</a:t>
            </a: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marL="0" indent="0" rtl="0">
              <a:lnSpc>
                <a:spcPct val="150000"/>
              </a:lnSpc>
              <a:buNone/>
            </a:pP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marL="0" indent="0" rtl="0">
              <a:lnSpc>
                <a:spcPct val="150000"/>
              </a:lnSpc>
              <a:buNone/>
            </a:pP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marL="0" indent="0" rtl="0">
              <a:lnSpc>
                <a:spcPct val="150000"/>
              </a:lnSpc>
              <a:buNone/>
            </a:pPr>
            <a:endParaRPr lang="zh-CN" sz="2400" dirty="0">
              <a:solidFill>
                <a:schemeClr val="accent3"/>
              </a:solidFill>
              <a:latin typeface="Microsoft YaHei UI Light" panose="020B0302020104020203" pitchFamily="34" charset="0"/>
              <a:ea typeface="Microsoft YaHei UI Light"/>
              <a:cs typeface="Gill Sans Light" panose="020B0302020104020203" pitchFamily="34" charset="-79"/>
            </a:endParaRPr>
          </a:p>
          <a:p>
            <a:pPr rtl="0"/>
            <a:endParaRPr lang="zh-CN" dirty="0">
              <a:solidFill>
                <a:schemeClr val="accent3"/>
              </a:solidFill>
              <a:latin typeface="Microsoft YaHei UI Light" panose="020B0302020104020203" pitchFamily="34" charset="0"/>
              <a:ea typeface="Microsoft YaHei UI Light"/>
              <a:cs typeface="Calibri"/>
            </a:endParaRPr>
          </a:p>
        </p:txBody>
      </p:sp>
      <p:sp>
        <p:nvSpPr>
          <p:cNvPr id="5" name="页脚占位符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zh-CN"/>
            </a:defPPr>
          </a:lstStyle>
          <a:p>
            <a:pPr rtl="0"/>
            <a:r>
              <a:rPr lang="zh-CN" dirty="0"/>
              <a:t>演示文稿标题</a:t>
            </a:r>
          </a:p>
        </p:txBody>
      </p:sp>
      <p:sp>
        <p:nvSpPr>
          <p:cNvPr id="6" name="幻灯片编号占位符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zh-CN"/>
            </a:defPPr>
          </a:lstStyle>
          <a:p>
            <a:pPr rtl="0"/>
            <a:fld id="{294A09A9-5501-47C1-A89A-A340965A2BE2}" type="slidenum">
              <a:rPr lang="zh-CN" smtClean="0"/>
              <a:t>2</a:t>
            </a:fld>
            <a:endParaRPr lang="zh-CN" dirty="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fontScale="90000"/>
          </a:bodyPr>
          <a:lstStyle/>
          <a:p>
            <a:r>
              <a:rPr lang="zh-CN" altLang="zh-CN" dirty="0">
                <a:latin typeface="Microsoft YaHei UI" panose="02020602080505020303" pitchFamily="18" charset="77"/>
                <a:ea typeface="Microsoft YaHei UI" panose="02020502070401020303" pitchFamily="18" charset="0"/>
              </a:rPr>
              <a:t>第三章 被压抑的女性气质</a:t>
            </a:r>
            <a:br>
              <a:rPr lang="zh-CN" altLang="zh-CN" dirty="0">
                <a:latin typeface="Microsoft YaHei UI" panose="02020602080505020303" pitchFamily="18" charset="77"/>
                <a:ea typeface="Microsoft YaHei UI" panose="02020502070401020303" pitchFamily="18" charset="0"/>
              </a:rPr>
            </a:br>
            <a:r>
              <a:rPr lang="en-US" altLang="zh-CN" dirty="0">
                <a:latin typeface="Microsoft YaHei UI" panose="02020602080505020303" pitchFamily="18" charset="77"/>
                <a:ea typeface="Microsoft YaHei UI" panose="02020502070401020303" pitchFamily="18" charset="0"/>
              </a:rPr>
              <a:t>----</a:t>
            </a:r>
            <a:r>
              <a:rPr lang="zh-CN" altLang="zh-CN" dirty="0">
                <a:latin typeface="Microsoft YaHei UI" panose="02020602080505020303" pitchFamily="18" charset="77"/>
                <a:ea typeface="Microsoft YaHei UI" panose="02020502070401020303" pitchFamily="18" charset="0"/>
              </a:rPr>
              <a:t>精神分析对性冷淡问题的贡献</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20</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1889246"/>
            <a:ext cx="9699117" cy="4062651"/>
          </a:xfrm>
          <a:prstGeom prst="rect">
            <a:avLst/>
          </a:prstGeom>
          <a:noFill/>
        </p:spPr>
        <p:txBody>
          <a:bodyPr wrap="square" rtlCol="0">
            <a:spAutoFit/>
          </a:bodyPr>
          <a:lstStyle/>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许多女性在无意识的幻想生活中，认为自己就是男性，为了保持这些幻想，女性生殖器被认为是一种病态且受损的器官。比如一次次的例假</a:t>
            </a:r>
            <a:r>
              <a:rPr lang="zh-CN" altLang="en-US" sz="2000" b="1" kern="100" dirty="0">
                <a:latin typeface="Arial" panose="020B0604020202020204" pitchFamily="34" charset="0"/>
                <a:ea typeface="等线" panose="02010600030101010101" pitchFamily="2" charset="-122"/>
                <a:cs typeface="Arial" panose="020B0604020202020204" pitchFamily="34" charset="0"/>
              </a:rPr>
              <a:t>，</a:t>
            </a: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无意识的幻想很容易导致月经困难，性交疼痛，以及一些妇科方面的障碍。</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一旦这些无意识的男性气质主张得到控制，这位女性就先入了致命的恶性循环，虽然从最初的女性角色</a:t>
            </a:r>
            <a:r>
              <a:rPr lang="zh-CN" altLang="en-US" sz="2000" b="1" kern="100" dirty="0">
                <a:effectLst/>
                <a:latin typeface="Arial" panose="020B0604020202020204" pitchFamily="34" charset="0"/>
                <a:ea typeface="等线" panose="02010600030101010101" pitchFamily="2" charset="-122"/>
                <a:cs typeface="Arial" panose="020B0604020202020204" pitchFamily="34" charset="0"/>
              </a:rPr>
              <a:t>逃</a:t>
            </a: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到了幻想中，但是一旦被确定进入幻想中的男性气质庇护所中，就会使她更加拒绝进入女性角色，甚至还会瞧不上女性角色。</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一方面是自身对男性气质的渴望，因为这动摇了她对自我的情感；另一方面是她压抑的女性气质。</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89191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3200" b="1" dirty="0">
                <a:effectLst/>
                <a:latin typeface="Arial" panose="020B0604020202020204" pitchFamily="34" charset="0"/>
                <a:ea typeface="等线" panose="02010600030101010101" pitchFamily="2" charset="-122"/>
                <a:cs typeface="Arial" panose="020B0604020202020204" pitchFamily="34" charset="0"/>
              </a:rPr>
              <a:t>第四章：一夫一妻制观念的问题</a:t>
            </a:r>
            <a:r>
              <a:rPr lang="zh-CN" altLang="zh-CN" sz="3200" b="1" dirty="0">
                <a:effectLst/>
                <a:ea typeface="Arial" panose="020B0604020202020204" pitchFamily="34" charset="0"/>
              </a:rPr>
              <a:t> </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21</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2585323"/>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什么因素催促人类去结婚？</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正常的期望，这种期望可以使我们在儿童时期由于俄狄浦斯情节而产生的心理渴望得到满足，如想成为父亲的妻子、想独占自己的父亲，以及为父亲生孩子。</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88907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3200" b="1" dirty="0">
                <a:effectLst/>
                <a:latin typeface="Arial" panose="020B0604020202020204" pitchFamily="34" charset="0"/>
                <a:ea typeface="等线" panose="02010600030101010101" pitchFamily="2" charset="-122"/>
                <a:cs typeface="Arial" panose="020B0604020202020204" pitchFamily="34" charset="0"/>
              </a:rPr>
              <a:t>第四章：一夫一妻制观念的问题</a:t>
            </a:r>
            <a:r>
              <a:rPr lang="zh-CN" altLang="zh-CN" sz="3200" b="1" dirty="0">
                <a:effectLst/>
                <a:ea typeface="Arial" panose="020B0604020202020204" pitchFamily="34" charset="0"/>
              </a:rPr>
              <a:t> </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22</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2585323"/>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什么因素催促人类去结婚？</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正常的期望，这种期望可以使我们在儿童时期由于俄狄浦斯情节而产生的心理渴望得到满足，如想成为父亲的妻子、想独占自己的父亲，以及为父亲生孩子。</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1133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3200" b="1" dirty="0">
                <a:effectLst/>
                <a:latin typeface="Arial" panose="020B0604020202020204" pitchFamily="34" charset="0"/>
                <a:ea typeface="等线" panose="02010600030101010101" pitchFamily="2" charset="-122"/>
                <a:cs typeface="Arial" panose="020B0604020202020204" pitchFamily="34" charset="0"/>
              </a:rPr>
              <a:t>第四章：一夫一妻制观念的问题</a:t>
            </a:r>
            <a:r>
              <a:rPr lang="zh-CN" altLang="zh-CN" sz="3200" b="1" dirty="0">
                <a:effectLst/>
                <a:ea typeface="Arial" panose="020B0604020202020204" pitchFamily="34" charset="0"/>
              </a:rPr>
              <a:t> </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23</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3357714"/>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人们进入婚姻关系后，对妻子或丈夫的爱的戒律以及誓言被无意识地视为</a:t>
            </a:r>
            <a:r>
              <a:rPr lang="zh-CN" altLang="zh-CN" sz="2400" b="1" u="sng" kern="100" dirty="0">
                <a:effectLst/>
                <a:latin typeface="Arial" panose="020B0604020202020204" pitchFamily="34" charset="0"/>
                <a:ea typeface="等线" panose="02010600030101010101" pitchFamily="2" charset="-122"/>
                <a:cs typeface="Arial" panose="020B0604020202020204" pitchFamily="34" charset="0"/>
              </a:rPr>
              <a:t>第四戒律的复兴</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。因此，不爱婚姻中的伴侣就会成为无意识的罪恶，就像未能履行与父母相关的戒律一样。</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婚后的双方，一方为了满足另一方的需求，就需要放弃一些东西，通过这种方式，来感受责任感带来的快乐。</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促进婚姻的可能性，是在许多女性身上很普遍的母性态度</a:t>
            </a:r>
            <a:endParaRPr lang="zh-CN" altLang="en-US" sz="2400" dirty="0"/>
          </a:p>
        </p:txBody>
      </p:sp>
    </p:spTree>
    <p:extLst>
      <p:ext uri="{BB962C8B-B14F-4D97-AF65-F5344CB8AC3E}">
        <p14:creationId xmlns:p14="http://schemas.microsoft.com/office/powerpoint/2010/main" val="131415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3200" b="1" dirty="0">
                <a:effectLst/>
                <a:latin typeface="Arial" panose="020B0604020202020204" pitchFamily="34" charset="0"/>
                <a:ea typeface="等线" panose="02010600030101010101" pitchFamily="2" charset="-122"/>
                <a:cs typeface="Arial" panose="020B0604020202020204" pitchFamily="34" charset="0"/>
              </a:rPr>
              <a:t>第四章：一夫一妻制观念的问题</a:t>
            </a:r>
            <a:r>
              <a:rPr lang="zh-CN" altLang="zh-CN" sz="3200" b="1" dirty="0">
                <a:effectLst/>
                <a:ea typeface="Arial" panose="020B0604020202020204" pitchFamily="34" charset="0"/>
              </a:rPr>
              <a:t> </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24</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3357714"/>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这种太多或者太少的满足感之间的窘境，在两性关系里起着至关重要的作用，</a:t>
            </a:r>
            <a:r>
              <a:rPr lang="zh-CN" altLang="zh-CN" sz="24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幻想破灭</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与</a:t>
            </a:r>
            <a:r>
              <a:rPr lang="zh-CN" altLang="zh-CN" sz="24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禁止乱伦</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这两种因素，包含着丈夫或妻子隐藏着的敌意，这种敌意会将两人彼此疏远，并且会让对方不自觉去寻找新欢。这是导致一夫一妻制问题的基本情况。</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无论是遵守还是违背一夫一妻制原则，夫妻之间厌恶的因素总能找到一个出口，会通过不同的方式发泄</a:t>
            </a:r>
            <a:endParaRPr lang="zh-CN" altLang="en-US" sz="3200" dirty="0"/>
          </a:p>
        </p:txBody>
      </p:sp>
    </p:spTree>
    <p:extLst>
      <p:ext uri="{BB962C8B-B14F-4D97-AF65-F5344CB8AC3E}">
        <p14:creationId xmlns:p14="http://schemas.microsoft.com/office/powerpoint/2010/main" val="112236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3200" b="1" dirty="0">
                <a:effectLst/>
                <a:latin typeface="Arial" panose="020B0604020202020204" pitchFamily="34" charset="0"/>
                <a:ea typeface="等线" panose="02010600030101010101" pitchFamily="2" charset="-122"/>
                <a:cs typeface="Arial" panose="020B0604020202020204" pitchFamily="34" charset="0"/>
              </a:rPr>
              <a:t>第</a:t>
            </a:r>
            <a:r>
              <a:rPr lang="zh-CN" altLang="en-US" sz="3200" b="1" dirty="0">
                <a:effectLst/>
                <a:latin typeface="Arial" panose="020B0604020202020204" pitchFamily="34" charset="0"/>
                <a:ea typeface="等线" panose="02010600030101010101" pitchFamily="2" charset="-122"/>
                <a:cs typeface="Arial" panose="020B0604020202020204" pitchFamily="34" charset="0"/>
              </a:rPr>
              <a:t>五</a:t>
            </a:r>
            <a:r>
              <a:rPr lang="zh-CN" altLang="zh-CN" sz="3200" b="1" dirty="0">
                <a:effectLst/>
                <a:latin typeface="Arial" panose="020B0604020202020204" pitchFamily="34" charset="0"/>
                <a:ea typeface="等线" panose="02010600030101010101" pitchFamily="2" charset="-122"/>
                <a:cs typeface="Arial" panose="020B0604020202020204" pitchFamily="34" charset="0"/>
              </a:rPr>
              <a:t>章：</a:t>
            </a:r>
            <a:r>
              <a:rPr lang="zh-CN" altLang="en-US" sz="3200" b="1" dirty="0">
                <a:effectLst/>
                <a:latin typeface="Arial" panose="020B0604020202020204" pitchFamily="34" charset="0"/>
                <a:ea typeface="等线" panose="02010600030101010101" pitchFamily="2" charset="-122"/>
                <a:cs typeface="Arial" panose="020B0604020202020204" pitchFamily="34" charset="0"/>
              </a:rPr>
              <a:t>经前紧张</a:t>
            </a:r>
            <a:r>
              <a:rPr lang="zh-CN" altLang="zh-CN" sz="3200" b="1" dirty="0">
                <a:effectLst/>
                <a:ea typeface="Arial" panose="020B0604020202020204" pitchFamily="34" charset="0"/>
              </a:rPr>
              <a:t> </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25</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4065728"/>
          </a:xfrm>
          <a:prstGeom prst="rect">
            <a:avLst/>
          </a:prstGeom>
          <a:noFill/>
        </p:spPr>
        <p:txBody>
          <a:bodyPr wrap="square" rtlCol="0">
            <a:spAutoFit/>
          </a:bodyPr>
          <a:lstStyle/>
          <a:p>
            <a:pPr algn="just">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由于在整个月经期间性欲持续增加，所以情感紧张突然得到释放，出血终止了怀孕的幻想。所以，出现经前紧张是由妊娠准备的生理过程直接释放。</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endParaRPr lang="en-US" altLang="zh-CN" sz="2400" b="1" dirty="0">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女性周期的这个特定时间代表的是一种负担，这种负担会出现在那些既有强烈的母亲身份愿望，同时内心又深受冲突折磨的女性。</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endParaRPr lang="zh-CN" altLang="en-US" sz="3200" dirty="0"/>
          </a:p>
        </p:txBody>
      </p:sp>
    </p:spTree>
    <p:extLst>
      <p:ext uri="{BB962C8B-B14F-4D97-AF65-F5344CB8AC3E}">
        <p14:creationId xmlns:p14="http://schemas.microsoft.com/office/powerpoint/2010/main" val="23140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26</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62304" y="2051171"/>
            <a:ext cx="9699117" cy="3258328"/>
          </a:xfrm>
          <a:prstGeom prst="rect">
            <a:avLst/>
          </a:prstGeom>
          <a:noFill/>
        </p:spPr>
        <p:txBody>
          <a:bodyPr wrap="square" rtlCol="0">
            <a:spAutoFit/>
          </a:bodyPr>
          <a:lstStyle/>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导致男女关系不佳的因素</a:t>
            </a:r>
            <a:r>
              <a:rPr lang="en-US" altLang="zh-CN" sz="28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猜忌</a:t>
            </a:r>
            <a:endParaRPr lang="en-US" altLang="zh-CN" sz="2800" b="1" kern="100" dirty="0">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与伴侣本人无关，与驯服和驾驭他们的难度有关。</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我们都有一种天然的恐惧，害怕在另一个人身上迷失自我。</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人们会很容易</a:t>
            </a:r>
            <a:r>
              <a:rPr lang="zh-CN" altLang="en-US" sz="2800" b="1" kern="100" dirty="0">
                <a:effectLst/>
                <a:latin typeface="Arial" panose="020B0604020202020204" pitchFamily="34" charset="0"/>
                <a:ea typeface="等线" panose="02010600030101010101" pitchFamily="2" charset="-122"/>
                <a:cs typeface="Arial" panose="020B0604020202020204" pitchFamily="34" charset="0"/>
              </a:rPr>
              <a:t>低估</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，甚至忽略别人对他的爱，同样他们也会忽略伴侣的付出，他们总觉得“你从来没有真正爱过我”。</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32391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27</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46441" y="2123001"/>
            <a:ext cx="9699117" cy="2611997"/>
          </a:xfrm>
          <a:prstGeom prst="rect">
            <a:avLst/>
          </a:prstGeom>
          <a:noFill/>
        </p:spPr>
        <p:txBody>
          <a:bodyPr wrap="square" rtlCol="0">
            <a:spAutoFit/>
          </a:bodyPr>
          <a:lstStyle/>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在恋爱过程中，失望和不信任几乎是不可避免的，源于我们对爱的强烈渴望激起了我们内心对幸福的所有期待和渴望。我们所有的愿望，虽然本质上互相矛盾，但它们却向各个方面蔓延，期待能够实现。</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1376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28</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570546" y="2284969"/>
            <a:ext cx="9699117" cy="1144031"/>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人类发展中的</a:t>
            </a:r>
            <a:r>
              <a:rPr lang="zh-CN" altLang="en-US" sz="2400" b="1" kern="100" dirty="0">
                <a:effectLst/>
                <a:latin typeface="Arial" panose="020B0604020202020204" pitchFamily="34" charset="0"/>
                <a:ea typeface="等线" panose="02010600030101010101" pitchFamily="2" charset="-122"/>
                <a:cs typeface="Arial" panose="020B0604020202020204" pitchFamily="34" charset="0"/>
              </a:rPr>
              <a:t>哪</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些特殊因素导致了期望与现实之间的差异？</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以及在特定情况下，它们具有特殊意义的原因是什么？</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0410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29</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46441" y="2299547"/>
            <a:ext cx="9699117" cy="3258328"/>
          </a:xfrm>
          <a:prstGeom prst="rect">
            <a:avLst/>
          </a:prstGeom>
          <a:noFill/>
        </p:spPr>
        <p:txBody>
          <a:bodyPr wrap="square" rtlCol="0">
            <a:spAutoFit/>
          </a:bodyPr>
          <a:lstStyle/>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在两性关系里，也就是最无理性的领域中</a:t>
            </a:r>
            <a:endParaRPr lang="en-US" altLang="zh-CN" sz="28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一个源自童年时代对有威胁的父亲或母亲的恐惧再次被唤醒，让我们本能地</a:t>
            </a:r>
            <a:r>
              <a:rPr lang="zh-CN" altLang="en-US" sz="2800" b="1" dirty="0">
                <a:effectLst/>
                <a:latin typeface="Arial" panose="020B0604020202020204" pitchFamily="34" charset="0"/>
                <a:ea typeface="等线" panose="02010600030101010101" pitchFamily="2" charset="-122"/>
                <a:cs typeface="Arial" panose="020B0604020202020204" pitchFamily="34" charset="0"/>
              </a:rPr>
              <a:t>处</a:t>
            </a:r>
            <a:r>
              <a:rPr lang="zh-CN" altLang="zh-CN" sz="2800" b="1" dirty="0">
                <a:effectLst/>
                <a:latin typeface="Arial" panose="020B0604020202020204" pitchFamily="34" charset="0"/>
                <a:ea typeface="等线" panose="02010600030101010101" pitchFamily="2" charset="-122"/>
                <a:cs typeface="Arial" panose="020B0604020202020204" pitchFamily="34" charset="0"/>
              </a:rPr>
              <a:t>于防御状态。</a:t>
            </a:r>
            <a:endParaRPr lang="en-US" altLang="zh-CN" sz="28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对</a:t>
            </a:r>
            <a:r>
              <a:rPr lang="zh-CN" altLang="zh-CN" sz="2800" b="1" dirty="0">
                <a:solidFill>
                  <a:srgbClr val="FF0000"/>
                </a:solidFill>
                <a:effectLst/>
                <a:latin typeface="Arial" panose="020B0604020202020204" pitchFamily="34" charset="0"/>
                <a:ea typeface="等线" panose="02010600030101010101" pitchFamily="2" charset="-122"/>
                <a:cs typeface="Arial" panose="020B0604020202020204" pitchFamily="34" charset="0"/>
              </a:rPr>
              <a:t>爱的恐惧</a:t>
            </a:r>
            <a:r>
              <a:rPr lang="zh-CN" altLang="zh-CN" sz="2800" b="1" dirty="0">
                <a:effectLst/>
                <a:latin typeface="Arial" panose="020B0604020202020204" pitchFamily="34" charset="0"/>
                <a:ea typeface="等线" panose="02010600030101010101" pitchFamily="2" charset="-122"/>
                <a:cs typeface="Arial" panose="020B0604020202020204" pitchFamily="34" charset="0"/>
              </a:rPr>
              <a:t>总是与我们对他人可能做的事，或他人可能对我们做的事交织在一起。</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5672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标题 76">
            <a:extLst>
              <a:ext uri="{FF2B5EF4-FFF2-40B4-BE49-F238E27FC236}">
                <a16:creationId xmlns:a16="http://schemas.microsoft.com/office/drawing/2014/main" id="{D9A0AA8E-BE3B-E949-89DB-0208EE4A67DD}"/>
              </a:ext>
            </a:extLst>
          </p:cNvPr>
          <p:cNvSpPr>
            <a:spLocks noGrp="1"/>
          </p:cNvSpPr>
          <p:nvPr>
            <p:ph type="title"/>
          </p:nvPr>
        </p:nvSpPr>
        <p:spPr>
          <a:xfrm>
            <a:off x="381000" y="85974"/>
            <a:ext cx="11430000" cy="1325563"/>
          </a:xfrm>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cs typeface="Calibri Light"/>
              </a:rPr>
              <a:t>卡伦</a:t>
            </a:r>
            <a:r>
              <a:rPr lang="en-US" altLang="zh-CN" dirty="0">
                <a:latin typeface="Microsoft YaHei UI" panose="02020602080505020303" pitchFamily="18" charset="77"/>
                <a:ea typeface="Microsoft YaHei UI" panose="02020502070401020303" pitchFamily="18" charset="0"/>
                <a:cs typeface="Calibri Light"/>
              </a:rPr>
              <a:t>.</a:t>
            </a:r>
            <a:r>
              <a:rPr lang="zh-CN" altLang="en-US" dirty="0">
                <a:latin typeface="Microsoft YaHei UI" panose="02020602080505020303" pitchFamily="18" charset="77"/>
                <a:ea typeface="Microsoft YaHei UI" panose="02020502070401020303" pitchFamily="18" charset="0"/>
                <a:cs typeface="Calibri Light"/>
              </a:rPr>
              <a:t>霍尼</a:t>
            </a:r>
            <a:endParaRPr lang="zh-CN" dirty="0"/>
          </a:p>
        </p:txBody>
      </p:sp>
      <p:sp>
        <p:nvSpPr>
          <p:cNvPr id="21" name="文本占位符 20">
            <a:extLst>
              <a:ext uri="{FF2B5EF4-FFF2-40B4-BE49-F238E27FC236}">
                <a16:creationId xmlns:a16="http://schemas.microsoft.com/office/drawing/2014/main" id="{126B3CE3-4128-8F8E-0760-8B64348682F5}"/>
              </a:ext>
            </a:extLst>
          </p:cNvPr>
          <p:cNvSpPr>
            <a:spLocks noGrp="1"/>
          </p:cNvSpPr>
          <p:nvPr>
            <p:ph type="body" sz="quarter" idx="13"/>
          </p:nvPr>
        </p:nvSpPr>
        <p:spPr>
          <a:xfrm>
            <a:off x="1188719" y="4140724"/>
            <a:ext cx="2194560" cy="355600"/>
          </a:xfrm>
        </p:spPr>
        <p:txBody>
          <a:bodyPr rtlCol="0"/>
          <a:lstStyle>
            <a:defPPr>
              <a:defRPr lang="zh-CN"/>
            </a:defPPr>
          </a:lstStyle>
          <a:p>
            <a:pPr rtl="0"/>
            <a:r>
              <a:rPr lang="en-US" altLang="zh-CN" dirty="0"/>
              <a:t>Karen Horney </a:t>
            </a:r>
            <a:r>
              <a:rPr lang="zh-CN" dirty="0"/>
              <a:t>​</a:t>
            </a:r>
          </a:p>
        </p:txBody>
      </p:sp>
      <p:sp>
        <p:nvSpPr>
          <p:cNvPr id="22" name="文本占位符 21">
            <a:extLst>
              <a:ext uri="{FF2B5EF4-FFF2-40B4-BE49-F238E27FC236}">
                <a16:creationId xmlns:a16="http://schemas.microsoft.com/office/drawing/2014/main" id="{B8A775F3-D483-728E-181B-869ED9CBDF2F}"/>
              </a:ext>
            </a:extLst>
          </p:cNvPr>
          <p:cNvSpPr>
            <a:spLocks noGrp="1"/>
          </p:cNvSpPr>
          <p:nvPr>
            <p:ph type="body" sz="quarter" idx="14"/>
          </p:nvPr>
        </p:nvSpPr>
        <p:spPr>
          <a:xfrm>
            <a:off x="1435679" y="4498618"/>
            <a:ext cx="1700641" cy="553746"/>
          </a:xfrm>
        </p:spPr>
        <p:txBody>
          <a:bodyPr rtlCol="0"/>
          <a:lstStyle>
            <a:defPPr>
              <a:defRPr lang="zh-CN"/>
            </a:defPPr>
          </a:lstStyle>
          <a:p>
            <a:pPr rtl="0"/>
            <a:r>
              <a:rPr lang="en-US" altLang="zh-CN" dirty="0"/>
              <a:t>1885</a:t>
            </a:r>
            <a:r>
              <a:rPr lang="zh-CN" altLang="en-US" dirty="0"/>
              <a:t>年</a:t>
            </a:r>
            <a:r>
              <a:rPr lang="en-US" altLang="zh-CN" dirty="0"/>
              <a:t>9</a:t>
            </a:r>
            <a:r>
              <a:rPr lang="zh-CN" altLang="en-US" dirty="0"/>
              <a:t>月</a:t>
            </a:r>
            <a:r>
              <a:rPr lang="en-US" altLang="zh-CN" dirty="0"/>
              <a:t>16</a:t>
            </a:r>
            <a:r>
              <a:rPr lang="zh-CN" altLang="en-US" dirty="0"/>
              <a:t>日－</a:t>
            </a:r>
            <a:r>
              <a:rPr lang="en-US" altLang="zh-CN" dirty="0"/>
              <a:t>1952</a:t>
            </a:r>
            <a:r>
              <a:rPr lang="zh-CN" altLang="en-US" dirty="0"/>
              <a:t>年</a:t>
            </a:r>
            <a:r>
              <a:rPr lang="en-US" altLang="zh-CN" dirty="0"/>
              <a:t>12</a:t>
            </a:r>
            <a:r>
              <a:rPr lang="zh-CN" altLang="en-US" dirty="0"/>
              <a:t>月</a:t>
            </a:r>
            <a:r>
              <a:rPr lang="en-US" altLang="zh-CN" dirty="0"/>
              <a:t>4</a:t>
            </a:r>
            <a:r>
              <a:rPr lang="zh-CN" altLang="en-US" dirty="0"/>
              <a:t>日</a:t>
            </a:r>
            <a:endParaRPr lang="zh-CN" dirty="0"/>
          </a:p>
        </p:txBody>
      </p:sp>
      <p:sp>
        <p:nvSpPr>
          <p:cNvPr id="4" name="页脚占位符 3">
            <a:extLst>
              <a:ext uri="{FF2B5EF4-FFF2-40B4-BE49-F238E27FC236}">
                <a16:creationId xmlns:a16="http://schemas.microsoft.com/office/drawing/2014/main" id="{F81227D3-F964-8FCA-9C7D-F5B249A2AAAD}"/>
              </a:ext>
            </a:extLst>
          </p:cNvPr>
          <p:cNvSpPr>
            <a:spLocks noGrp="1"/>
          </p:cNvSpPr>
          <p:nvPr>
            <p:ph type="ftr" sz="quarter" idx="10"/>
          </p:nvPr>
        </p:nvSpPr>
        <p:spPr/>
        <p:txBody>
          <a:bodyPr rtlCol="0"/>
          <a:lstStyle>
            <a:defPPr>
              <a:defRPr lang="zh-CN"/>
            </a:defPPr>
          </a:lstStyle>
          <a:p>
            <a:pPr rtl="0"/>
            <a:r>
              <a:rPr lang="zh-CN"/>
              <a:t>演示文稿标题</a:t>
            </a:r>
            <a:endParaRPr lang="zh-CN" dirty="0"/>
          </a:p>
        </p:txBody>
      </p:sp>
      <p:sp>
        <p:nvSpPr>
          <p:cNvPr id="5" name="灯片编号占位符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zh-CN"/>
            </a:defPPr>
          </a:lstStyle>
          <a:p>
            <a:pPr rtl="0"/>
            <a:fld id="{294A09A9-5501-47C1-A89A-A340965A2BE2}" type="slidenum">
              <a:rPr lang="en-US" altLang="zh-CN" smtClean="0"/>
              <a:pPr rtl="0"/>
              <a:t>3</a:t>
            </a:fld>
            <a:endParaRPr lang="zh-CN" dirty="0"/>
          </a:p>
        </p:txBody>
      </p:sp>
      <p:sp>
        <p:nvSpPr>
          <p:cNvPr id="16" name="文本框 15">
            <a:extLst>
              <a:ext uri="{FF2B5EF4-FFF2-40B4-BE49-F238E27FC236}">
                <a16:creationId xmlns:a16="http://schemas.microsoft.com/office/drawing/2014/main" id="{546AB66D-0AF2-C097-0ED2-2375BC779AB7}"/>
              </a:ext>
            </a:extLst>
          </p:cNvPr>
          <p:cNvSpPr txBox="1"/>
          <p:nvPr/>
        </p:nvSpPr>
        <p:spPr>
          <a:xfrm>
            <a:off x="3921984" y="1286404"/>
            <a:ext cx="7258050" cy="3970318"/>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德裔美国心理学家和精神病学家，</a:t>
            </a:r>
            <a:r>
              <a:rPr lang="en-US" altLang="zh-CN" dirty="0">
                <a:latin typeface="黑体" panose="02010609060101010101" pitchFamily="49" charset="-122"/>
                <a:ea typeface="黑体" panose="02010609060101010101" pitchFamily="49" charset="-122"/>
              </a:rPr>
              <a:t>20</a:t>
            </a:r>
            <a:r>
              <a:rPr lang="zh-CN" altLang="en-US" dirty="0">
                <a:latin typeface="黑体" panose="02010609060101010101" pitchFamily="49" charset="-122"/>
                <a:ea typeface="黑体" panose="02010609060101010101" pitchFamily="49" charset="-122"/>
              </a:rPr>
              <a:t>世纪最重要的精神分析思想家之一。她在固守传统理论框架的同时，开始尝试修正弗洛伊德关于女性心理学的观点。</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人类的精神冲突与社会环境联系密切，是源于基本焦虑，不是所有的心理问题都有性有关。</a:t>
            </a:r>
            <a:endParaRPr lang="en-US" altLang="zh-CN" dirty="0">
              <a:latin typeface="黑体" panose="02010609060101010101" pitchFamily="49" charset="-122"/>
              <a:ea typeface="黑体" panose="02010609060101010101" pitchFamily="49" charset="-122"/>
            </a:endParaRPr>
          </a:p>
          <a:p>
            <a:endParaRPr lang="en-US" altLang="zh-CN"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更强调文化与社会因素在人格形成中的作用，并且更明确地把治疗精神病的关键归之于改变社会环境。</a:t>
            </a:r>
          </a:p>
          <a:p>
            <a:br>
              <a:rPr lang="zh-CN" altLang="en-US" dirty="0"/>
            </a:br>
            <a:r>
              <a:rPr lang="zh-CN" altLang="en-US" dirty="0">
                <a:latin typeface="黑体" panose="02010609060101010101" pitchFamily="49" charset="-122"/>
                <a:ea typeface="黑体" panose="02010609060101010101" pitchFamily="49" charset="-122"/>
              </a:rPr>
              <a:t>她的论文因远远超越了时代而未能得到应有的注意，但自</a:t>
            </a:r>
            <a:r>
              <a:rPr lang="en-US" altLang="zh-CN" dirty="0">
                <a:latin typeface="黑体" panose="02010609060101010101" pitchFamily="49" charset="-122"/>
                <a:ea typeface="黑体" panose="02010609060101010101" pitchFamily="49" charset="-122"/>
              </a:rPr>
              <a:t>1967</a:t>
            </a:r>
            <a:r>
              <a:rPr lang="zh-CN" altLang="en-US" dirty="0">
                <a:latin typeface="黑体" panose="02010609060101010101" pitchFamily="49" charset="-122"/>
                <a:ea typeface="黑体" panose="02010609060101010101" pitchFamily="49" charset="-122"/>
              </a:rPr>
              <a:t>年</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女性心理学</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重版后，卡伦</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霍妮已被公认为首位伟大的精神分析女权主义者。</a:t>
            </a:r>
            <a:endParaRPr lang="en-US" altLang="zh-CN" dirty="0">
              <a:latin typeface="黑体" panose="02010609060101010101" pitchFamily="49" charset="-122"/>
              <a:ea typeface="黑体" panose="02010609060101010101" pitchFamily="49" charset="-122"/>
            </a:endParaRPr>
          </a:p>
          <a:p>
            <a:endParaRPr lang="zh-CN" altLang="en-US" dirty="0"/>
          </a:p>
        </p:txBody>
      </p:sp>
      <p:pic>
        <p:nvPicPr>
          <p:cNvPr id="34" name="图片占位符 33">
            <a:extLst>
              <a:ext uri="{FF2B5EF4-FFF2-40B4-BE49-F238E27FC236}">
                <a16:creationId xmlns:a16="http://schemas.microsoft.com/office/drawing/2014/main" id="{3640BB26-FB95-6456-96A0-ADDA2E336482}"/>
              </a:ext>
            </a:extLst>
          </p:cNvPr>
          <p:cNvPicPr>
            <a:picLocks noGrp="1" noChangeAspect="1"/>
          </p:cNvPicPr>
          <p:nvPr>
            <p:ph type="pic" sz="quarter" idx="12"/>
          </p:nvPr>
        </p:nvPicPr>
        <p:blipFill>
          <a:blip r:embed="rId3"/>
          <a:srcRect l="5260" r="5260"/>
          <a:stretch>
            <a:fillRect/>
          </a:stretch>
        </p:blipFill>
        <p:spPr>
          <a:xfrm>
            <a:off x="1171881" y="1214969"/>
            <a:ext cx="2503143" cy="2505075"/>
          </a:xfrm>
        </p:spPr>
      </p:pic>
    </p:spTree>
    <p:extLst>
      <p:ext uri="{BB962C8B-B14F-4D97-AF65-F5344CB8AC3E}">
        <p14:creationId xmlns:p14="http://schemas.microsoft.com/office/powerpoint/2010/main" val="2276839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30</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46441" y="2246869"/>
            <a:ext cx="9699117" cy="3360022"/>
          </a:xfrm>
          <a:prstGeom prst="rect">
            <a:avLst/>
          </a:prstGeom>
          <a:noFill/>
        </p:spPr>
        <p:txBody>
          <a:bodyPr wrap="square" rtlCol="0">
            <a:spAutoFit/>
          </a:bodyPr>
          <a:lstStyle/>
          <a:p>
            <a:pPr algn="just">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那童年冲突如何影响成年后与异性的关系呢？</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对父亲的极大失望而</a:t>
            </a:r>
            <a:r>
              <a:rPr lang="zh-CN" altLang="en-US" sz="2400" b="1" kern="100" dirty="0">
                <a:effectLst/>
                <a:latin typeface="Arial" panose="020B0604020202020204" pitchFamily="34" charset="0"/>
                <a:ea typeface="等线" panose="02010600030101010101" pitchFamily="2" charset="-122"/>
                <a:cs typeface="Arial" panose="020B0604020202020204" pitchFamily="34" charset="0"/>
              </a:rPr>
              <a:t>受</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到严重伤害的小女孩，会把她从男人那里获得的本能愿望，转变成用暴力取得的一种报复性愿望。</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根据这种态度，她不仅会拒绝她的母性本能，而且只会有一个目的，</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就是伤害伴侣</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63988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31</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46441" y="2246869"/>
            <a:ext cx="10116884" cy="3258328"/>
          </a:xfrm>
          <a:prstGeom prst="rect">
            <a:avLst/>
          </a:prstGeom>
          <a:noFill/>
        </p:spPr>
        <p:txBody>
          <a:bodyPr wrap="square" rtlCol="0">
            <a:spAutoFit/>
          </a:bodyPr>
          <a:lstStyle/>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男性方面，他们内心对女性暗暗的不信任，是与对母亲的感觉有联系的。</a:t>
            </a:r>
            <a:endParaRPr lang="en-US" altLang="zh-CN" sz="28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有两个因素破坏了两性之间的关系，</a:t>
            </a:r>
            <a:endParaRPr lang="en-US" altLang="zh-CN" sz="28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一是出于怨恨</a:t>
            </a:r>
            <a:endParaRPr lang="en-US" altLang="zh-CN" sz="2800" b="1"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dirty="0">
                <a:effectLst/>
                <a:latin typeface="Arial" panose="020B0604020202020204" pitchFamily="34" charset="0"/>
                <a:ea typeface="等线" panose="02010600030101010101" pitchFamily="2" charset="-122"/>
                <a:cs typeface="Arial" panose="020B0604020202020204" pitchFamily="34" charset="0"/>
              </a:rPr>
              <a:t>二是出于焦虑</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399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620894"/>
            <a:ext cx="10515600" cy="1325563"/>
          </a:xfrm>
        </p:spPr>
        <p:txBody>
          <a:bodyPr>
            <a:normAutofit/>
          </a:bodyPr>
          <a:lstStyle/>
          <a:p>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第六章</a:t>
            </a:r>
            <a:r>
              <a:rPr lang="zh-CN" altLang="zh-CN" sz="40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4000" b="1" kern="100" dirty="0">
                <a:effectLst/>
                <a:latin typeface="Arial" panose="020B0604020202020204" pitchFamily="34" charset="0"/>
                <a:ea typeface="等线" panose="02010600030101010101" pitchFamily="2" charset="-122"/>
                <a:cs typeface="Arial" panose="020B0604020202020204" pitchFamily="34" charset="0"/>
              </a:rPr>
              <a:t>两性之间的不信任</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32</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570546" y="2646919"/>
            <a:ext cx="9699117" cy="1319336"/>
          </a:xfrm>
          <a:prstGeom prst="rect">
            <a:avLst/>
          </a:prstGeom>
          <a:noFill/>
        </p:spPr>
        <p:txBody>
          <a:bodyPr wrap="square" rtlCol="0">
            <a:spAutoFit/>
          </a:bodyPr>
          <a:lstStyle/>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本质上两性冲突原因是不信任，</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这种不信任源于未解决的童年冲突。</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3278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706619"/>
            <a:ext cx="10515600" cy="1325563"/>
          </a:xfrm>
        </p:spPr>
        <p:txBody>
          <a:bodyPr>
            <a:normAutofit/>
          </a:bodyPr>
          <a:lstStyle/>
          <a:p>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第七章</a:t>
            </a:r>
            <a:r>
              <a:rPr lang="zh-CN" altLang="zh-CN" sz="36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婚姻问题</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33</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341946" y="2019794"/>
            <a:ext cx="9699117" cy="3608873"/>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对婚姻伴侣的厌恶产生的原因：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源于人类认知的局限性</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人类通常</a:t>
            </a:r>
            <a:r>
              <a:rPr lang="zh-CN" altLang="en-US" sz="2400" b="1" dirty="0">
                <a:effectLst/>
                <a:latin typeface="Arial" panose="020B0604020202020204" pitchFamily="34" charset="0"/>
                <a:ea typeface="等线" panose="02010600030101010101" pitchFamily="2" charset="-122"/>
                <a:cs typeface="Arial" panose="020B0604020202020204" pitchFamily="34" charset="0"/>
              </a:rPr>
              <a:t>是</a:t>
            </a:r>
            <a:r>
              <a:rPr lang="zh-CN" altLang="zh-CN" sz="2400" b="1" dirty="0">
                <a:effectLst/>
                <a:latin typeface="Arial" panose="020B0604020202020204" pitchFamily="34" charset="0"/>
                <a:ea typeface="等线" panose="02010600030101010101" pitchFamily="2" charset="-122"/>
                <a:cs typeface="Arial" panose="020B0604020202020204" pitchFamily="34" charset="0"/>
              </a:rPr>
              <a:t>不完美</a:t>
            </a:r>
            <a:r>
              <a:rPr lang="zh-CN" altLang="en-US" sz="2400" b="1" dirty="0">
                <a:effectLst/>
                <a:latin typeface="Arial" panose="020B0604020202020204" pitchFamily="34" charset="0"/>
                <a:ea typeface="等线" panose="02010600030101010101" pitchFamily="2" charset="-122"/>
                <a:cs typeface="Arial" panose="020B0604020202020204" pitchFamily="34" charset="0"/>
              </a:rPr>
              <a:t>，</a:t>
            </a:r>
            <a:r>
              <a:rPr lang="zh-CN" altLang="zh-CN" sz="2400" b="1" dirty="0">
                <a:effectLst/>
                <a:latin typeface="Arial" panose="020B0604020202020204" pitchFamily="34" charset="0"/>
                <a:ea typeface="等线" panose="02010600030101010101" pitchFamily="2" charset="-122"/>
                <a:cs typeface="Arial" panose="020B0604020202020204" pitchFamily="34" charset="0"/>
              </a:rPr>
              <a:t>内心放弃对伴侣的要求</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如果自我的其他部分置之度外，与伴侣几乎没有什么共同之处，那么这种陌生感将不可避免影响一段关系的持久</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428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706619"/>
            <a:ext cx="10515600" cy="1325563"/>
          </a:xfrm>
        </p:spPr>
        <p:txBody>
          <a:bodyPr>
            <a:normAutofit/>
          </a:bodyPr>
          <a:lstStyle/>
          <a:p>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第七章</a:t>
            </a:r>
            <a:r>
              <a:rPr lang="zh-CN" altLang="zh-CN" sz="36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婚姻问题</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34</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341946" y="2019794"/>
            <a:ext cx="9699117" cy="3331874"/>
          </a:xfrm>
          <a:prstGeom prst="rect">
            <a:avLst/>
          </a:prstGeom>
          <a:noFill/>
        </p:spPr>
        <p:txBody>
          <a:bodyPr wrap="square" rtlCol="0">
            <a:spAutoFit/>
          </a:bodyPr>
          <a:lstStyle/>
          <a:p>
            <a:pPr>
              <a:lnSpc>
                <a:spcPct val="150000"/>
              </a:lnSpc>
            </a:pPr>
            <a:endParaRPr lang="en-US" altLang="zh-CN" sz="2400" b="1" kern="100" dirty="0">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对于婚姻和任何其他关系来说</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最理想的目标似乎是</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在放弃和给予、限制和欲望的自由之间找到一个平衡点</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7947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754063" y="706619"/>
            <a:ext cx="10515600" cy="1325563"/>
          </a:xfrm>
        </p:spPr>
        <p:txBody>
          <a:bodyPr>
            <a:normAutofit/>
          </a:bodyPr>
          <a:lstStyle/>
          <a:p>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第八章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对女性的恐惧</a:t>
            </a:r>
            <a:br>
              <a:rPr lang="zh-CN" altLang="zh-CN" sz="1800" kern="100"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latin typeface="黑体" panose="02010609060101010101" pitchFamily="49" charset="-122"/>
              <a:ea typeface="黑体" panose="02010609060101010101" pitchFamily="49" charset="-122"/>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35</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341946" y="2019794"/>
            <a:ext cx="9699117" cy="4532203"/>
          </a:xfrm>
          <a:prstGeom prst="rect">
            <a:avLst/>
          </a:prstGeom>
          <a:noFill/>
        </p:spPr>
        <p:txBody>
          <a:bodyPr wrap="square" rtlCol="0">
            <a:spAutoFit/>
          </a:bodyPr>
          <a:lstStyle/>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从男性的立场考虑，男性有非常明显的策略性理由来平息他的恐惧</a:t>
            </a:r>
            <a:endParaRPr lang="en-US" altLang="zh-CN" sz="20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虽然对女人有赞美，但根源不仅是对爱的渴望，还有要隐藏自己的恐惧，他们通常以炫耀的方式贬低女人。</a:t>
            </a:r>
            <a:endParaRPr lang="en-US" altLang="zh-CN" sz="20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承认对女人的恐惧比承认对男人（父亲）的恐惧会使他们内心受到更大的威胁</a:t>
            </a:r>
            <a:endParaRPr lang="en-US" altLang="zh-CN" sz="20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男性同性恋的基本特点，就是想要逃离女性的生殖器，或者否认它的存在。</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这种恐惧是对女性生殖器的恐惧，并常常隐藏在对父亲的恐惧背后，</a:t>
            </a:r>
            <a:endParaRPr lang="en-US" altLang="zh-CN" sz="20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000" b="1" kern="100" dirty="0">
                <a:effectLst/>
                <a:latin typeface="Arial" panose="020B0604020202020204" pitchFamily="34" charset="0"/>
                <a:ea typeface="等线" panose="02010600030101010101" pitchFamily="2" charset="-122"/>
                <a:cs typeface="Arial" panose="020B0604020202020204" pitchFamily="34" charset="0"/>
              </a:rPr>
              <a:t>而且对父亲的恐惧也的确存在，或者以潜意识的语言，隐藏在对男性生殖器进入女人生殖器的恐惧背后</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66554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336042" y="524753"/>
            <a:ext cx="11480292" cy="1325563"/>
          </a:xfrm>
        </p:spPr>
        <p:txBody>
          <a:bodyPr>
            <a:normAutofit/>
          </a:bodyPr>
          <a:lstStyle/>
          <a:p>
            <a:pPr algn="just"/>
            <a:r>
              <a:rPr lang="en-US" altLang="zh-CN" sz="1800" b="1" kern="100" dirty="0">
                <a:effectLst/>
                <a:latin typeface="Arial" panose="020B0604020202020204" pitchFamily="34" charset="0"/>
                <a:ea typeface="等线" panose="02010600030101010101" pitchFamily="2" charset="-122"/>
                <a:cs typeface="Arial" panose="020B0604020202020204" pitchFamily="34" charset="0"/>
              </a:rPr>
              <a:t>                                       </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第</a:t>
            </a:r>
            <a:r>
              <a:rPr lang="zh-CN" altLang="en-US" sz="2800" b="1" kern="100" dirty="0">
                <a:effectLst/>
                <a:latin typeface="Arial" panose="020B0604020202020204" pitchFamily="34" charset="0"/>
                <a:ea typeface="等线" panose="02010600030101010101" pitchFamily="2" charset="-122"/>
                <a:cs typeface="Arial" panose="020B0604020202020204" pitchFamily="34" charset="0"/>
              </a:rPr>
              <a:t>九</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章</a:t>
            </a:r>
            <a:r>
              <a:rPr lang="zh-CN" altLang="zh-CN" sz="28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对阴道的否认</a:t>
            </a:r>
            <a:r>
              <a:rPr lang="en-US" altLang="zh-CN" sz="2800" b="1" kern="100" dirty="0">
                <a:effectLst/>
                <a:latin typeface="Arial" panose="020B0604020202020204" pitchFamily="34" charset="0"/>
                <a:ea typeface="等线" panose="02010600030101010101" pitchFamily="2" charset="-122"/>
                <a:cs typeface="Times New Roman" panose="02020603050405020304" pitchFamily="18" charset="0"/>
              </a:rPr>
              <a:t>----</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对女性生殖器焦虑问题的贡献</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36</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341946" y="2019794"/>
            <a:ext cx="10230929" cy="4070538"/>
          </a:xfrm>
          <a:prstGeom prst="rect">
            <a:avLst/>
          </a:prstGeom>
          <a:noFill/>
        </p:spPr>
        <p:txBody>
          <a:bodyPr wrap="square" rtlCol="0">
            <a:spAutoFit/>
          </a:bodyPr>
          <a:lstStyle/>
          <a:p>
            <a:pPr marL="342900" lvl="0" indent="-342900">
              <a:lnSpc>
                <a:spcPct val="150000"/>
              </a:lnSpc>
              <a:buFont typeface="+mj-lt"/>
              <a:buAutoNum type="arabicPeriod"/>
            </a:pPr>
            <a:r>
              <a:rPr lang="zh-CN" altLang="zh-CN" sz="2000" b="1" dirty="0">
                <a:effectLst/>
                <a:latin typeface="黑体" panose="02010609060101010101" pitchFamily="49" charset="-122"/>
                <a:ea typeface="黑体" panose="02010609060101010101" pitchFamily="49" charset="-122"/>
                <a:cs typeface="Arial" panose="020B0604020202020204" pitchFamily="34" charset="0"/>
              </a:rPr>
              <a:t>随着女性器官功能的每个新阶段的开始，从月经、性交、怀孕、分娩、哺乳到更年期，在全身心接受自己身体发生的变化之前，都要克服男性化趋势的冲动。</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000" b="1" dirty="0">
                <a:effectLst/>
                <a:latin typeface="黑体" panose="02010609060101010101" pitchFamily="49" charset="-122"/>
                <a:ea typeface="黑体" panose="02010609060101010101" pitchFamily="49" charset="-122"/>
                <a:cs typeface="Arial" panose="020B0604020202020204" pitchFamily="34" charset="0"/>
              </a:rPr>
              <a:t>无论种族、社会和个人状况如何，女性都会比男性更容易依附或者将性欲转向同性。</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000" b="1" dirty="0">
                <a:effectLst/>
                <a:latin typeface="黑体" panose="02010609060101010101" pitchFamily="49" charset="-122"/>
                <a:ea typeface="黑体" panose="02010609060101010101" pitchFamily="49" charset="-122"/>
                <a:cs typeface="Arial" panose="020B0604020202020204" pitchFamily="34" charset="0"/>
              </a:rPr>
              <a:t>远离本能、次要性和替代品的一些东西具有相同的特征，即使在正常女性身上，这种特征也会表现出来，具体为女性想要拥有母亲身份，或者展示自我。</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000" b="1" dirty="0">
                <a:effectLst/>
                <a:latin typeface="黑体" panose="02010609060101010101" pitchFamily="49" charset="-122"/>
                <a:ea typeface="黑体" panose="02010609060101010101" pitchFamily="49" charset="-122"/>
                <a:cs typeface="Arial" panose="020B0604020202020204" pitchFamily="34" charset="0"/>
              </a:rPr>
              <a:t>在相似的情况或者无论在何种情况下，女性都更容易将内心不满的情绪转换成为内心中最重要的力量，而男性次之。</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5609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336042" y="524753"/>
            <a:ext cx="11480292" cy="1325563"/>
          </a:xfrm>
        </p:spPr>
        <p:txBody>
          <a:bodyPr>
            <a:normAutofit/>
          </a:bodyPr>
          <a:lstStyle/>
          <a:p>
            <a:pPr algn="just"/>
            <a:r>
              <a:rPr lang="en-US" altLang="zh-CN" sz="1800" b="1" kern="100" dirty="0">
                <a:effectLst/>
                <a:latin typeface="Arial" panose="020B0604020202020204" pitchFamily="34" charset="0"/>
                <a:ea typeface="等线" panose="02010600030101010101" pitchFamily="2" charset="-122"/>
                <a:cs typeface="Arial" panose="020B0604020202020204" pitchFamily="34" charset="0"/>
              </a:rPr>
              <a:t>                                       </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第</a:t>
            </a:r>
            <a:r>
              <a:rPr lang="zh-CN" altLang="en-US" sz="3600" b="1" kern="100" dirty="0">
                <a:latin typeface="Arial" panose="020B0604020202020204" pitchFamily="34" charset="0"/>
                <a:ea typeface="等线" panose="02010600030101010101" pitchFamily="2" charset="-122"/>
                <a:cs typeface="Arial" panose="020B0604020202020204" pitchFamily="34" charset="0"/>
              </a:rPr>
              <a:t>十</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章</a:t>
            </a:r>
            <a:r>
              <a:rPr lang="en-US" altLang="zh-CN" sz="3600" b="1" kern="100" dirty="0">
                <a:effectLst/>
                <a:latin typeface="Arial" panose="020B0604020202020204" pitchFamily="34" charset="0"/>
                <a:ea typeface="等线" panose="02010600030101010101" pitchFamily="2" charset="-122"/>
                <a:cs typeface="Arial" panose="020B0604020202020204" pitchFamily="34" charset="0"/>
              </a:rPr>
              <a:t>  </a:t>
            </a:r>
            <a:r>
              <a:rPr lang="zh-CN" altLang="en-US" sz="3600" b="1" kern="100" dirty="0">
                <a:latin typeface="Arial" panose="020B0604020202020204" pitchFamily="34" charset="0"/>
                <a:ea typeface="等线" panose="02010600030101010101" pitchFamily="2" charset="-122"/>
                <a:cs typeface="Arial" panose="020B0604020202020204" pitchFamily="34" charset="0"/>
              </a:rPr>
              <a:t>女性性功能失调的心理因素</a:t>
            </a: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37</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713296" y="2153144"/>
            <a:ext cx="10230929" cy="3424207"/>
          </a:xfrm>
          <a:prstGeom prst="rect">
            <a:avLst/>
          </a:prstGeom>
          <a:noFill/>
        </p:spPr>
        <p:txBody>
          <a:bodyPr wrap="square" rtlCol="0">
            <a:spAutoFit/>
          </a:bodyPr>
          <a:lstStyle/>
          <a:p>
            <a:pPr marL="457200" indent="266700">
              <a:lnSpc>
                <a:spcPct val="150000"/>
              </a:lnSpc>
            </a:pPr>
            <a:r>
              <a:rPr lang="zh-CN" altLang="zh-CN" sz="2800" b="1" dirty="0">
                <a:effectLst/>
                <a:latin typeface="黑体" panose="02010609060101010101" pitchFamily="49" charset="-122"/>
                <a:ea typeface="黑体" panose="02010609060101010101" pitchFamily="49" charset="-122"/>
                <a:cs typeface="Arial" panose="020B0604020202020204" pitchFamily="34" charset="0"/>
              </a:rPr>
              <a:t>了解任何功能性月经失调的基础是：</a:t>
            </a:r>
            <a:endParaRPr lang="en-US" altLang="zh-CN" sz="2800" b="1" dirty="0">
              <a:effectLst/>
              <a:latin typeface="黑体" panose="02010609060101010101" pitchFamily="49" charset="-122"/>
              <a:ea typeface="黑体" panose="02010609060101010101" pitchFamily="49" charset="-122"/>
              <a:cs typeface="Arial" panose="020B0604020202020204" pitchFamily="34" charset="0"/>
            </a:endParaRPr>
          </a:p>
          <a:p>
            <a:pPr marL="457200" indent="266700">
              <a:lnSpc>
                <a:spcPct val="150000"/>
              </a:lnSpc>
            </a:pPr>
            <a:r>
              <a:rPr lang="zh-CN" altLang="zh-CN" sz="2800" b="1" dirty="0">
                <a:effectLst/>
                <a:latin typeface="黑体" panose="02010609060101010101" pitchFamily="49" charset="-122"/>
                <a:ea typeface="黑体" panose="02010609060101010101" pitchFamily="49" charset="-122"/>
                <a:cs typeface="Arial" panose="020B0604020202020204" pitchFamily="34" charset="0"/>
              </a:rPr>
              <a:t>与生殖器官的身体过程等同的心理过程就是不断增长的性欲</a:t>
            </a:r>
            <a:r>
              <a:rPr lang="en-US" altLang="zh-CN" sz="2800" b="1" dirty="0">
                <a:effectLst/>
                <a:latin typeface="黑体" panose="02010609060101010101" pitchFamily="49" charset="-122"/>
                <a:ea typeface="黑体" panose="02010609060101010101" pitchFamily="49" charset="-122"/>
                <a:cs typeface="Arial" panose="020B0604020202020204" pitchFamily="34" charset="0"/>
              </a:rPr>
              <a:t>  </a:t>
            </a:r>
            <a:r>
              <a:rPr lang="zh-CN" altLang="zh-CN" sz="2800" b="1" dirty="0">
                <a:effectLst/>
                <a:latin typeface="黑体" panose="02010609060101010101" pitchFamily="49" charset="-122"/>
                <a:ea typeface="黑体" panose="02010609060101010101" pitchFamily="49" charset="-122"/>
                <a:cs typeface="Arial" panose="020B0604020202020204" pitchFamily="34" charset="0"/>
              </a:rPr>
              <a:t>张力，在这种紧张的压力下，各种幼儿时期的幻想将会复活，特别是</a:t>
            </a:r>
            <a:r>
              <a:rPr lang="zh-CN" altLang="en-US" sz="2800" b="1" dirty="0">
                <a:effectLst/>
                <a:latin typeface="黑体" panose="02010609060101010101" pitchFamily="49" charset="-122"/>
                <a:ea typeface="黑体" panose="02010609060101010101" pitchFamily="49" charset="-122"/>
                <a:cs typeface="Arial" panose="020B0604020202020204" pitchFamily="34" charset="0"/>
              </a:rPr>
              <a:t>那</a:t>
            </a:r>
            <a:r>
              <a:rPr lang="zh-CN" altLang="zh-CN" sz="2800" b="1" dirty="0">
                <a:effectLst/>
                <a:latin typeface="黑体" panose="02010609060101010101" pitchFamily="49" charset="-122"/>
                <a:ea typeface="黑体" panose="02010609060101010101" pitchFamily="49" charset="-122"/>
                <a:cs typeface="Arial" panose="020B0604020202020204" pitchFamily="34" charset="0"/>
              </a:rPr>
              <a:t>些与出血过程有关的幻想</a:t>
            </a:r>
            <a:endParaRPr lang="zh-CN" altLang="zh-CN" sz="2800" dirty="0">
              <a:effectLst/>
              <a:latin typeface="黑体" panose="02010609060101010101" pitchFamily="49" charset="-122"/>
              <a:ea typeface="黑体" panose="02010609060101010101" pitchFamily="49" charset="-122"/>
              <a:cs typeface="宋体" panose="02010600030101010101" pitchFamily="2" charset="-122"/>
            </a:endParaRPr>
          </a:p>
          <a:p>
            <a:pPr>
              <a:lnSpc>
                <a:spcPct val="150000"/>
              </a:lnSpc>
            </a:pP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229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336042" y="524753"/>
            <a:ext cx="11480292" cy="1325563"/>
          </a:xfrm>
        </p:spPr>
        <p:txBody>
          <a:bodyPr>
            <a:normAutofit/>
          </a:bodyPr>
          <a:lstStyle/>
          <a:p>
            <a:pPr algn="just"/>
            <a:r>
              <a:rPr lang="en-US" altLang="zh-CN" sz="1800" b="1" kern="100" dirty="0">
                <a:effectLst/>
                <a:latin typeface="Arial" panose="020B0604020202020204" pitchFamily="34" charset="0"/>
                <a:ea typeface="等线" panose="02010600030101010101" pitchFamily="2" charset="-122"/>
                <a:cs typeface="Arial" panose="020B0604020202020204" pitchFamily="34" charset="0"/>
              </a:rPr>
              <a:t>                                       </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第</a:t>
            </a:r>
            <a:r>
              <a:rPr lang="zh-CN" altLang="en-US" sz="3600" b="1" kern="100" dirty="0">
                <a:latin typeface="Arial" panose="020B0604020202020204" pitchFamily="34" charset="0"/>
                <a:ea typeface="等线" panose="02010600030101010101" pitchFamily="2" charset="-122"/>
                <a:cs typeface="Arial" panose="020B0604020202020204" pitchFamily="34" charset="0"/>
              </a:rPr>
              <a:t>十一</a:t>
            </a:r>
            <a:r>
              <a:rPr lang="zh-CN" altLang="zh-CN" sz="3600" b="1" kern="100" dirty="0">
                <a:effectLst/>
                <a:latin typeface="Arial" panose="020B0604020202020204" pitchFamily="34" charset="0"/>
                <a:ea typeface="等线" panose="02010600030101010101" pitchFamily="2" charset="-122"/>
                <a:cs typeface="Arial" panose="020B0604020202020204" pitchFamily="34" charset="0"/>
              </a:rPr>
              <a:t>章</a:t>
            </a:r>
            <a:r>
              <a:rPr lang="en-US" altLang="zh-CN" sz="3600" b="1" kern="100" dirty="0">
                <a:effectLst/>
                <a:latin typeface="Arial" panose="020B0604020202020204" pitchFamily="34" charset="0"/>
                <a:ea typeface="等线" panose="02010600030101010101" pitchFamily="2" charset="-122"/>
                <a:cs typeface="Arial" panose="020B0604020202020204" pitchFamily="34" charset="0"/>
              </a:rPr>
              <a:t>  </a:t>
            </a:r>
            <a:r>
              <a:rPr lang="zh-CN" altLang="en-US" sz="3600" b="1" kern="100" dirty="0">
                <a:effectLst/>
                <a:latin typeface="Arial" panose="020B0604020202020204" pitchFamily="34" charset="0"/>
                <a:ea typeface="等线" panose="02010600030101010101" pitchFamily="2" charset="-122"/>
                <a:cs typeface="Arial" panose="020B0604020202020204" pitchFamily="34" charset="0"/>
              </a:rPr>
              <a:t>母性冲突</a:t>
            </a: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38</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713296" y="2153144"/>
            <a:ext cx="10230929" cy="1312090"/>
          </a:xfrm>
          <a:prstGeom prst="rect">
            <a:avLst/>
          </a:prstGeom>
          <a:noFill/>
        </p:spPr>
        <p:txBody>
          <a:bodyPr wrap="square" rtlCol="0">
            <a:spAutoFit/>
          </a:bodyPr>
          <a:lstStyle/>
          <a:p>
            <a:pPr marL="457200" indent="266700">
              <a:lnSpc>
                <a:spcPct val="150000"/>
              </a:lnSpc>
            </a:pPr>
            <a:r>
              <a:rPr lang="zh-CN" altLang="en-US" sz="2800" b="1" dirty="0">
                <a:effectLst/>
                <a:latin typeface="黑体" panose="02010609060101010101" pitchFamily="49" charset="-122"/>
                <a:ea typeface="黑体" panose="02010609060101010101" pitchFamily="49" charset="-122"/>
                <a:cs typeface="Arial" panose="020B0604020202020204" pitchFamily="34" charset="0"/>
              </a:rPr>
              <a:t>母子之间：禁止乱伦的爱</a:t>
            </a:r>
            <a:endParaRPr lang="en-US" altLang="zh-CN" sz="2800" b="1" dirty="0">
              <a:effectLst/>
              <a:latin typeface="黑体" panose="02010609060101010101" pitchFamily="49" charset="-122"/>
              <a:ea typeface="黑体" panose="02010609060101010101" pitchFamily="49" charset="-122"/>
              <a:cs typeface="Arial" panose="020B0604020202020204" pitchFamily="34" charset="0"/>
            </a:endParaRPr>
          </a:p>
          <a:p>
            <a:pPr marL="457200" indent="266700">
              <a:lnSpc>
                <a:spcPct val="150000"/>
              </a:lnSpc>
            </a:pPr>
            <a:r>
              <a:rPr lang="zh-CN" altLang="en-US" sz="2800" b="1" kern="100" dirty="0">
                <a:latin typeface="黑体" panose="02010609060101010101" pitchFamily="49" charset="-122"/>
                <a:ea typeface="黑体" panose="02010609060101010101" pitchFamily="49" charset="-122"/>
                <a:cs typeface="Arial" panose="020B0604020202020204" pitchFamily="34" charset="0"/>
              </a:rPr>
              <a:t>母女之间：嫉妒、竞争</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10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359532" y="735452"/>
            <a:ext cx="5984367" cy="912374"/>
          </a:xfrm>
        </p:spPr>
        <p:txBody>
          <a:bodyPr>
            <a:normAutofit fontScale="90000"/>
          </a:bodyPr>
          <a:lstStyle/>
          <a:p>
            <a:pPr algn="just"/>
            <a:r>
              <a:rPr lang="zh-CN" altLang="zh-CN" sz="3600" b="1" kern="100" dirty="0">
                <a:latin typeface="Arial" panose="020B0604020202020204" pitchFamily="34" charset="0"/>
                <a:ea typeface="等线" panose="02010600030101010101" pitchFamily="2" charset="-122"/>
                <a:cs typeface="Arial" panose="020B0604020202020204" pitchFamily="34" charset="0"/>
              </a:rPr>
              <a:t>第十二章 </a:t>
            </a:r>
            <a:r>
              <a:rPr lang="en-US" altLang="zh-CN" sz="3600" b="1" kern="100" dirty="0">
                <a:latin typeface="Arial" panose="020B0604020202020204" pitchFamily="34" charset="0"/>
                <a:ea typeface="等线" panose="02010600030101010101" pitchFamily="2" charset="-122"/>
                <a:cs typeface="Arial" panose="020B0604020202020204" pitchFamily="34" charset="0"/>
              </a:rPr>
              <a:t>  </a:t>
            </a:r>
            <a:r>
              <a:rPr lang="zh-CN" altLang="zh-CN" sz="3600" b="1" kern="100" dirty="0">
                <a:latin typeface="Arial" panose="020B0604020202020204" pitchFamily="34" charset="0"/>
                <a:ea typeface="等线" panose="02010600030101010101" pitchFamily="2" charset="-122"/>
                <a:cs typeface="Arial" panose="020B0604020202020204" pitchFamily="34" charset="0"/>
              </a:rPr>
              <a:t>过分重视爱情</a:t>
            </a:r>
            <a:r>
              <a:rPr lang="en-US" altLang="zh-CN" sz="3600" b="1" kern="100" dirty="0">
                <a:latin typeface="Arial" panose="020B0604020202020204" pitchFamily="34" charset="0"/>
                <a:ea typeface="等线" panose="02010600030101010101" pitchFamily="2" charset="-122"/>
                <a:cs typeface="Arial" panose="020B0604020202020204" pitchFamily="34" charset="0"/>
              </a:rPr>
              <a:t>---</a:t>
            </a:r>
            <a:r>
              <a:rPr lang="zh-CN" altLang="zh-CN" sz="3600" b="1" kern="100" dirty="0">
                <a:latin typeface="Arial" panose="020B0604020202020204" pitchFamily="34" charset="0"/>
                <a:ea typeface="等线" panose="02010600030101010101" pitchFamily="2" charset="-122"/>
                <a:cs typeface="Arial" panose="020B0604020202020204" pitchFamily="34" charset="0"/>
              </a:rPr>
              <a:t>对现代普通女性气质类型的研究</a:t>
            </a:r>
            <a:br>
              <a:rPr lang="zh-CN" altLang="zh-CN" sz="1800" dirty="0">
                <a:effectLst/>
                <a:latin typeface="宋体" panose="02010600030101010101" pitchFamily="2" charset="-122"/>
                <a:ea typeface="宋体" panose="02010600030101010101" pitchFamily="2" charset="-122"/>
                <a:cs typeface="宋体" panose="02010600030101010101" pitchFamily="2" charset="-122"/>
              </a:rPr>
            </a:b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39</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713296" y="2153144"/>
            <a:ext cx="10230929" cy="1930337"/>
          </a:xfrm>
          <a:prstGeom prst="rect">
            <a:avLst/>
          </a:prstGeom>
          <a:noFill/>
        </p:spPr>
        <p:txBody>
          <a:bodyPr wrap="square" rtlCol="0">
            <a:spAutoFit/>
          </a:bodyPr>
          <a:lstStyle/>
          <a:p>
            <a:pPr marL="457200" indent="266700">
              <a:lnSpc>
                <a:spcPct val="150000"/>
              </a:lnSpc>
            </a:pPr>
            <a:r>
              <a:rPr lang="zh-CN" altLang="en-US" sz="2800" b="1" dirty="0">
                <a:latin typeface="黑体" panose="02010609060101010101" pitchFamily="49" charset="-122"/>
                <a:ea typeface="黑体" panose="02010609060101010101" pitchFamily="49" charset="-122"/>
                <a:cs typeface="Arial" panose="020B0604020202020204" pitchFamily="34" charset="0"/>
              </a:rPr>
              <a:t>女性在实现自我独立、扩大自己兴趣范围和活动范围的过程中遭到很多质疑。</a:t>
            </a:r>
            <a:endParaRPr lang="en-US" altLang="zh-CN" sz="2800" b="1" dirty="0">
              <a:effectLst/>
              <a:latin typeface="黑体" panose="02010609060101010101" pitchFamily="49" charset="-122"/>
              <a:ea typeface="黑体" panose="02010609060101010101" pitchFamily="49" charset="-122"/>
              <a:cs typeface="Arial" panose="020B0604020202020204" pitchFamily="34" charset="0"/>
            </a:endParaRPr>
          </a:p>
          <a:p>
            <a:pPr marL="457200" indent="266700">
              <a:lnSpc>
                <a:spcPct val="150000"/>
              </a:lnSpc>
            </a:pPr>
            <a:r>
              <a:rPr lang="zh-CN" altLang="en-US" sz="2800" b="1" dirty="0">
                <a:latin typeface="黑体" panose="02010609060101010101" pitchFamily="49" charset="-122"/>
                <a:ea typeface="黑体" panose="02010609060101010101" pitchFamily="49" charset="-122"/>
                <a:cs typeface="Arial" panose="020B0604020202020204" pitchFamily="34" charset="0"/>
              </a:rPr>
              <a:t>“</a:t>
            </a:r>
            <a:r>
              <a:rPr lang="zh-CN" altLang="zh-CN" sz="2800" b="1" dirty="0">
                <a:latin typeface="黑体" panose="02010609060101010101" pitchFamily="49" charset="-122"/>
                <a:ea typeface="黑体" panose="02010609060101010101" pitchFamily="49" charset="-122"/>
                <a:cs typeface="Arial" panose="020B0604020202020204" pitchFamily="34" charset="0"/>
              </a:rPr>
              <a:t>我只知道爱，此外别无选择</a:t>
            </a:r>
            <a:r>
              <a:rPr lang="zh-CN" altLang="en-US" sz="2800" b="1" dirty="0">
                <a:latin typeface="黑体" panose="02010609060101010101" pitchFamily="49" charset="-122"/>
                <a:ea typeface="黑体" panose="02010609060101010101" pitchFamily="49" charset="-122"/>
                <a:cs typeface="Arial" panose="020B0604020202020204" pitchFamily="34" charset="0"/>
              </a:rPr>
              <a:t>”</a:t>
            </a:r>
            <a:endParaRPr lang="zh-CN" altLang="zh-CN" sz="2800" b="1"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1916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4E9204-CE1A-9E78-705F-8E7F05C8833B}"/>
              </a:ext>
            </a:extLst>
          </p:cNvPr>
          <p:cNvSpPr>
            <a:spLocks noGrp="1"/>
          </p:cNvSpPr>
          <p:nvPr>
            <p:ph type="title"/>
          </p:nvPr>
        </p:nvSpPr>
        <p:spPr>
          <a:xfrm>
            <a:off x="381000" y="381000"/>
            <a:ext cx="4181475" cy="981075"/>
          </a:xfrm>
        </p:spPr>
        <p:txBody>
          <a:bodyPr>
            <a:normAutofit fontScale="90000"/>
          </a:bodyPr>
          <a:lstStyle/>
          <a:p>
            <a:r>
              <a:rPr lang="zh-CN" altLang="en-US" dirty="0">
                <a:latin typeface="黑体" panose="02010609060101010101" pitchFamily="49" charset="-122"/>
                <a:ea typeface="黑体" panose="02010609060101010101" pitchFamily="49" charset="-122"/>
              </a:rPr>
              <a:t>主要著作</a:t>
            </a:r>
            <a:br>
              <a:rPr lang="zh-CN" altLang="en-US" dirty="0">
                <a:latin typeface="黑体" panose="02010609060101010101" pitchFamily="49" charset="-122"/>
                <a:ea typeface="黑体" panose="02010609060101010101" pitchFamily="49" charset="-122"/>
              </a:rPr>
            </a:br>
            <a:endParaRPr lang="zh-CN" altLang="en-US" dirty="0"/>
          </a:p>
        </p:txBody>
      </p:sp>
      <p:sp>
        <p:nvSpPr>
          <p:cNvPr id="15" name="页脚占位符 14">
            <a:extLst>
              <a:ext uri="{FF2B5EF4-FFF2-40B4-BE49-F238E27FC236}">
                <a16:creationId xmlns:a16="http://schemas.microsoft.com/office/drawing/2014/main" id="{48F357B0-5C1E-EAA5-215F-B03D58572590}"/>
              </a:ext>
            </a:extLst>
          </p:cNvPr>
          <p:cNvSpPr>
            <a:spLocks noGrp="1"/>
          </p:cNvSpPr>
          <p:nvPr>
            <p:ph type="ftr" sz="quarter" idx="10"/>
          </p:nvPr>
        </p:nvSpPr>
        <p:spPr/>
        <p:txBody>
          <a:bodyPr/>
          <a:lstStyle/>
          <a:p>
            <a:pPr rtl="0"/>
            <a:r>
              <a:rPr lang="zh-CN"/>
              <a:t>演示文稿标题</a:t>
            </a:r>
            <a:endParaRPr lang="zh-CN" dirty="0"/>
          </a:p>
        </p:txBody>
      </p:sp>
      <p:sp>
        <p:nvSpPr>
          <p:cNvPr id="16" name="灯片编号占位符 15">
            <a:extLst>
              <a:ext uri="{FF2B5EF4-FFF2-40B4-BE49-F238E27FC236}">
                <a16:creationId xmlns:a16="http://schemas.microsoft.com/office/drawing/2014/main" id="{0C01F187-AA85-C398-9821-C236D645A9C0}"/>
              </a:ext>
            </a:extLst>
          </p:cNvPr>
          <p:cNvSpPr>
            <a:spLocks noGrp="1"/>
          </p:cNvSpPr>
          <p:nvPr>
            <p:ph type="sldNum" sz="quarter" idx="11"/>
          </p:nvPr>
        </p:nvSpPr>
        <p:spPr/>
        <p:txBody>
          <a:bodyPr/>
          <a:lstStyle/>
          <a:p>
            <a:pPr rtl="0"/>
            <a:fld id="{294A09A9-5501-47C1-A89A-A340965A2BE2}" type="slidenum">
              <a:rPr lang="en-US" altLang="zh-CN" smtClean="0"/>
              <a:pPr rtl="0"/>
              <a:t>4</a:t>
            </a:fld>
            <a:endParaRPr lang="zh-CN" dirty="0"/>
          </a:p>
        </p:txBody>
      </p:sp>
      <p:sp>
        <p:nvSpPr>
          <p:cNvPr id="17" name="文本框 16">
            <a:extLst>
              <a:ext uri="{FF2B5EF4-FFF2-40B4-BE49-F238E27FC236}">
                <a16:creationId xmlns:a16="http://schemas.microsoft.com/office/drawing/2014/main" id="{0DA1D579-8258-FB73-8614-559E0B1DA775}"/>
              </a:ext>
            </a:extLst>
          </p:cNvPr>
          <p:cNvSpPr txBox="1"/>
          <p:nvPr/>
        </p:nvSpPr>
        <p:spPr>
          <a:xfrm>
            <a:off x="1428750" y="1513091"/>
            <a:ext cx="9048750" cy="4154984"/>
          </a:xfrm>
          <a:prstGeom prst="rect">
            <a:avLst/>
          </a:prstGeom>
          <a:noFill/>
        </p:spPr>
        <p:txBody>
          <a:bodyPr wrap="square" rtlCol="0">
            <a:spAutoFit/>
          </a:bodyPr>
          <a:lstStyle/>
          <a:p>
            <a:pPr>
              <a:lnSpc>
                <a:spcPct val="150000"/>
              </a:lnSpc>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当代的神经质人格</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The Neurotic Personality of Our Time</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1937</a:t>
            </a:r>
          </a:p>
          <a:p>
            <a:pPr>
              <a:lnSpc>
                <a:spcPct val="150000"/>
              </a:lnSpc>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精神分析新法</a:t>
            </a:r>
            <a:r>
              <a:rPr lang="en-US" altLang="zh-CN" sz="2000" dirty="0">
                <a:latin typeface="黑体" panose="02010609060101010101" pitchFamily="49" charset="-122"/>
                <a:ea typeface="黑体" panose="02010609060101010101" pitchFamily="49" charset="-122"/>
              </a:rPr>
              <a:t>》1939</a:t>
            </a:r>
          </a:p>
          <a:p>
            <a:pPr>
              <a:lnSpc>
                <a:spcPct val="150000"/>
              </a:lnSpc>
            </a:pP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自我分析</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1942</a:t>
            </a:r>
          </a:p>
          <a:p>
            <a:pPr>
              <a:lnSpc>
                <a:spcPct val="150000"/>
              </a:lnSpc>
            </a:pP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我们的内心冲突</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1945</a:t>
            </a:r>
          </a:p>
          <a:p>
            <a:pPr>
              <a:lnSpc>
                <a:spcPct val="150000"/>
              </a:lnSpc>
            </a:pP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我们时代的神经症人格</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Neurosis and Human Growth</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1950</a:t>
            </a:r>
          </a:p>
          <a:p>
            <a:pPr>
              <a:lnSpc>
                <a:spcPct val="150000"/>
              </a:lnSpc>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女性受虐狂问题</a:t>
            </a:r>
            <a:r>
              <a:rPr lang="en-US" altLang="zh-CN" sz="2000" dirty="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a:p>
            <a:pPr>
              <a:lnSpc>
                <a:spcPct val="150000"/>
              </a:lnSpc>
            </a:pP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solidFill>
                  <a:srgbClr val="FF0000"/>
                </a:solidFill>
                <a:latin typeface="黑体" panose="02010609060101010101" pitchFamily="49" charset="-122"/>
                <a:ea typeface="黑体" panose="02010609060101010101" pitchFamily="49" charset="-122"/>
              </a:rPr>
              <a:t>女性心理学</a:t>
            </a:r>
            <a:r>
              <a:rPr lang="en-US" altLang="zh-CN" sz="2000" dirty="0">
                <a:solidFill>
                  <a:srgbClr val="FF0000"/>
                </a:solidFill>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由霍妮的弟子整理出版，</a:t>
            </a:r>
            <a:r>
              <a:rPr lang="en-US" altLang="zh-CN" sz="2000" dirty="0">
                <a:latin typeface="黑体" panose="02010609060101010101" pitchFamily="49" charset="-122"/>
                <a:ea typeface="黑体" panose="02010609060101010101" pitchFamily="49" charset="-122"/>
              </a:rPr>
              <a:t>1967</a:t>
            </a:r>
          </a:p>
          <a:p>
            <a:br>
              <a:rPr lang="en-US" altLang="zh-CN" dirty="0"/>
            </a:br>
            <a:br>
              <a:rPr lang="en-US" altLang="zh-CN" dirty="0"/>
            </a:br>
            <a:endParaRPr lang="zh-CN" altLang="en-US" dirty="0"/>
          </a:p>
        </p:txBody>
      </p:sp>
    </p:spTree>
    <p:extLst>
      <p:ext uri="{BB962C8B-B14F-4D97-AF65-F5344CB8AC3E}">
        <p14:creationId xmlns:p14="http://schemas.microsoft.com/office/powerpoint/2010/main" val="3350196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359532" y="735452"/>
            <a:ext cx="5984367" cy="912374"/>
          </a:xfrm>
        </p:spPr>
        <p:txBody>
          <a:bodyPr>
            <a:normAutofit fontScale="90000"/>
          </a:bodyPr>
          <a:lstStyle/>
          <a:p>
            <a:pPr algn="just"/>
            <a:r>
              <a:rPr lang="zh-CN" altLang="zh-CN" sz="3600" b="1" kern="100" dirty="0">
                <a:latin typeface="Arial" panose="020B0604020202020204" pitchFamily="34" charset="0"/>
                <a:ea typeface="等线" panose="02010600030101010101" pitchFamily="2" charset="-122"/>
                <a:cs typeface="Arial" panose="020B0604020202020204" pitchFamily="34" charset="0"/>
              </a:rPr>
              <a:t>第十二章 </a:t>
            </a:r>
            <a:r>
              <a:rPr lang="en-US" altLang="zh-CN" sz="3600" b="1" kern="100" dirty="0">
                <a:latin typeface="Arial" panose="020B0604020202020204" pitchFamily="34" charset="0"/>
                <a:ea typeface="等线" panose="02010600030101010101" pitchFamily="2" charset="-122"/>
                <a:cs typeface="Arial" panose="020B0604020202020204" pitchFamily="34" charset="0"/>
              </a:rPr>
              <a:t>  </a:t>
            </a:r>
            <a:r>
              <a:rPr lang="zh-CN" altLang="zh-CN" sz="3600" b="1" kern="100" dirty="0">
                <a:latin typeface="Arial" panose="020B0604020202020204" pitchFamily="34" charset="0"/>
                <a:ea typeface="等线" panose="02010600030101010101" pitchFamily="2" charset="-122"/>
                <a:cs typeface="Arial" panose="020B0604020202020204" pitchFamily="34" charset="0"/>
              </a:rPr>
              <a:t>过分重视爱情</a:t>
            </a:r>
            <a:r>
              <a:rPr lang="en-US" altLang="zh-CN" sz="3600" b="1" kern="100" dirty="0">
                <a:latin typeface="Arial" panose="020B0604020202020204" pitchFamily="34" charset="0"/>
                <a:ea typeface="等线" panose="02010600030101010101" pitchFamily="2" charset="-122"/>
                <a:cs typeface="Arial" panose="020B0604020202020204" pitchFamily="34" charset="0"/>
              </a:rPr>
              <a:t>---</a:t>
            </a:r>
            <a:r>
              <a:rPr lang="zh-CN" altLang="zh-CN" sz="3600" b="1" kern="100" dirty="0">
                <a:latin typeface="Arial" panose="020B0604020202020204" pitchFamily="34" charset="0"/>
                <a:ea typeface="等线" panose="02010600030101010101" pitchFamily="2" charset="-122"/>
                <a:cs typeface="Arial" panose="020B0604020202020204" pitchFamily="34" charset="0"/>
              </a:rPr>
              <a:t>对现代普通女性气质类型的研究</a:t>
            </a:r>
            <a:br>
              <a:rPr lang="zh-CN" altLang="zh-CN" sz="1800" dirty="0">
                <a:effectLst/>
                <a:latin typeface="宋体" panose="02010600030101010101" pitchFamily="2" charset="-122"/>
                <a:ea typeface="宋体" panose="02010600030101010101" pitchFamily="2" charset="-122"/>
                <a:cs typeface="宋体" panose="02010600030101010101" pitchFamily="2" charset="-122"/>
              </a:rPr>
            </a:b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40</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180021" y="1940641"/>
            <a:ext cx="10230929" cy="3884718"/>
          </a:xfrm>
          <a:prstGeom prst="rect">
            <a:avLst/>
          </a:prstGeom>
          <a:noFill/>
        </p:spPr>
        <p:txBody>
          <a:bodyPr wrap="square" rtlCol="0">
            <a:spAutoFit/>
          </a:bodyPr>
          <a:lstStyle/>
          <a:p>
            <a:pPr algn="l">
              <a:lnSpc>
                <a:spcPct val="150000"/>
              </a:lnSpc>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对男性过度关注</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lnSpc>
                <a:spcPct val="150000"/>
              </a:lnSpc>
              <a:spcBef>
                <a:spcPts val="1680"/>
              </a:spcBef>
              <a:spcAft>
                <a:spcPts val="1680"/>
              </a:spcAft>
            </a:pPr>
            <a:r>
              <a:rPr lang="en-US" altLang="zh-CN" sz="2800" b="1" dirty="0">
                <a:latin typeface="黑体" panose="02010609060101010101" pitchFamily="49" charset="-122"/>
                <a:ea typeface="黑体" panose="02010609060101010101" pitchFamily="49" charset="-122"/>
                <a:cs typeface="Arial" panose="020B0604020202020204" pitchFamily="34" charset="0"/>
              </a:rPr>
              <a:t>“</a:t>
            </a:r>
            <a:r>
              <a:rPr lang="zh-CN" altLang="zh-CN" sz="2800" b="1" dirty="0">
                <a:latin typeface="黑体" panose="02010609060101010101" pitchFamily="49" charset="-122"/>
                <a:ea typeface="黑体" panose="02010609060101010101" pitchFamily="49" charset="-122"/>
                <a:cs typeface="Arial" panose="020B0604020202020204" pitchFamily="34" charset="0"/>
              </a:rPr>
              <a:t>我一定会有一个男人</a:t>
            </a:r>
            <a:r>
              <a:rPr lang="en-US" altLang="zh-CN" sz="2800" b="1" dirty="0">
                <a:latin typeface="黑体" panose="02010609060101010101" pitchFamily="49" charset="-122"/>
                <a:ea typeface="黑体" panose="02010609060101010101" pitchFamily="49" charset="-122"/>
                <a:cs typeface="Arial" panose="020B0604020202020204" pitchFamily="34" charset="0"/>
              </a:rPr>
              <a:t>”</a:t>
            </a:r>
            <a:r>
              <a:rPr lang="zh-CN" altLang="zh-CN" sz="2800" b="1" dirty="0">
                <a:latin typeface="黑体" panose="02010609060101010101" pitchFamily="49" charset="-122"/>
                <a:ea typeface="黑体" panose="02010609060101010101" pitchFamily="49" charset="-122"/>
                <a:cs typeface="Arial" panose="020B0604020202020204" pitchFamily="34" charset="0"/>
              </a:rPr>
              <a:t> </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lnSpc>
                <a:spcPct val="150000"/>
              </a:lnSpc>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生活中的其他部分变得没有意义</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lnSpc>
                <a:spcPct val="150000"/>
              </a:lnSpc>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只有与异性的关系才是重要的</a:t>
            </a:r>
          </a:p>
        </p:txBody>
      </p:sp>
    </p:spTree>
    <p:extLst>
      <p:ext uri="{BB962C8B-B14F-4D97-AF65-F5344CB8AC3E}">
        <p14:creationId xmlns:p14="http://schemas.microsoft.com/office/powerpoint/2010/main" val="271151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359532" y="735452"/>
            <a:ext cx="5984367" cy="912374"/>
          </a:xfrm>
        </p:spPr>
        <p:txBody>
          <a:bodyPr>
            <a:normAutofit fontScale="90000"/>
          </a:bodyPr>
          <a:lstStyle/>
          <a:p>
            <a:pPr algn="just"/>
            <a:r>
              <a:rPr lang="zh-CN" altLang="zh-CN" sz="3600" b="1" kern="100" dirty="0">
                <a:latin typeface="Arial" panose="020B0604020202020204" pitchFamily="34" charset="0"/>
                <a:ea typeface="等线" panose="02010600030101010101" pitchFamily="2" charset="-122"/>
                <a:cs typeface="Arial" panose="020B0604020202020204" pitchFamily="34" charset="0"/>
              </a:rPr>
              <a:t>第十二章 </a:t>
            </a:r>
            <a:r>
              <a:rPr lang="en-US" altLang="zh-CN" sz="3600" b="1" kern="100" dirty="0">
                <a:latin typeface="Arial" panose="020B0604020202020204" pitchFamily="34" charset="0"/>
                <a:ea typeface="等线" panose="02010600030101010101" pitchFamily="2" charset="-122"/>
                <a:cs typeface="Arial" panose="020B0604020202020204" pitchFamily="34" charset="0"/>
              </a:rPr>
              <a:t>  </a:t>
            </a:r>
            <a:r>
              <a:rPr lang="zh-CN" altLang="zh-CN" sz="3600" b="1" kern="100" dirty="0">
                <a:latin typeface="Arial" panose="020B0604020202020204" pitchFamily="34" charset="0"/>
                <a:ea typeface="等线" panose="02010600030101010101" pitchFamily="2" charset="-122"/>
                <a:cs typeface="Arial" panose="020B0604020202020204" pitchFamily="34" charset="0"/>
              </a:rPr>
              <a:t>过分重视爱情</a:t>
            </a:r>
            <a:r>
              <a:rPr lang="en-US" altLang="zh-CN" sz="3600" b="1" kern="100" dirty="0">
                <a:latin typeface="Arial" panose="020B0604020202020204" pitchFamily="34" charset="0"/>
                <a:ea typeface="等线" panose="02010600030101010101" pitchFamily="2" charset="-122"/>
                <a:cs typeface="Arial" panose="020B0604020202020204" pitchFamily="34" charset="0"/>
              </a:rPr>
              <a:t>---</a:t>
            </a:r>
            <a:r>
              <a:rPr lang="zh-CN" altLang="zh-CN" sz="3600" b="1" kern="100" dirty="0">
                <a:latin typeface="Arial" panose="020B0604020202020204" pitchFamily="34" charset="0"/>
                <a:ea typeface="等线" panose="02010600030101010101" pitchFamily="2" charset="-122"/>
                <a:cs typeface="Arial" panose="020B0604020202020204" pitchFamily="34" charset="0"/>
              </a:rPr>
              <a:t>对现代普通女性气质类型的研究</a:t>
            </a:r>
            <a:br>
              <a:rPr lang="zh-CN" altLang="zh-CN" sz="1800" dirty="0">
                <a:effectLst/>
                <a:latin typeface="宋体" panose="02010600030101010101" pitchFamily="2" charset="-122"/>
                <a:ea typeface="宋体" panose="02010600030101010101" pitchFamily="2" charset="-122"/>
                <a:cs typeface="宋体" panose="02010600030101010101" pitchFamily="2" charset="-122"/>
              </a:rPr>
            </a:b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41</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427671" y="2197816"/>
            <a:ext cx="10230929" cy="2257028"/>
          </a:xfrm>
          <a:prstGeom prst="rect">
            <a:avLst/>
          </a:prstGeom>
          <a:noFill/>
        </p:spPr>
        <p:txBody>
          <a:bodyPr wrap="square" rtlCol="0">
            <a:spAutoFit/>
          </a:bodyPr>
          <a:lstStyle/>
          <a:p>
            <a:pPr algn="l">
              <a:spcBef>
                <a:spcPts val="1680"/>
              </a:spcBef>
              <a:spcAft>
                <a:spcPts val="1680"/>
              </a:spcAft>
            </a:pPr>
            <a:r>
              <a:rPr lang="en-US" altLang="zh-CN" sz="2800" b="1" dirty="0">
                <a:latin typeface="黑体" panose="02010609060101010101" pitchFamily="49" charset="-122"/>
                <a:ea typeface="黑体" panose="02010609060101010101" pitchFamily="49" charset="-122"/>
                <a:cs typeface="Arial" panose="020B0604020202020204" pitchFamily="34" charset="0"/>
              </a:rPr>
              <a:t>“</a:t>
            </a:r>
            <a:r>
              <a:rPr lang="zh-CN" altLang="zh-CN" sz="2800" b="1" dirty="0">
                <a:latin typeface="黑体" panose="02010609060101010101" pitchFamily="49" charset="-122"/>
                <a:ea typeface="黑体" panose="02010609060101010101" pitchFamily="49" charset="-122"/>
                <a:cs typeface="Arial" panose="020B0604020202020204" pitchFamily="34" charset="0"/>
              </a:rPr>
              <a:t>如何吸引男人关注</a:t>
            </a:r>
            <a:r>
              <a:rPr lang="en-US" altLang="zh-CN" sz="2800" b="1" dirty="0">
                <a:latin typeface="黑体" panose="02010609060101010101" pitchFamily="49" charset="-122"/>
                <a:ea typeface="黑体" panose="02010609060101010101" pitchFamily="49" charset="-122"/>
                <a:cs typeface="Arial" panose="020B0604020202020204" pitchFamily="34" charset="0"/>
              </a:rPr>
              <a:t>”</a:t>
            </a:r>
          </a:p>
          <a:p>
            <a:pPr algn="l">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要么对女性有强烈敌意并进行竞争</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要么索性避免与女性的所有竞争</a:t>
            </a:r>
            <a:endParaRPr lang="zh-CN" altLang="en-US" sz="2800" b="1" dirty="0">
              <a:latin typeface="黑体" panose="02010609060101010101" pitchFamily="49" charset="-122"/>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818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359532" y="735452"/>
            <a:ext cx="5984367" cy="912374"/>
          </a:xfrm>
        </p:spPr>
        <p:txBody>
          <a:bodyPr>
            <a:normAutofit fontScale="90000"/>
          </a:bodyPr>
          <a:lstStyle/>
          <a:p>
            <a:pPr algn="just"/>
            <a:r>
              <a:rPr lang="zh-CN" altLang="zh-CN" sz="3600" b="1" kern="100" dirty="0">
                <a:latin typeface="Arial" panose="020B0604020202020204" pitchFamily="34" charset="0"/>
                <a:ea typeface="等线" panose="02010600030101010101" pitchFamily="2" charset="-122"/>
                <a:cs typeface="Arial" panose="020B0604020202020204" pitchFamily="34" charset="0"/>
              </a:rPr>
              <a:t>第十二章 </a:t>
            </a:r>
            <a:r>
              <a:rPr lang="en-US" altLang="zh-CN" sz="3600" b="1" kern="100" dirty="0">
                <a:latin typeface="Arial" panose="020B0604020202020204" pitchFamily="34" charset="0"/>
                <a:ea typeface="等线" panose="02010600030101010101" pitchFamily="2" charset="-122"/>
                <a:cs typeface="Arial" panose="020B0604020202020204" pitchFamily="34" charset="0"/>
              </a:rPr>
              <a:t>  </a:t>
            </a:r>
            <a:r>
              <a:rPr lang="zh-CN" altLang="zh-CN" sz="3600" b="1" kern="100" dirty="0">
                <a:latin typeface="Arial" panose="020B0604020202020204" pitchFamily="34" charset="0"/>
                <a:ea typeface="等线" panose="02010600030101010101" pitchFamily="2" charset="-122"/>
                <a:cs typeface="Arial" panose="020B0604020202020204" pitchFamily="34" charset="0"/>
              </a:rPr>
              <a:t>过分重视爱情</a:t>
            </a:r>
            <a:r>
              <a:rPr lang="en-US" altLang="zh-CN" sz="3600" b="1" kern="100" dirty="0">
                <a:latin typeface="Arial" panose="020B0604020202020204" pitchFamily="34" charset="0"/>
                <a:ea typeface="等线" panose="02010600030101010101" pitchFamily="2" charset="-122"/>
                <a:cs typeface="Arial" panose="020B0604020202020204" pitchFamily="34" charset="0"/>
              </a:rPr>
              <a:t>---</a:t>
            </a:r>
            <a:r>
              <a:rPr lang="zh-CN" altLang="zh-CN" sz="3600" b="1" kern="100" dirty="0">
                <a:latin typeface="Arial" panose="020B0604020202020204" pitchFamily="34" charset="0"/>
                <a:ea typeface="等线" panose="02010600030101010101" pitchFamily="2" charset="-122"/>
                <a:cs typeface="Arial" panose="020B0604020202020204" pitchFamily="34" charset="0"/>
              </a:rPr>
              <a:t>对现代普通女性气质类型的研究</a:t>
            </a:r>
            <a:br>
              <a:rPr lang="zh-CN" altLang="zh-CN" sz="1800" dirty="0">
                <a:effectLst/>
                <a:latin typeface="宋体" panose="02010600030101010101" pitchFamily="2" charset="-122"/>
                <a:ea typeface="宋体" panose="02010600030101010101" pitchFamily="2" charset="-122"/>
                <a:cs typeface="宋体" panose="02010600030101010101" pitchFamily="2" charset="-122"/>
              </a:rPr>
            </a:br>
            <a:endParaRPr lang="zh-CN" altLang="zh-CN" sz="2800" b="1" kern="100" dirty="0">
              <a:latin typeface="Arial" panose="020B0604020202020204" pitchFamily="34" charset="0"/>
              <a:ea typeface="等线" panose="02010600030101010101" pitchFamily="2" charset="-122"/>
              <a:cs typeface="Arial" panose="020B0604020202020204" pitchFamily="34"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42</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427671" y="2197816"/>
            <a:ext cx="10230929" cy="2257028"/>
          </a:xfrm>
          <a:prstGeom prst="rect">
            <a:avLst/>
          </a:prstGeom>
          <a:noFill/>
        </p:spPr>
        <p:txBody>
          <a:bodyPr wrap="square" rtlCol="0">
            <a:spAutoFit/>
          </a:bodyPr>
          <a:lstStyle/>
          <a:p>
            <a:pPr algn="l">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比如怎么可以对母亲有这么大的恶意</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spcBef>
                <a:spcPts val="1680"/>
              </a:spcBef>
              <a:spcAft>
                <a:spcPts val="1680"/>
              </a:spcAft>
            </a:pPr>
            <a:r>
              <a:rPr lang="zh-CN" altLang="zh-CN" sz="2800" b="1" dirty="0">
                <a:latin typeface="黑体" panose="02010609060101010101" pitchFamily="49" charset="-122"/>
                <a:ea typeface="黑体" panose="02010609060101010101" pitchFamily="49" charset="-122"/>
                <a:cs typeface="Arial" panose="020B0604020202020204" pitchFamily="34" charset="0"/>
              </a:rPr>
              <a:t>怎么可以对父亲有这种不道德的迷恋</a:t>
            </a:r>
            <a:endParaRPr lang="en-US" altLang="zh-CN" sz="2800" b="1" dirty="0">
              <a:latin typeface="黑体" panose="02010609060101010101" pitchFamily="49" charset="-122"/>
              <a:ea typeface="黑体" panose="02010609060101010101" pitchFamily="49" charset="-122"/>
              <a:cs typeface="Arial" panose="020B0604020202020204" pitchFamily="34" charset="0"/>
            </a:endParaRPr>
          </a:p>
          <a:p>
            <a:pPr algn="l">
              <a:spcBef>
                <a:spcPts val="1680"/>
              </a:spcBef>
              <a:spcAft>
                <a:spcPts val="1680"/>
              </a:spcAft>
            </a:pPr>
            <a:r>
              <a:rPr lang="zh-CN" altLang="en-US" sz="2800" b="1" dirty="0">
                <a:latin typeface="黑体" panose="02010609060101010101" pitchFamily="49" charset="-122"/>
                <a:ea typeface="黑体" panose="02010609060101010101" pitchFamily="49" charset="-122"/>
                <a:cs typeface="Arial" panose="020B0604020202020204" pitchFamily="34" charset="0"/>
              </a:rPr>
              <a:t>为何</a:t>
            </a:r>
            <a:r>
              <a:rPr lang="zh-CN" altLang="zh-CN" sz="2800" b="1" dirty="0">
                <a:latin typeface="黑体" panose="02010609060101010101" pitchFamily="49" charset="-122"/>
                <a:ea typeface="黑体" panose="02010609060101010101" pitchFamily="49" charset="-122"/>
                <a:cs typeface="Arial" panose="020B0604020202020204" pitchFamily="34" charset="0"/>
              </a:rPr>
              <a:t>无法和异性建立良好的关系等</a:t>
            </a:r>
          </a:p>
        </p:txBody>
      </p:sp>
    </p:spTree>
    <p:extLst>
      <p:ext uri="{BB962C8B-B14F-4D97-AF65-F5344CB8AC3E}">
        <p14:creationId xmlns:p14="http://schemas.microsoft.com/office/powerpoint/2010/main" val="4030343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第十三章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女性的受虐癖问题</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43</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56221" y="1845391"/>
            <a:ext cx="10230929" cy="3883755"/>
          </a:xfrm>
          <a:prstGeom prst="rect">
            <a:avLst/>
          </a:prstGeom>
          <a:noFill/>
        </p:spPr>
        <p:txBody>
          <a:bodyPr wrap="square" rtlCol="0">
            <a:spAutoFit/>
          </a:bodyPr>
          <a:lstStyle/>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男性平均体力要强于女性，尽管弱势与受虐癖不同，较弱的体力却可导致女性受虐地位的情感概念</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强奸的可能性同样可以引起女性被袭击，被制伏或者受伤的幻想。</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月经、处女膜破裂，分娩都是会导致流血甚至疼痛的过程，也可能成为受虐倾向发泄的出口。</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性交的生理差异也服务于受虐倾向的表达方式。性交中，女性角色容易被误解为受虐的一方，男性则为施虐者。</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p:txBody>
      </p:sp>
    </p:spTree>
    <p:extLst>
      <p:ext uri="{BB962C8B-B14F-4D97-AF65-F5344CB8AC3E}">
        <p14:creationId xmlns:p14="http://schemas.microsoft.com/office/powerpoint/2010/main" val="185956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第十三章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女性的受虐癖问题</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44</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075246" y="1619251"/>
            <a:ext cx="10230929" cy="4437753"/>
          </a:xfrm>
          <a:prstGeom prst="rect">
            <a:avLst/>
          </a:prstGeom>
          <a:noFill/>
        </p:spPr>
        <p:txBody>
          <a:bodyPr wrap="square" rtlCol="0">
            <a:spAutoFit/>
          </a:bodyPr>
          <a:lstStyle/>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受虐女性的精神分析经验：</a:t>
            </a:r>
            <a:endParaRPr lang="en-US" altLang="zh-CN" sz="2400" kern="100" dirty="0">
              <a:effectLst/>
              <a:latin typeface="黑体" panose="02010609060101010101" pitchFamily="49" charset="-122"/>
              <a:ea typeface="黑体" panose="02010609060101010101" pitchFamily="49" charset="-122"/>
              <a:cs typeface="Arial" panose="020B0604020202020204" pitchFamily="34" charset="0"/>
            </a:endParaRPr>
          </a:p>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抑制倾向的指示只管表现为强烈要求和挑衅；</a:t>
            </a:r>
            <a:endParaRPr lang="en-US" altLang="zh-CN" sz="2400" kern="100" dirty="0">
              <a:effectLst/>
              <a:latin typeface="黑体" panose="02010609060101010101" pitchFamily="49" charset="-122"/>
              <a:ea typeface="黑体" panose="02010609060101010101" pitchFamily="49" charset="-122"/>
              <a:cs typeface="Arial" panose="020B0604020202020204" pitchFamily="34" charset="0"/>
            </a:endParaRPr>
          </a:p>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一个觉得自己软弱、无助或者低人一等的人，并且在此基础上含蓄或明显地要求体谅及好处；</a:t>
            </a:r>
            <a:endParaRPr lang="en-US" altLang="zh-CN" sz="2400" kern="100" dirty="0">
              <a:effectLst/>
              <a:latin typeface="黑体" panose="02010609060101010101" pitchFamily="49" charset="-122"/>
              <a:ea typeface="黑体" panose="02010609060101010101" pitchFamily="49" charset="-122"/>
              <a:cs typeface="Arial" panose="020B0604020202020204" pitchFamily="34" charset="0"/>
            </a:endParaRPr>
          </a:p>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变得情绪化且对另一方有依赖型；</a:t>
            </a:r>
            <a:endParaRPr lang="en-US" altLang="zh-CN" sz="2400" kern="100" dirty="0">
              <a:effectLst/>
              <a:latin typeface="黑体" panose="02010609060101010101" pitchFamily="49" charset="-122"/>
              <a:ea typeface="黑体" panose="02010609060101010101" pitchFamily="49" charset="-122"/>
              <a:cs typeface="Arial" panose="020B0604020202020204" pitchFamily="34" charset="0"/>
            </a:endParaRPr>
          </a:p>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表现出一些倾向，包括愿意自我牺牲，听话顺从，感到被利用，对另一方充满责任感；</a:t>
            </a:r>
            <a:endParaRPr lang="en-US" altLang="zh-CN" sz="2400" kern="100" dirty="0">
              <a:effectLst/>
              <a:latin typeface="黑体" panose="02010609060101010101" pitchFamily="49" charset="-122"/>
              <a:ea typeface="黑体" panose="02010609060101010101" pitchFamily="49" charset="-122"/>
              <a:cs typeface="Arial" panose="020B0604020202020204" pitchFamily="34" charset="0"/>
            </a:endParaRPr>
          </a:p>
          <a:p>
            <a:pPr algn="just">
              <a:lnSpc>
                <a:spcPct val="150000"/>
              </a:lnSpc>
            </a:pPr>
            <a:r>
              <a:rPr lang="zh-CN" altLang="zh-CN" sz="2400" kern="100" dirty="0">
                <a:effectLst/>
                <a:latin typeface="黑体" panose="02010609060101010101" pitchFamily="49" charset="-122"/>
                <a:ea typeface="黑体" panose="02010609060101010101" pitchFamily="49" charset="-122"/>
                <a:cs typeface="Arial" panose="020B0604020202020204" pitchFamily="34" charset="0"/>
              </a:rPr>
              <a:t>利用软弱和无助去讨好和驯服另一半</a:t>
            </a:r>
            <a:endParaRPr lang="zh-CN" alt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72471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第十四章</a:t>
            </a:r>
            <a:r>
              <a:rPr lang="zh-CN" altLang="zh-CN" sz="28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女性青春期的人格变化</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45</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980535" y="2124076"/>
            <a:ext cx="10230929" cy="2775760"/>
          </a:xfrm>
          <a:prstGeom prst="rect">
            <a:avLst/>
          </a:prstGeom>
          <a:noFill/>
        </p:spPr>
        <p:txBody>
          <a:bodyPr wrap="square" rtlCol="0">
            <a:spAutoFit/>
          </a:bodyPr>
          <a:lstStyle/>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女孩会开始沉迷于一些高雅的活动，他们会很反感色情方面的东西</a:t>
            </a:r>
            <a:endParaRPr lang="en-US" altLang="zh-CN" sz="2400" b="1" dirty="0">
              <a:effectLst/>
              <a:latin typeface="黑体" panose="02010609060101010101" pitchFamily="49" charset="-122"/>
              <a:ea typeface="黑体" panose="02010609060101010101" pitchFamily="49" charset="-122"/>
              <a:cs typeface="Arial" panose="020B0604020202020204" pitchFamily="34" charset="0"/>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女孩变得沉迷于色情领域，失去对工作的兴趣和能力</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女孩在情感上变得“超然”，抱着“不在乎”的态度，不能把精力投入任何东西</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342900" lvl="0" indent="-342900">
              <a:lnSpc>
                <a:spcPct val="150000"/>
              </a:lnSpc>
              <a:buFont typeface="+mj-lt"/>
              <a:buAutoNum type="arabicPeriod"/>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女孩发展同性恋倾向</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p:txBody>
      </p:sp>
    </p:spTree>
    <p:extLst>
      <p:ext uri="{BB962C8B-B14F-4D97-AF65-F5344CB8AC3E}">
        <p14:creationId xmlns:p14="http://schemas.microsoft.com/office/powerpoint/2010/main" val="41839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第十四章</a:t>
            </a:r>
            <a:r>
              <a:rPr lang="zh-CN" altLang="zh-CN" sz="28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女性青春期的人格变化</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46</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913860" y="2320036"/>
            <a:ext cx="10230929" cy="1667764"/>
          </a:xfrm>
          <a:prstGeom prst="rect">
            <a:avLst/>
          </a:prstGeom>
          <a:noFill/>
        </p:spPr>
        <p:txBody>
          <a:bodyPr wrap="square" rtlCol="0">
            <a:spAutoFit/>
          </a:bodyPr>
          <a:lstStyle/>
          <a:p>
            <a:pPr marL="457200" indent="266700">
              <a:lnSpc>
                <a:spcPct val="150000"/>
              </a:lnSpc>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关于预防和治疗：</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457200" indent="266700">
              <a:lnSpc>
                <a:spcPct val="150000"/>
              </a:lnSpc>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预防只有从生命的最初几天开始才有效</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a:p>
            <a:pPr marL="457200" indent="266700">
              <a:lnSpc>
                <a:spcPct val="150000"/>
              </a:lnSpc>
            </a:pPr>
            <a:r>
              <a:rPr lang="zh-CN" altLang="zh-CN" sz="2400" b="1" dirty="0">
                <a:effectLst/>
                <a:latin typeface="黑体" panose="02010609060101010101" pitchFamily="49" charset="-122"/>
                <a:ea typeface="黑体" panose="02010609060101010101" pitchFamily="49" charset="-122"/>
                <a:cs typeface="Arial" panose="020B0604020202020204" pitchFamily="34" charset="0"/>
              </a:rPr>
              <a:t>生活可能是更好的治疗师</a:t>
            </a:r>
            <a:endParaRPr lang="zh-CN" altLang="zh-CN" sz="2400" dirty="0">
              <a:effectLst/>
              <a:latin typeface="黑体" panose="02010609060101010101" pitchFamily="49" charset="-122"/>
              <a:ea typeface="黑体" panose="02010609060101010101" pitchFamily="49" charset="-122"/>
              <a:cs typeface="宋体" panose="02010600030101010101" pitchFamily="2" charset="-122"/>
            </a:endParaRPr>
          </a:p>
        </p:txBody>
      </p:sp>
    </p:spTree>
    <p:extLst>
      <p:ext uri="{BB962C8B-B14F-4D97-AF65-F5344CB8AC3E}">
        <p14:creationId xmlns:p14="http://schemas.microsoft.com/office/powerpoint/2010/main" val="2100158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47</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866235" y="2141141"/>
            <a:ext cx="10230929" cy="3693319"/>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正常的爱与病态的爱之间的需求的区别：</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对健康的人来说，被他所尊敬或依赖的人爱、尊重和尊敬是很重要的，但对爱的病态需求是强迫性的，不分青红皂白的。</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贪得无厌，极端的嫉妒</a:t>
            </a:r>
            <a:r>
              <a:rPr lang="zh-CN" altLang="en-US" sz="2400" b="1" kern="100" dirty="0">
                <a:effectLst/>
                <a:latin typeface="Arial" panose="020B0604020202020204" pitchFamily="34" charset="0"/>
                <a:ea typeface="等线" panose="02010600030101010101" pitchFamily="2" charset="-122"/>
                <a:cs typeface="Arial" panose="020B0604020202020204" pitchFamily="34" charset="0"/>
              </a:rPr>
              <a:t>，</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“你必须只爱我”</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渴求无条件的爱，“你必须爱我，不管我怎么表现”</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对拒绝的极度敏感，所有的事情都看做是拒绝，并以强烈的仇恨来回应</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42746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48</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09135" y="1807766"/>
            <a:ext cx="10230929" cy="3914020"/>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为什么得到这些东西会如此困难？</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对爱的贪得无厌的需求，没有什么是足够的；</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没有能力去爱，并且意识不到自己没有能力去爱；</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非常害怕被拒绝，始终生活在恐惧之中，担心别人拒绝他。</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获得满足的方式：唤起对自己的爱的关注，（我很爱你，所以你也必须爱我）；请求怜悯，（强调自己的无助，软弱和不行，才能达成所愿）以及他的威胁（爱我，否则我就杀了你）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3251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49</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285335" y="2103041"/>
            <a:ext cx="10230929" cy="2252027"/>
          </a:xfrm>
          <a:prstGeom prst="rect">
            <a:avLst/>
          </a:prstGeom>
          <a:noFill/>
        </p:spPr>
        <p:txBody>
          <a:bodyPr wrap="square" rtlCol="0">
            <a:spAutoFit/>
          </a:bodyPr>
          <a:lstStyle/>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获得满足的方式：</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唤起对自己的爱的关注</a:t>
            </a:r>
            <a:r>
              <a:rPr lang="zh-CN" altLang="en-US" sz="2400" b="1" dirty="0">
                <a:effectLst/>
                <a:latin typeface="Arial" panose="020B0604020202020204" pitchFamily="34" charset="0"/>
                <a:ea typeface="等线" panose="02010600030101010101" pitchFamily="2" charset="-122"/>
                <a:cs typeface="Arial" panose="020B0604020202020204" pitchFamily="34" charset="0"/>
              </a:rPr>
              <a:t>：</a:t>
            </a:r>
            <a:r>
              <a:rPr lang="zh-CN" altLang="zh-CN" sz="2400" b="1" dirty="0">
                <a:effectLst/>
                <a:latin typeface="Arial" panose="020B0604020202020204" pitchFamily="34" charset="0"/>
                <a:ea typeface="等线" panose="02010600030101010101" pitchFamily="2" charset="-122"/>
                <a:cs typeface="Arial" panose="020B0604020202020204" pitchFamily="34" charset="0"/>
              </a:rPr>
              <a:t>（我很爱你，所以你也必须爱我）；</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zh-CN" sz="2400" b="1" dirty="0">
                <a:effectLst/>
                <a:latin typeface="Arial" panose="020B0604020202020204" pitchFamily="34" charset="0"/>
                <a:ea typeface="等线" panose="02010600030101010101" pitchFamily="2" charset="-122"/>
                <a:cs typeface="Arial" panose="020B0604020202020204" pitchFamily="34" charset="0"/>
              </a:rPr>
              <a:t>请求怜悯</a:t>
            </a:r>
            <a:r>
              <a:rPr lang="zh-CN" altLang="en-US" sz="2400" b="1" dirty="0">
                <a:effectLst/>
                <a:latin typeface="Arial" panose="020B0604020202020204" pitchFamily="34" charset="0"/>
                <a:ea typeface="等线" panose="02010600030101010101" pitchFamily="2" charset="-122"/>
                <a:cs typeface="Arial" panose="020B0604020202020204" pitchFamily="34" charset="0"/>
              </a:rPr>
              <a:t>：</a:t>
            </a:r>
            <a:r>
              <a:rPr lang="zh-CN" altLang="zh-CN" sz="2400" b="1" dirty="0">
                <a:effectLst/>
                <a:latin typeface="Arial" panose="020B0604020202020204" pitchFamily="34" charset="0"/>
                <a:ea typeface="等线" panose="02010600030101010101" pitchFamily="2" charset="-122"/>
                <a:cs typeface="Arial" panose="020B0604020202020204" pitchFamily="34" charset="0"/>
              </a:rPr>
              <a:t>（强调自己的无助，软弱和不行，才能达成所愿）</a:t>
            </a:r>
            <a:endParaRPr lang="en-US" altLang="zh-CN" sz="2400" b="1" dirty="0">
              <a:effectLst/>
              <a:latin typeface="Arial" panose="020B0604020202020204" pitchFamily="34" charset="0"/>
              <a:ea typeface="等线" panose="02010600030101010101" pitchFamily="2" charset="-122"/>
              <a:cs typeface="Arial" panose="020B0604020202020204" pitchFamily="34" charset="0"/>
            </a:endParaRPr>
          </a:p>
          <a:p>
            <a:pPr>
              <a:lnSpc>
                <a:spcPct val="150000"/>
              </a:lnSpc>
            </a:pPr>
            <a:r>
              <a:rPr lang="zh-CN" altLang="en-US" sz="2400" b="1" dirty="0">
                <a:latin typeface="Arial" panose="020B0604020202020204" pitchFamily="34" charset="0"/>
                <a:ea typeface="等线" panose="02010600030101010101" pitchFamily="2" charset="-122"/>
                <a:cs typeface="Arial" panose="020B0604020202020204" pitchFamily="34" charset="0"/>
              </a:rPr>
              <a:t>威胁</a:t>
            </a:r>
            <a:r>
              <a:rPr lang="zh-CN" altLang="en-US" sz="2400" b="1" dirty="0">
                <a:effectLst/>
                <a:latin typeface="Arial" panose="020B0604020202020204" pitchFamily="34" charset="0"/>
                <a:ea typeface="等线" panose="02010600030101010101" pitchFamily="2" charset="-122"/>
                <a:cs typeface="Arial" panose="020B0604020202020204" pitchFamily="34" charset="0"/>
              </a:rPr>
              <a:t>：</a:t>
            </a:r>
            <a:r>
              <a:rPr lang="zh-CN" altLang="zh-CN" sz="2400" b="1" dirty="0">
                <a:effectLst/>
                <a:latin typeface="Arial" panose="020B0604020202020204" pitchFamily="34" charset="0"/>
                <a:ea typeface="等线" panose="02010600030101010101" pitchFamily="2" charset="-122"/>
                <a:cs typeface="Arial" panose="020B0604020202020204" pitchFamily="34" charset="0"/>
              </a:rPr>
              <a:t>（爱我，否则我就杀了你）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7806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D86C9-A48D-6D0C-72FD-6FA7E6E4CA39}"/>
              </a:ext>
            </a:extLst>
          </p:cNvPr>
          <p:cNvSpPr>
            <a:spLocks noGrp="1"/>
          </p:cNvSpPr>
          <p:nvPr>
            <p:ph type="title"/>
          </p:nvPr>
        </p:nvSpPr>
        <p:spPr>
          <a:xfrm>
            <a:off x="400050" y="746125"/>
            <a:ext cx="4305300" cy="1019175"/>
          </a:xfrm>
        </p:spPr>
        <p:txBody>
          <a:bodyPr>
            <a:normAutofit fontScale="90000"/>
          </a:bodyPr>
          <a:lstStyle/>
          <a:p>
            <a:r>
              <a:rPr lang="zh-CN" altLang="zh-CN" sz="4000" b="1" kern="1200" dirty="0">
                <a:solidFill>
                  <a:srgbClr val="333333"/>
                </a:solidFill>
                <a:effectLst/>
                <a:latin typeface="Helvetica Neue"/>
                <a:ea typeface="等线" panose="02010600030101010101" pitchFamily="2" charset="-122"/>
                <a:cs typeface="Times New Roman" panose="02020603050405020304" pitchFamily="18" charset="0"/>
              </a:rPr>
              <a:t>神经质性格</a:t>
            </a:r>
            <a:br>
              <a:rPr lang="zh-CN" altLang="zh-CN" sz="1800" dirty="0">
                <a:effectLst/>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15" name="页脚占位符 14">
            <a:extLst>
              <a:ext uri="{FF2B5EF4-FFF2-40B4-BE49-F238E27FC236}">
                <a16:creationId xmlns:a16="http://schemas.microsoft.com/office/drawing/2014/main" id="{B67E6C53-486D-5C9F-AEB5-CE03BA0F2DAB}"/>
              </a:ext>
            </a:extLst>
          </p:cNvPr>
          <p:cNvSpPr>
            <a:spLocks noGrp="1"/>
          </p:cNvSpPr>
          <p:nvPr>
            <p:ph type="ftr" sz="quarter" idx="10"/>
          </p:nvPr>
        </p:nvSpPr>
        <p:spPr/>
        <p:txBody>
          <a:bodyPr/>
          <a:lstStyle/>
          <a:p>
            <a:pPr rtl="0"/>
            <a:r>
              <a:rPr lang="zh-CN"/>
              <a:t>演示文稿标题</a:t>
            </a:r>
            <a:endParaRPr lang="zh-CN" dirty="0"/>
          </a:p>
        </p:txBody>
      </p:sp>
      <p:sp>
        <p:nvSpPr>
          <p:cNvPr id="16" name="灯片编号占位符 15">
            <a:extLst>
              <a:ext uri="{FF2B5EF4-FFF2-40B4-BE49-F238E27FC236}">
                <a16:creationId xmlns:a16="http://schemas.microsoft.com/office/drawing/2014/main" id="{35605D1D-12FB-40FD-3621-A60DE57491CA}"/>
              </a:ext>
            </a:extLst>
          </p:cNvPr>
          <p:cNvSpPr>
            <a:spLocks noGrp="1"/>
          </p:cNvSpPr>
          <p:nvPr>
            <p:ph type="sldNum" sz="quarter" idx="11"/>
          </p:nvPr>
        </p:nvSpPr>
        <p:spPr/>
        <p:txBody>
          <a:bodyPr/>
          <a:lstStyle/>
          <a:p>
            <a:pPr rtl="0"/>
            <a:fld id="{294A09A9-5501-47C1-A89A-A340965A2BE2}" type="slidenum">
              <a:rPr lang="en-US" altLang="zh-CN" smtClean="0"/>
              <a:pPr rtl="0"/>
              <a:t>5</a:t>
            </a:fld>
            <a:endParaRPr lang="zh-CN" dirty="0"/>
          </a:p>
        </p:txBody>
      </p:sp>
      <p:sp>
        <p:nvSpPr>
          <p:cNvPr id="17" name="文本框 16">
            <a:extLst>
              <a:ext uri="{FF2B5EF4-FFF2-40B4-BE49-F238E27FC236}">
                <a16:creationId xmlns:a16="http://schemas.microsoft.com/office/drawing/2014/main" id="{F317E13F-CD25-B84E-8FDF-74E765081F46}"/>
              </a:ext>
            </a:extLst>
          </p:cNvPr>
          <p:cNvSpPr txBox="1"/>
          <p:nvPr/>
        </p:nvSpPr>
        <p:spPr>
          <a:xfrm>
            <a:off x="1300162" y="1472862"/>
            <a:ext cx="9844088" cy="4216539"/>
          </a:xfrm>
          <a:prstGeom prst="rect">
            <a:avLst/>
          </a:prstGeom>
          <a:noFill/>
        </p:spPr>
        <p:txBody>
          <a:bodyPr wrap="square" rtlCol="0">
            <a:spAutoFit/>
          </a:bodyPr>
          <a:lstStyle/>
          <a:p>
            <a:pPr marL="342900" lvl="0" indent="-342900">
              <a:lnSpc>
                <a:spcPct val="150000"/>
              </a:lnSpc>
              <a:buFont typeface="Arial" panose="020B0604020202020204" pitchFamily="34" charset="0"/>
              <a:buChar char="•"/>
              <a:tabLst>
                <a:tab pos="457200" algn="l"/>
              </a:tabLst>
            </a:pP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依从性格（</a:t>
            </a:r>
            <a:r>
              <a:rPr lang="en-US" altLang="zh-CN" sz="2400" kern="1200" dirty="0">
                <a:solidFill>
                  <a:srgbClr val="333333"/>
                </a:solidFill>
                <a:effectLst/>
                <a:latin typeface="Helvetica Neue"/>
                <a:ea typeface="等线" panose="02010600030101010101" pitchFamily="2" charset="-122"/>
                <a:cs typeface="Times New Roman" panose="02020603050405020304" pitchFamily="18" charset="0"/>
              </a:rPr>
              <a:t>compliant character</a:t>
            </a: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）：指个体缺乏独立，强烈需求别人的关爱，依赖别人情感支持的性格；在表面上是亲近，而在潜意识中却是借依从消除焦虑感。</a:t>
            </a:r>
            <a:endParaRPr lang="zh-CN" altLang="zh-CN" sz="2400" dirty="0">
              <a:effectLst/>
              <a:latin typeface="宋体" panose="02010600030101010101" pitchFamily="2" charset="-122"/>
              <a:ea typeface="宋体" panose="02010600030101010101" pitchFamily="2" charset="-122"/>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攻击性格（</a:t>
            </a:r>
            <a:r>
              <a:rPr lang="en-US" altLang="zh-CN" sz="2400" kern="1200" dirty="0">
                <a:solidFill>
                  <a:srgbClr val="333333"/>
                </a:solidFill>
                <a:effectLst/>
                <a:latin typeface="Helvetica Neue"/>
                <a:ea typeface="等线" panose="02010600030101010101" pitchFamily="2" charset="-122"/>
                <a:cs typeface="Times New Roman" panose="02020603050405020304" pitchFamily="18" charset="0"/>
              </a:rPr>
              <a:t>aggressive character</a:t>
            </a: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）：指个体对人持敌对攻击态度，以此树立自己的优越感，来应对自卑和焦虑。</a:t>
            </a:r>
            <a:endParaRPr lang="zh-CN" altLang="zh-CN" sz="2400" dirty="0">
              <a:effectLst/>
              <a:latin typeface="宋体" panose="02010600030101010101" pitchFamily="2" charset="-122"/>
              <a:ea typeface="宋体" panose="02010600030101010101" pitchFamily="2" charset="-122"/>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离群性格（</a:t>
            </a:r>
            <a:r>
              <a:rPr lang="en-US" altLang="zh-CN" sz="2400" kern="1200" dirty="0">
                <a:solidFill>
                  <a:srgbClr val="333333"/>
                </a:solidFill>
                <a:effectLst/>
                <a:latin typeface="Helvetica Neue"/>
                <a:ea typeface="等线" panose="02010600030101010101" pitchFamily="2" charset="-122"/>
                <a:cs typeface="Times New Roman" panose="02020603050405020304" pitchFamily="18" charset="0"/>
              </a:rPr>
              <a:t>detached character</a:t>
            </a:r>
            <a:r>
              <a:rPr lang="zh-CN" altLang="zh-CN" sz="2400" kern="1200" dirty="0">
                <a:solidFill>
                  <a:srgbClr val="333333"/>
                </a:solidFill>
                <a:effectLst/>
                <a:latin typeface="Helvetica Neue"/>
                <a:ea typeface="等线" panose="02010600030101010101" pitchFamily="2" charset="-122"/>
                <a:cs typeface="Times New Roman" panose="02020603050405020304" pitchFamily="18" charset="0"/>
              </a:rPr>
              <a:t>）：指个体不与人亲近的性格；表面上是独善其身，而潜意识中却是对人际感情敏感，借离群以保安全。</a:t>
            </a:r>
            <a:endParaRPr lang="zh-CN" altLang="zh-CN" sz="2400" dirty="0">
              <a:effectLst/>
              <a:latin typeface="宋体" panose="02010600030101010101" pitchFamily="2" charset="-122"/>
              <a:ea typeface="宋体" panose="02010600030101010101" pitchFamily="2" charset="-122"/>
              <a:cs typeface="Times New Roman" panose="02020603050405020304" pitchFamily="18" charset="0"/>
            </a:endParaRPr>
          </a:p>
          <a:p>
            <a:endParaRPr lang="zh-CN" altLang="en-US" sz="1600" dirty="0"/>
          </a:p>
        </p:txBody>
      </p:sp>
    </p:spTree>
    <p:extLst>
      <p:ext uri="{BB962C8B-B14F-4D97-AF65-F5344CB8AC3E}">
        <p14:creationId xmlns:p14="http://schemas.microsoft.com/office/powerpoint/2010/main" val="2315366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50</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980535" y="2112566"/>
            <a:ext cx="10230929" cy="2806025"/>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如何理解</a:t>
            </a:r>
            <a:r>
              <a:rPr lang="zh-CN" altLang="zh-CN" sz="24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en-US" sz="2400" b="1" kern="100" dirty="0">
                <a:latin typeface="Arial" panose="020B0604020202020204" pitchFamily="34" charset="0"/>
                <a:ea typeface="等线" panose="02010600030101010101" pitchFamily="2" charset="-122"/>
                <a:cs typeface="Arial" panose="020B0604020202020204" pitchFamily="34" charset="0"/>
              </a:rPr>
              <a:t>弗洛伊德</a:t>
            </a:r>
            <a:r>
              <a:rPr lang="en-US" altLang="zh-CN" sz="2400" b="1" kern="100" dirty="0">
                <a:latin typeface="Arial" panose="020B0604020202020204" pitchFamily="34" charset="0"/>
                <a:ea typeface="等线" panose="02010600030101010101" pitchFamily="2" charset="-122"/>
                <a:cs typeface="Arial" panose="020B0604020202020204" pitchFamily="34" charset="0"/>
              </a:rPr>
              <a:t>-----</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早期成长过程中，没有从母亲那里得到足够的爱和温暖，对母爱的持久渴望的表现；早在童年时期他就被类似强制性地束缚在母亲身上</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霍尼的解释</a:t>
            </a:r>
            <a:r>
              <a:rPr lang="en-US" altLang="zh-CN" sz="2400" b="1" kern="100" dirty="0">
                <a:effectLst/>
                <a:latin typeface="Arial" panose="020B0604020202020204" pitchFamily="34" charset="0"/>
                <a:ea typeface="等线" panose="02010600030101010101" pitchFamily="2" charset="-122"/>
                <a:cs typeface="Times New Roman" panose="02020603050405020304" pitchFamily="18" charset="0"/>
              </a:rPr>
              <a:t>-----</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对爱的病态需求时特别强烈的自恋特征的表现，这些人是以自我为中心，把自己当做最大的敌人，通常他们完全蔑视自己</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3111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51</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980535" y="2030790"/>
            <a:ext cx="10230929" cy="3914020"/>
          </a:xfrm>
          <a:prstGeom prst="rect">
            <a:avLst/>
          </a:prstGeom>
          <a:noFill/>
        </p:spPr>
        <p:txBody>
          <a:bodyPr wrap="square" rtlCol="0">
            <a:spAutoFit/>
          </a:bodyPr>
          <a:lstStyle/>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从整体看这个现象，只是一个现象的不同表现和表达。</a:t>
            </a:r>
            <a:endParaRPr lang="en-US" altLang="zh-CN" sz="24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这些人在经受着增加的基本焦虑，无休止地寻找爱只是另一种减轻这种焦虑的尝试。当</a:t>
            </a:r>
            <a:r>
              <a:rPr lang="zh-CN" altLang="en-US" sz="2400" b="1" kern="100" dirty="0">
                <a:effectLst/>
                <a:latin typeface="Arial" panose="020B0604020202020204" pitchFamily="34" charset="0"/>
                <a:ea typeface="等线" panose="02010600030101010101" pitchFamily="2" charset="-122"/>
                <a:cs typeface="Arial" panose="020B0604020202020204" pitchFamily="34" charset="0"/>
              </a:rPr>
              <a:t>患者受到</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来自某种特定焦虑的压力时，他们对爱的需求就会增加。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基本焦虑</a:t>
            </a:r>
            <a:r>
              <a:rPr lang="en-US" altLang="zh-CN" sz="2400" b="1" kern="100" dirty="0">
                <a:effectLst/>
                <a:latin typeface="Arial" panose="020B0604020202020204" pitchFamily="34" charset="0"/>
                <a:ea typeface="等线" panose="02010600030101010101" pitchFamily="2" charset="-122"/>
                <a:cs typeface="Times New Roman" panose="02020603050405020304" pitchFamily="18" charset="0"/>
              </a:rPr>
              <a:t>:</a:t>
            </a:r>
            <a:r>
              <a:rPr lang="zh-CN" altLang="zh-CN" sz="2400" b="1" kern="100" dirty="0">
                <a:effectLst/>
                <a:latin typeface="Arial" panose="020B0604020202020204" pitchFamily="34" charset="0"/>
                <a:ea typeface="等线" panose="02010600030101010101" pitchFamily="2" charset="-122"/>
                <a:cs typeface="Arial" panose="020B0604020202020204" pitchFamily="34" charset="0"/>
              </a:rPr>
              <a:t>从生物焦虑（对生物的害怕）的意义上说，它是一种普遍的人类现象。在神经症患者中，这种焦虑会增加，即一个充满敌意和无法抵抗的世界里的一种无助的感觉。</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4324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7348E-ECAB-F8B3-804F-E140A5C7151D}"/>
              </a:ext>
            </a:extLst>
          </p:cNvPr>
          <p:cNvSpPr>
            <a:spLocks noGrp="1"/>
          </p:cNvSpPr>
          <p:nvPr>
            <p:ph type="title"/>
          </p:nvPr>
        </p:nvSpPr>
        <p:spPr>
          <a:xfrm>
            <a:off x="2588132" y="706877"/>
            <a:ext cx="5984367" cy="912374"/>
          </a:xfrm>
        </p:spPr>
        <p:txBody>
          <a:bodyPr>
            <a:normAutofit/>
          </a:bodyPr>
          <a:lstStyle/>
          <a:p>
            <a:pPr algn="just"/>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第十五章</a:t>
            </a:r>
            <a:r>
              <a:rPr lang="zh-CN" altLang="zh-CN" sz="3200" b="1" kern="100" dirty="0">
                <a:effectLst/>
                <a:latin typeface="等线" panose="02010600030101010101" pitchFamily="2" charset="-122"/>
                <a:ea typeface="Arial" panose="020B0604020202020204" pitchFamily="34" charset="0"/>
                <a:cs typeface="Times New Roman" panose="02020603050405020304" pitchFamily="18" charset="0"/>
              </a:rPr>
              <a:t>  </a:t>
            </a:r>
            <a:r>
              <a:rPr lang="zh-CN" altLang="zh-CN" sz="3200" b="1" kern="100" dirty="0">
                <a:effectLst/>
                <a:latin typeface="Arial" panose="020B0604020202020204" pitchFamily="34" charset="0"/>
                <a:ea typeface="等线" panose="02010600030101010101" pitchFamily="2" charset="-122"/>
                <a:cs typeface="Arial" panose="020B0604020202020204" pitchFamily="34" charset="0"/>
              </a:rPr>
              <a:t>对爱的病态需求</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页脚占位符 6">
            <a:extLst>
              <a:ext uri="{FF2B5EF4-FFF2-40B4-BE49-F238E27FC236}">
                <a16:creationId xmlns:a16="http://schemas.microsoft.com/office/drawing/2014/main" id="{53D4DF84-B012-5F08-8448-B8B6315D6495}"/>
              </a:ext>
            </a:extLst>
          </p:cNvPr>
          <p:cNvSpPr>
            <a:spLocks noGrp="1"/>
          </p:cNvSpPr>
          <p:nvPr>
            <p:ph type="ftr" sz="quarter" idx="11"/>
          </p:nvPr>
        </p:nvSpPr>
        <p:spPr/>
        <p:txBody>
          <a:body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3BE0732B-B7B2-28CA-E10C-C52EC963B129}"/>
              </a:ext>
            </a:extLst>
          </p:cNvPr>
          <p:cNvSpPr>
            <a:spLocks noGrp="1"/>
          </p:cNvSpPr>
          <p:nvPr>
            <p:ph type="sldNum" sz="quarter" idx="12"/>
          </p:nvPr>
        </p:nvSpPr>
        <p:spPr/>
        <p:txBody>
          <a:bodyPr/>
          <a:lstStyle/>
          <a:p>
            <a:pPr rtl="0"/>
            <a:fld id="{294A09A9-5501-47C1-A89A-A340965A2BE2}" type="slidenum">
              <a:rPr lang="en-US" altLang="zh-CN" smtClean="0"/>
              <a:t>52</a:t>
            </a:fld>
            <a:endParaRPr lang="zh-CN" dirty="0"/>
          </a:p>
        </p:txBody>
      </p:sp>
      <p:sp>
        <p:nvSpPr>
          <p:cNvPr id="11" name="文本框 10">
            <a:extLst>
              <a:ext uri="{FF2B5EF4-FFF2-40B4-BE49-F238E27FC236}">
                <a16:creationId xmlns:a16="http://schemas.microsoft.com/office/drawing/2014/main" id="{60EB141E-7C44-F7EA-2014-5EE43868B612}"/>
              </a:ext>
            </a:extLst>
          </p:cNvPr>
          <p:cNvSpPr txBox="1"/>
          <p:nvPr/>
        </p:nvSpPr>
        <p:spPr>
          <a:xfrm>
            <a:off x="1752329" y="2446167"/>
            <a:ext cx="9191895" cy="1965666"/>
          </a:xfrm>
          <a:prstGeom prst="rect">
            <a:avLst/>
          </a:prstGeom>
          <a:noFill/>
        </p:spPr>
        <p:txBody>
          <a:bodyPr wrap="square" rtlCol="0">
            <a:spAutoFit/>
          </a:bodyPr>
          <a:lstStyle/>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在我们的文化中，最重要的神经症冲突</a:t>
            </a:r>
            <a:r>
              <a:rPr lang="zh-CN" altLang="en-US" sz="2800" b="1" kern="100" dirty="0">
                <a:effectLst/>
                <a:latin typeface="Arial" panose="020B0604020202020204" pitchFamily="34" charset="0"/>
                <a:ea typeface="等线" panose="02010600030101010101" pitchFamily="2" charset="-122"/>
                <a:cs typeface="Arial" panose="020B0604020202020204" pitchFamily="34" charset="0"/>
              </a:rPr>
              <a:t>是</a:t>
            </a: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在任何情况下都想成为第一的强迫性、不顾及他人的欲望，</a:t>
            </a:r>
            <a:endParaRPr lang="en-US" altLang="zh-CN" sz="2800" b="1" kern="100" dirty="0">
              <a:effectLst/>
              <a:latin typeface="Arial" panose="020B0604020202020204" pitchFamily="34" charset="0"/>
              <a:ea typeface="等线" panose="02010600030101010101" pitchFamily="2" charset="-122"/>
              <a:cs typeface="Arial" panose="020B0604020202020204" pitchFamily="34" charset="0"/>
            </a:endParaRPr>
          </a:p>
          <a:p>
            <a:pPr algn="just">
              <a:lnSpc>
                <a:spcPct val="150000"/>
              </a:lnSpc>
            </a:pPr>
            <a:r>
              <a:rPr lang="zh-CN" altLang="zh-CN" sz="2800" b="1" kern="100" dirty="0">
                <a:effectLst/>
                <a:latin typeface="Arial" panose="020B0604020202020204" pitchFamily="34" charset="0"/>
                <a:ea typeface="等线" panose="02010600030101010101" pitchFamily="2" charset="-122"/>
                <a:cs typeface="Arial" panose="020B0604020202020204" pitchFamily="34" charset="0"/>
              </a:rPr>
              <a:t>与同时需要被所有人爱之间的冲突</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3156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zh-CN"/>
            </a:defPPr>
          </a:lstStyle>
          <a:p>
            <a:pPr rtl="0"/>
            <a:r>
              <a:rPr lang="zh-CN"/>
              <a:t>谢谢</a:t>
            </a:r>
          </a:p>
        </p:txBody>
      </p:sp>
      <p:sp>
        <p:nvSpPr>
          <p:cNvPr id="5" name="内容占位符 4">
            <a:extLst>
              <a:ext uri="{FF2B5EF4-FFF2-40B4-BE49-F238E27FC236}">
                <a16:creationId xmlns:a16="http://schemas.microsoft.com/office/drawing/2014/main" id="{AAF5CF3F-E5EF-5769-3F83-24ADB4412BBF}"/>
              </a:ext>
            </a:extLst>
          </p:cNvPr>
          <p:cNvSpPr>
            <a:spLocks noGrp="1"/>
          </p:cNvSpPr>
          <p:nvPr>
            <p:ph idx="1"/>
          </p:nvPr>
        </p:nvSpPr>
        <p:spPr>
          <a:xfrm>
            <a:off x="7954137" y="1373505"/>
            <a:ext cx="3277054" cy="2843784"/>
          </a:xfrm>
        </p:spPr>
        <p:txBody>
          <a:bodyPr rtlCol="0">
            <a:normAutofit fontScale="92500"/>
          </a:bodyPr>
          <a:lstStyle>
            <a:defPPr>
              <a:defRPr lang="zh-CN"/>
            </a:defPPr>
          </a:lstStyle>
          <a:p>
            <a:pPr rtl="0"/>
            <a:r>
              <a:rPr lang="zh-CN" altLang="en-US" sz="3200" b="1" dirty="0"/>
              <a:t>一个人要想真正成长，必须在洞悉自己，并坦然接受的同时又有所追求。</a:t>
            </a:r>
            <a:endParaRPr lang="zh-CN" sz="3200" b="1" dirty="0"/>
          </a:p>
        </p:txBody>
      </p:sp>
    </p:spTree>
    <p:extLst>
      <p:ext uri="{BB962C8B-B14F-4D97-AF65-F5344CB8AC3E}">
        <p14:creationId xmlns:p14="http://schemas.microsoft.com/office/powerpoint/2010/main" val="279025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9F36BD-17C8-1CEC-C282-7C1EF365575B}"/>
              </a:ext>
            </a:extLst>
          </p:cNvPr>
          <p:cNvSpPr>
            <a:spLocks noGrp="1"/>
          </p:cNvSpPr>
          <p:nvPr>
            <p:ph type="title"/>
          </p:nvPr>
        </p:nvSpPr>
        <p:spPr>
          <a:xfrm>
            <a:off x="381000" y="381001"/>
            <a:ext cx="3962400" cy="971550"/>
          </a:xfrm>
        </p:spPr>
        <p:txBody>
          <a:bodyPr>
            <a:normAutofit/>
          </a:bodyPr>
          <a:lstStyle/>
          <a:p>
            <a:r>
              <a:rPr lang="zh-CN" altLang="zh-CN" sz="3600" b="1" kern="1200" dirty="0">
                <a:solidFill>
                  <a:srgbClr val="333333"/>
                </a:solidFill>
                <a:effectLst/>
                <a:latin typeface="Helvetica Neue"/>
                <a:ea typeface="等线" panose="02010600030101010101" pitchFamily="2" charset="-122"/>
                <a:cs typeface="Times New Roman" panose="02020603050405020304" pitchFamily="18" charset="0"/>
              </a:rPr>
              <a:t>自我认识</a:t>
            </a:r>
            <a:endParaRPr lang="zh-CN" altLang="en-US" sz="7200" b="1" dirty="0"/>
          </a:p>
        </p:txBody>
      </p:sp>
      <p:sp>
        <p:nvSpPr>
          <p:cNvPr id="15" name="页脚占位符 14">
            <a:extLst>
              <a:ext uri="{FF2B5EF4-FFF2-40B4-BE49-F238E27FC236}">
                <a16:creationId xmlns:a16="http://schemas.microsoft.com/office/drawing/2014/main" id="{4AA37EA7-C3D2-5D8A-5CD3-999E065D04E4}"/>
              </a:ext>
            </a:extLst>
          </p:cNvPr>
          <p:cNvSpPr>
            <a:spLocks noGrp="1"/>
          </p:cNvSpPr>
          <p:nvPr>
            <p:ph type="ftr" sz="quarter" idx="10"/>
          </p:nvPr>
        </p:nvSpPr>
        <p:spPr/>
        <p:txBody>
          <a:bodyPr/>
          <a:lstStyle/>
          <a:p>
            <a:pPr rtl="0"/>
            <a:r>
              <a:rPr lang="zh-CN"/>
              <a:t>演示文稿标题</a:t>
            </a:r>
            <a:endParaRPr lang="zh-CN" dirty="0"/>
          </a:p>
        </p:txBody>
      </p:sp>
      <p:sp>
        <p:nvSpPr>
          <p:cNvPr id="16" name="灯片编号占位符 15">
            <a:extLst>
              <a:ext uri="{FF2B5EF4-FFF2-40B4-BE49-F238E27FC236}">
                <a16:creationId xmlns:a16="http://schemas.microsoft.com/office/drawing/2014/main" id="{FAEE5098-E1F6-8980-0F26-930EDDB5057E}"/>
              </a:ext>
            </a:extLst>
          </p:cNvPr>
          <p:cNvSpPr>
            <a:spLocks noGrp="1"/>
          </p:cNvSpPr>
          <p:nvPr>
            <p:ph type="sldNum" sz="quarter" idx="11"/>
          </p:nvPr>
        </p:nvSpPr>
        <p:spPr/>
        <p:txBody>
          <a:bodyPr/>
          <a:lstStyle/>
          <a:p>
            <a:pPr rtl="0"/>
            <a:fld id="{294A09A9-5501-47C1-A89A-A340965A2BE2}" type="slidenum">
              <a:rPr lang="en-US" altLang="zh-CN" smtClean="0"/>
              <a:pPr rtl="0"/>
              <a:t>6</a:t>
            </a:fld>
            <a:endParaRPr lang="zh-CN" dirty="0"/>
          </a:p>
        </p:txBody>
      </p:sp>
      <p:sp>
        <p:nvSpPr>
          <p:cNvPr id="3" name="文本框 2">
            <a:extLst>
              <a:ext uri="{FF2B5EF4-FFF2-40B4-BE49-F238E27FC236}">
                <a16:creationId xmlns:a16="http://schemas.microsoft.com/office/drawing/2014/main" id="{F504AE6E-C314-9D32-C107-4B11631C1E60}"/>
              </a:ext>
            </a:extLst>
          </p:cNvPr>
          <p:cNvSpPr txBox="1"/>
          <p:nvPr/>
        </p:nvSpPr>
        <p:spPr>
          <a:xfrm>
            <a:off x="1809750" y="1422262"/>
            <a:ext cx="8972550" cy="4247317"/>
          </a:xfrm>
          <a:prstGeom prst="rect">
            <a:avLst/>
          </a:prstGeom>
          <a:noFill/>
        </p:spPr>
        <p:txBody>
          <a:bodyPr wrap="square" rtlCol="0">
            <a:spAutoFit/>
          </a:bodyPr>
          <a:lstStyle/>
          <a:p>
            <a:pPr marL="342900" lvl="0" indent="-342900">
              <a:lnSpc>
                <a:spcPct val="150000"/>
              </a:lnSpc>
              <a:buFont typeface="Arial" panose="020B0604020202020204" pitchFamily="34" charset="0"/>
              <a:buChar char="•"/>
              <a:tabLst>
                <a:tab pos="457200" algn="l"/>
              </a:tabLst>
            </a:pP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现实的自我（</a:t>
            </a:r>
            <a:r>
              <a:rPr lang="en-US" altLang="zh-CN" sz="2800" kern="1200" dirty="0">
                <a:solidFill>
                  <a:srgbClr val="333333"/>
                </a:solidFill>
                <a:effectLst/>
                <a:latin typeface="Helvetica Neue"/>
                <a:ea typeface="等线" panose="02010600030101010101" pitchFamily="2" charset="-122"/>
                <a:cs typeface="Times New Roman" panose="02020603050405020304" pitchFamily="18" charset="0"/>
              </a:rPr>
              <a:t>actual self</a:t>
            </a: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）：指个人某时某地身心特征的综合，即个人的实际面貌。</a:t>
            </a:r>
            <a:endParaRPr lang="zh-CN" altLang="zh-CN" sz="2800" dirty="0">
              <a:effectLst/>
              <a:latin typeface="宋体" panose="02010600030101010101" pitchFamily="2" charset="-122"/>
              <a:ea typeface="宋体" panose="02010600030101010101" pitchFamily="2" charset="-122"/>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en-US" altLang="zh-CN" sz="2800" kern="1200" dirty="0">
                <a:solidFill>
                  <a:srgbClr val="333333"/>
                </a:solidFill>
                <a:effectLst/>
                <a:latin typeface="Helvetica Neue"/>
                <a:ea typeface="等线" panose="02010600030101010101" pitchFamily="2" charset="-122"/>
                <a:cs typeface="Times New Roman" panose="02020603050405020304" pitchFamily="18" charset="0"/>
              </a:rPr>
              <a:t>“</a:t>
            </a: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真正的</a:t>
            </a:r>
            <a:r>
              <a:rPr lang="en-US" altLang="zh-CN" sz="2800" kern="1200" dirty="0">
                <a:solidFill>
                  <a:srgbClr val="333333"/>
                </a:solidFill>
                <a:effectLst/>
                <a:latin typeface="Helvetica Neue"/>
                <a:ea typeface="等线" panose="02010600030101010101" pitchFamily="2" charset="-122"/>
                <a:cs typeface="Times New Roman" panose="02020603050405020304" pitchFamily="18" charset="0"/>
              </a:rPr>
              <a:t>”</a:t>
            </a: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自我（</a:t>
            </a:r>
            <a:r>
              <a:rPr lang="en-US" altLang="zh-CN" sz="2800" kern="1200" dirty="0">
                <a:solidFill>
                  <a:srgbClr val="333333"/>
                </a:solidFill>
                <a:effectLst/>
                <a:latin typeface="Helvetica Neue"/>
                <a:ea typeface="等线" panose="02010600030101010101" pitchFamily="2" charset="-122"/>
                <a:cs typeface="Times New Roman" panose="02020603050405020304" pitchFamily="18" charset="0"/>
              </a:rPr>
              <a:t>real self</a:t>
            </a: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）：指个人可能成长发展达到的地步，即人格发展的潜力。</a:t>
            </a:r>
            <a:endParaRPr lang="zh-CN" altLang="zh-CN" sz="2800" dirty="0">
              <a:effectLst/>
              <a:latin typeface="宋体" panose="02010600030101010101" pitchFamily="2" charset="-122"/>
              <a:ea typeface="宋体" panose="02010600030101010101" pitchFamily="2" charset="-122"/>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理想化的自我（</a:t>
            </a:r>
            <a:r>
              <a:rPr lang="en-US" altLang="zh-CN" sz="2800" kern="1200" dirty="0">
                <a:solidFill>
                  <a:srgbClr val="333333"/>
                </a:solidFill>
                <a:effectLst/>
                <a:latin typeface="Helvetica Neue"/>
                <a:ea typeface="等线" panose="02010600030101010101" pitchFamily="2" charset="-122"/>
                <a:cs typeface="Times New Roman" panose="02020603050405020304" pitchFamily="18" charset="0"/>
              </a:rPr>
              <a:t>idealized self</a:t>
            </a:r>
            <a:r>
              <a:rPr lang="zh-CN" altLang="zh-CN" sz="2800" kern="1200" dirty="0">
                <a:solidFill>
                  <a:srgbClr val="333333"/>
                </a:solidFill>
                <a:effectLst/>
                <a:latin typeface="Helvetica Neue"/>
                <a:ea typeface="等线" panose="02010600030101010101" pitchFamily="2" charset="-122"/>
                <a:cs typeface="Times New Roman" panose="02020603050405020304" pitchFamily="18" charset="0"/>
              </a:rPr>
              <a:t>）：指个人脱离现实而凭空虚构的自我意象。</a:t>
            </a:r>
            <a:endParaRPr lang="zh-CN" altLang="zh-CN" sz="2800" dirty="0">
              <a:effectLst/>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61955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7E564-4283-8AE2-ADD2-7B3FFCFA26C7}"/>
              </a:ext>
            </a:extLst>
          </p:cNvPr>
          <p:cNvSpPr>
            <a:spLocks noGrp="1"/>
          </p:cNvSpPr>
          <p:nvPr>
            <p:ph type="title"/>
          </p:nvPr>
        </p:nvSpPr>
        <p:spPr>
          <a:xfrm>
            <a:off x="1234147" y="2256282"/>
            <a:ext cx="9886569" cy="2002536"/>
          </a:xfrm>
        </p:spPr>
        <p:txBody>
          <a:bodyPr rtlCol="0">
            <a:noAutofit/>
          </a:bodyPr>
          <a:lstStyle>
            <a:defPPr>
              <a:defRPr lang="zh-CN"/>
            </a:defPPr>
          </a:lstStyle>
          <a:p>
            <a:pPr rtl="0">
              <a:lnSpc>
                <a:spcPct val="150000"/>
              </a:lnSpc>
            </a:pPr>
            <a:r>
              <a:rPr lang="zh-CN" altLang="en-US" sz="2800" b="0" i="0" dirty="0">
                <a:solidFill>
                  <a:srgbClr val="333333"/>
                </a:solidFill>
                <a:effectLst/>
                <a:latin typeface="Helvetica Neue"/>
              </a:rPr>
              <a:t>由于社会环境的复杂，当前不可能真正地区分女性和男性心理上的不同；心理学家的首要任务不应是探讨“女性本质”，而应推动整个人类人格的完善。</a:t>
            </a:r>
            <a:endParaRPr lang="zh-CN" sz="2800" dirty="0"/>
          </a:p>
        </p:txBody>
      </p:sp>
      <p:sp>
        <p:nvSpPr>
          <p:cNvPr id="10" name="文本占位符 9">
            <a:extLst>
              <a:ext uri="{FF2B5EF4-FFF2-40B4-BE49-F238E27FC236}">
                <a16:creationId xmlns:a16="http://schemas.microsoft.com/office/drawing/2014/main" id="{FA47ED29-D9DA-9DC6-8B43-80EC2A2E5B50}"/>
              </a:ext>
            </a:extLst>
          </p:cNvPr>
          <p:cNvSpPr>
            <a:spLocks noGrp="1"/>
          </p:cNvSpPr>
          <p:nvPr>
            <p:ph type="body" sz="quarter" idx="10"/>
          </p:nvPr>
        </p:nvSpPr>
        <p:spPr>
          <a:xfrm>
            <a:off x="562268" y="2079417"/>
            <a:ext cx="941832" cy="1936750"/>
          </a:xfrm>
        </p:spPr>
        <p:txBody>
          <a:bodyPr rtlCol="0"/>
          <a:lstStyle>
            <a:defPPr>
              <a:defRPr lang="zh-CN"/>
            </a:defPPr>
          </a:lstStyle>
          <a:p>
            <a:pPr rtl="0"/>
            <a:r>
              <a:rPr lang="zh-CN" dirty="0"/>
              <a:t>“</a:t>
            </a:r>
          </a:p>
        </p:txBody>
      </p:sp>
      <p:sp>
        <p:nvSpPr>
          <p:cNvPr id="11" name="文本占位符 10">
            <a:extLst>
              <a:ext uri="{FF2B5EF4-FFF2-40B4-BE49-F238E27FC236}">
                <a16:creationId xmlns:a16="http://schemas.microsoft.com/office/drawing/2014/main" id="{CB634FAD-36DD-9FB0-7030-266A29178C42}"/>
              </a:ext>
            </a:extLst>
          </p:cNvPr>
          <p:cNvSpPr>
            <a:spLocks noGrp="1"/>
          </p:cNvSpPr>
          <p:nvPr>
            <p:ph type="body" sz="quarter" idx="11"/>
          </p:nvPr>
        </p:nvSpPr>
        <p:spPr>
          <a:xfrm>
            <a:off x="10265071" y="3461893"/>
            <a:ext cx="945473" cy="1936750"/>
          </a:xfrm>
        </p:spPr>
        <p:txBody>
          <a:bodyPr rtlCol="0"/>
          <a:lstStyle>
            <a:defPPr>
              <a:defRPr lang="zh-CN"/>
            </a:defPPr>
          </a:lstStyle>
          <a:p>
            <a:pPr rtl="0"/>
            <a:r>
              <a:rPr lang="zh-CN" dirty="0"/>
              <a:t>”</a:t>
            </a:r>
          </a:p>
        </p:txBody>
      </p:sp>
    </p:spTree>
    <p:extLst>
      <p:ext uri="{BB962C8B-B14F-4D97-AF65-F5344CB8AC3E}">
        <p14:creationId xmlns:p14="http://schemas.microsoft.com/office/powerpoint/2010/main" val="156398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rPr>
              <a:t>第一章 女性“阉割情节”的起因</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8</a:t>
            </a:fld>
            <a:endParaRPr lang="zh-CN" dirty="0"/>
          </a:p>
        </p:txBody>
      </p:sp>
      <p:sp>
        <p:nvSpPr>
          <p:cNvPr id="23" name="文本框 22">
            <a:extLst>
              <a:ext uri="{FF2B5EF4-FFF2-40B4-BE49-F238E27FC236}">
                <a16:creationId xmlns:a16="http://schemas.microsoft.com/office/drawing/2014/main" id="{A6B15661-A466-8BF8-840B-F0282E17EE3B}"/>
              </a:ext>
            </a:extLst>
          </p:cNvPr>
          <p:cNvSpPr txBox="1"/>
          <p:nvPr/>
        </p:nvSpPr>
        <p:spPr>
          <a:xfrm>
            <a:off x="1428750" y="2295525"/>
            <a:ext cx="9610725" cy="2791790"/>
          </a:xfrm>
          <a:prstGeom prst="rect">
            <a:avLst/>
          </a:prstGeom>
          <a:noFill/>
        </p:spPr>
        <p:txBody>
          <a:bodyPr wrap="square" rtlCol="0">
            <a:spAutoFit/>
          </a:bodyPr>
          <a:lstStyle/>
          <a:p>
            <a:pPr>
              <a:lnSpc>
                <a:spcPct val="150000"/>
              </a:lnSpc>
            </a:pPr>
            <a:r>
              <a:rPr lang="zh-CN"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亚伯拉罕：很多女性，包括孩童和成年人，都或暂时或长久地受到由性别事实带来的困扰。由于不愿做女性而反映在女性精神生活中的种种表现可以追溯到她们幼年时期对</a:t>
            </a:r>
            <a:r>
              <a:rPr lang="zh-CN" altLang="zh-CN" sz="2400" b="1"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阴茎的向往</a:t>
            </a:r>
            <a:r>
              <a:rPr lang="zh-CN" altLang="zh-CN" sz="2400" kern="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。在这方面存在固有缺陷的不愉快想法增加了她们消极的阉割幻想，而积极的幻想则来自对心仪男性的报复性态度。</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6812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defPPr>
              <a:defRPr lang="zh-CN"/>
            </a:defPPr>
          </a:lstStyle>
          <a:p>
            <a:pPr rtl="0"/>
            <a:r>
              <a:rPr lang="zh-CN" altLang="en-US" dirty="0">
                <a:latin typeface="Microsoft YaHei UI" panose="02020602080505020303" pitchFamily="18" charset="77"/>
                <a:ea typeface="Microsoft YaHei UI" panose="02020502070401020303" pitchFamily="18" charset="0"/>
              </a:rPr>
              <a:t>第一章 女性“阉割情节”的起因</a:t>
            </a:r>
            <a:endParaRPr lang="zh-CN" dirty="0"/>
          </a:p>
        </p:txBody>
      </p:sp>
      <p:sp>
        <p:nvSpPr>
          <p:cNvPr id="7" name="页脚占位符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zh-CN"/>
            </a:defPPr>
          </a:lstStyle>
          <a:p>
            <a:pPr rtl="0"/>
            <a:r>
              <a:rPr lang="zh-CN"/>
              <a:t>演示文稿标题</a:t>
            </a:r>
            <a:endParaRPr lang="zh-CN" dirty="0"/>
          </a:p>
        </p:txBody>
      </p:sp>
      <p:sp>
        <p:nvSpPr>
          <p:cNvPr id="8" name="灯片编号占位符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zh-CN"/>
            </a:defPPr>
          </a:lstStyle>
          <a:p>
            <a:pPr rtl="0"/>
            <a:fld id="{294A09A9-5501-47C1-A89A-A340965A2BE2}" type="slidenum">
              <a:rPr lang="en-US" altLang="zh-CN" smtClean="0"/>
              <a:t>9</a:t>
            </a:fld>
            <a:endParaRPr lang="zh-CN" dirty="0"/>
          </a:p>
        </p:txBody>
      </p:sp>
      <p:sp>
        <p:nvSpPr>
          <p:cNvPr id="23" name="文本框 22">
            <a:extLst>
              <a:ext uri="{FF2B5EF4-FFF2-40B4-BE49-F238E27FC236}">
                <a16:creationId xmlns:a16="http://schemas.microsoft.com/office/drawing/2014/main" id="{A6B15661-A466-8BF8-840B-F0282E17EE3B}"/>
              </a:ext>
            </a:extLst>
          </p:cNvPr>
          <p:cNvSpPr txBox="1"/>
          <p:nvPr/>
        </p:nvSpPr>
        <p:spPr>
          <a:xfrm>
            <a:off x="1290637" y="2133600"/>
            <a:ext cx="9610725" cy="2968441"/>
          </a:xfrm>
          <a:prstGeom prst="rect">
            <a:avLst/>
          </a:prstGeom>
          <a:noFill/>
        </p:spPr>
        <p:txBody>
          <a:bodyPr wrap="square" rtlCol="0">
            <a:spAutoFit/>
          </a:bodyPr>
          <a:lstStyle/>
          <a:p>
            <a:pPr>
              <a:lnSpc>
                <a:spcPct val="150000"/>
              </a:lnSpc>
            </a:pPr>
            <a:r>
              <a:rPr lang="zh-CN"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阴茎嫉妒</a:t>
            </a:r>
            <a:r>
              <a:rPr lang="zh-CN" altLang="en-US"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a:t>
            </a:r>
            <a:endParaRPr lang="en-US"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en-US"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             </a:t>
            </a:r>
            <a:r>
              <a:rPr lang="zh-CN"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尿道情欲</a:t>
            </a:r>
            <a:endParaRPr lang="en-US" altLang="zh-CN" sz="3200" dirty="0">
              <a:solidFill>
                <a:srgbClr val="191919"/>
              </a:solidFill>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en-US"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             </a:t>
            </a:r>
            <a:r>
              <a:rPr lang="zh-CN"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偷窥本能</a:t>
            </a:r>
            <a:endParaRPr lang="en-US"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endParaRPr>
          </a:p>
          <a:p>
            <a:pPr>
              <a:lnSpc>
                <a:spcPct val="150000"/>
              </a:lnSpc>
            </a:pPr>
            <a:r>
              <a:rPr lang="en-US"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             </a:t>
            </a:r>
            <a:r>
              <a:rPr lang="zh-CN" altLang="zh-CN" sz="3200" dirty="0">
                <a:solidFill>
                  <a:srgbClr val="191919"/>
                </a:solidFill>
                <a:effectLst/>
                <a:latin typeface="黑体" panose="02010609060101010101" pitchFamily="49" charset="-122"/>
                <a:ea typeface="黑体" panose="02010609060101010101" pitchFamily="49" charset="-122"/>
                <a:cs typeface="Arial" panose="020B0604020202020204" pitchFamily="34" charset="0"/>
              </a:rPr>
              <a:t>压制手淫的欲望</a:t>
            </a:r>
            <a:endParaRPr lang="zh-CN" altLang="en-US" sz="36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8257465"/>
      </p:ext>
    </p:extLst>
  </p:cSld>
  <p:clrMapOvr>
    <a:masterClrMapping/>
  </p:clrMapOvr>
</p:sld>
</file>

<file path=ppt/theme/theme1.xml><?xml version="1.0" encoding="utf-8"?>
<a:theme xmlns:a="http://schemas.openxmlformats.org/drawingml/2006/main" name="Office 主题">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Microsoft YaHei UI"/>
        <a:ea typeface="Microsoft YaHei UI"/>
        <a:cs typeface=""/>
      </a:majorFont>
      <a:minorFont>
        <a:latin typeface="Microsoft YaHei UI Light"/>
        <a:ea typeface="Microsoft YaHei U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55_TF56410444_Win32" id="{A4D9143D-2DD8-4C57-9D80-ED5B7B13DA5D}" vid="{0CBF3EE4-A473-447D-B4ED-E95D27661FA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panose="020F0302020204030204"/>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0F050202020403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panose="020F0302020204030204"/>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0F050202020403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{0A414254-F0F5-4479-985D-EB171A027DDD}tf56410444_win32</Template>
  <TotalTime>1014</TotalTime>
  <Words>4029</Words>
  <Application>Microsoft Office PowerPoint</Application>
  <PresentationFormat>宽屏</PresentationFormat>
  <Paragraphs>345</Paragraphs>
  <Slides>53</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53</vt:i4>
      </vt:variant>
    </vt:vector>
  </HeadingPairs>
  <TitlesOfParts>
    <vt:vector size="61" baseType="lpstr">
      <vt:lpstr>Helvetica Neue</vt:lpstr>
      <vt:lpstr>Microsoft YaHei UI</vt:lpstr>
      <vt:lpstr>Microsoft YaHei UI Light</vt:lpstr>
      <vt:lpstr>等线</vt:lpstr>
      <vt:lpstr>黑体</vt:lpstr>
      <vt:lpstr>宋体</vt:lpstr>
      <vt:lpstr>Arial</vt:lpstr>
      <vt:lpstr>Office 主题</vt:lpstr>
      <vt:lpstr>《女性心理学》</vt:lpstr>
      <vt:lpstr>目录</vt:lpstr>
      <vt:lpstr>卡伦.霍尼</vt:lpstr>
      <vt:lpstr>主要著作 </vt:lpstr>
      <vt:lpstr>神经质性格 </vt:lpstr>
      <vt:lpstr>自我认识</vt:lpstr>
      <vt:lpstr>由于社会环境的复杂，当前不可能真正地区分女性和男性心理上的不同；心理学家的首要任务不应是探讨“女性本质”，而应推动整个人类人格的完善。</vt:lpstr>
      <vt:lpstr>第一章 女性“阉割情节”的起因</vt:lpstr>
      <vt:lpstr>第一章 女性“阉割情节”的起因</vt:lpstr>
      <vt:lpstr>第一章 女性“阉割情节”的起因</vt:lpstr>
      <vt:lpstr>第一章 女性“阉割情节”的起因</vt:lpstr>
      <vt:lpstr>第一章 女性“阉割情节”的起因</vt:lpstr>
      <vt:lpstr>第二章   逃离女性身份--- 从两性角度看女性的男性情结  </vt:lpstr>
      <vt:lpstr>第二章   逃离女性身份--- 从两性角度看女性的男性情结  </vt:lpstr>
      <vt:lpstr>第二章   逃离女性身份--- 从两性角度看女性的男性情结  </vt:lpstr>
      <vt:lpstr>第二章   逃离女性身份--- 从两性角度看女性的男性情结  </vt:lpstr>
      <vt:lpstr>第二章   逃离女性身份--- 从两性角度看女性的男性情结  </vt:lpstr>
      <vt:lpstr>第三章 被压抑的女性气质 ----精神分析对性冷淡问题的贡献 </vt:lpstr>
      <vt:lpstr>第三章 被压抑的女性气质 ----精神分析对性冷淡问题的贡献 </vt:lpstr>
      <vt:lpstr>第三章 被压抑的女性气质 ----精神分析对性冷淡问题的贡献 </vt:lpstr>
      <vt:lpstr>第四章：一夫一妻制观念的问题  </vt:lpstr>
      <vt:lpstr>第四章：一夫一妻制观念的问题  </vt:lpstr>
      <vt:lpstr>第四章：一夫一妻制观念的问题  </vt:lpstr>
      <vt:lpstr>第四章：一夫一妻制观念的问题  </vt:lpstr>
      <vt:lpstr>第五章：经前紧张  </vt:lpstr>
      <vt:lpstr>第六章  两性之间的不信任 </vt:lpstr>
      <vt:lpstr>第六章  两性之间的不信任 </vt:lpstr>
      <vt:lpstr>第六章  两性之间的不信任 </vt:lpstr>
      <vt:lpstr>第六章  两性之间的不信任 </vt:lpstr>
      <vt:lpstr>第六章  两性之间的不信任 </vt:lpstr>
      <vt:lpstr>第六章  两性之间的不信任 </vt:lpstr>
      <vt:lpstr>第六章  两性之间的不信任 </vt:lpstr>
      <vt:lpstr>第七章  婚姻问题 </vt:lpstr>
      <vt:lpstr>第七章  婚姻问题 </vt:lpstr>
      <vt:lpstr>第八章  对女性的恐惧 </vt:lpstr>
      <vt:lpstr>                                       第九章  对阴道的否认----对女性生殖器焦虑问题的贡献</vt:lpstr>
      <vt:lpstr>                                       第十章  女性性功能失调的心理因素</vt:lpstr>
      <vt:lpstr>                                       第十一章  母性冲突</vt:lpstr>
      <vt:lpstr>第十二章   过分重视爱情---对现代普通女性气质类型的研究 </vt:lpstr>
      <vt:lpstr>第十二章   过分重视爱情---对现代普通女性气质类型的研究 </vt:lpstr>
      <vt:lpstr>第十二章   过分重视爱情---对现代普通女性气质类型的研究 </vt:lpstr>
      <vt:lpstr>第十二章   过分重视爱情---对现代普通女性气质类型的研究 </vt:lpstr>
      <vt:lpstr>第十三章  女性的受虐癖问题</vt:lpstr>
      <vt:lpstr>第十三章  女性的受虐癖问题</vt:lpstr>
      <vt:lpstr>第十四章  女性青春期的人格变化</vt:lpstr>
      <vt:lpstr>第十四章  女性青春期的人格变化</vt:lpstr>
      <vt:lpstr>第十五章  对爱的病态需求</vt:lpstr>
      <vt:lpstr>第十五章  对爱的病态需求</vt:lpstr>
      <vt:lpstr>第十五章  对爱的病态需求</vt:lpstr>
      <vt:lpstr>第十五章  对爱的病态需求</vt:lpstr>
      <vt:lpstr>第十五章  对爱的病态需求</vt:lpstr>
      <vt:lpstr>第十五章  对爱的病态需求</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女性心理学</dc:title>
  <dc:creator>雪姿 周</dc:creator>
  <cp:lastModifiedBy>雪姿 周</cp:lastModifiedBy>
  <cp:revision>12</cp:revision>
  <dcterms:created xsi:type="dcterms:W3CDTF">2023-12-01T11:58:37Z</dcterms:created>
  <dcterms:modified xsi:type="dcterms:W3CDTF">2023-12-23T15:10:48Z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